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24.jpg" ContentType="image/gif"/>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50" r:id="rId4"/>
    <p:sldMasterId id="2147484552" r:id="rId5"/>
    <p:sldMasterId id="2147484554" r:id="rId6"/>
    <p:sldMasterId id="2147484556" r:id="rId7"/>
    <p:sldMasterId id="2147484445" r:id="rId8"/>
  </p:sldMasterIdLst>
  <p:notesMasterIdLst>
    <p:notesMasterId r:id="rId100"/>
  </p:notesMasterIdLst>
  <p:handoutMasterIdLst>
    <p:handoutMasterId r:id="rId101"/>
  </p:handoutMasterIdLst>
  <p:sldIdLst>
    <p:sldId id="1849" r:id="rId9"/>
    <p:sldId id="1850" r:id="rId10"/>
    <p:sldId id="1851" r:id="rId11"/>
    <p:sldId id="1854" r:id="rId12"/>
    <p:sldId id="1816" r:id="rId13"/>
    <p:sldId id="1817" r:id="rId14"/>
    <p:sldId id="1853" r:id="rId15"/>
    <p:sldId id="1852" r:id="rId16"/>
    <p:sldId id="1855" r:id="rId17"/>
    <p:sldId id="1702" r:id="rId18"/>
    <p:sldId id="1856" r:id="rId19"/>
    <p:sldId id="1798" r:id="rId20"/>
    <p:sldId id="1777" r:id="rId21"/>
    <p:sldId id="1858" r:id="rId22"/>
    <p:sldId id="1860" r:id="rId23"/>
    <p:sldId id="1861" r:id="rId24"/>
    <p:sldId id="1707" r:id="rId25"/>
    <p:sldId id="1708" r:id="rId26"/>
    <p:sldId id="1776" r:id="rId27"/>
    <p:sldId id="1709" r:id="rId28"/>
    <p:sldId id="1710" r:id="rId29"/>
    <p:sldId id="1711" r:id="rId30"/>
    <p:sldId id="1712" r:id="rId31"/>
    <p:sldId id="1714" r:id="rId32"/>
    <p:sldId id="1717" r:id="rId33"/>
    <p:sldId id="1718" r:id="rId34"/>
    <p:sldId id="1743" r:id="rId35"/>
    <p:sldId id="1837" r:id="rId36"/>
    <p:sldId id="1836" r:id="rId37"/>
    <p:sldId id="1820" r:id="rId38"/>
    <p:sldId id="1865" r:id="rId39"/>
    <p:sldId id="1750" r:id="rId40"/>
    <p:sldId id="1868" r:id="rId41"/>
    <p:sldId id="1803" r:id="rId42"/>
    <p:sldId id="1871" r:id="rId43"/>
    <p:sldId id="1872" r:id="rId44"/>
    <p:sldId id="1873" r:id="rId45"/>
    <p:sldId id="1829" r:id="rId46"/>
    <p:sldId id="1830" r:id="rId47"/>
    <p:sldId id="1831" r:id="rId48"/>
    <p:sldId id="1753" r:id="rId49"/>
    <p:sldId id="1778" r:id="rId50"/>
    <p:sldId id="1875" r:id="rId51"/>
    <p:sldId id="1755" r:id="rId52"/>
    <p:sldId id="1756" r:id="rId53"/>
    <p:sldId id="1792" r:id="rId54"/>
    <p:sldId id="1728" r:id="rId55"/>
    <p:sldId id="1846" r:id="rId56"/>
    <p:sldId id="1821" r:id="rId57"/>
    <p:sldId id="1779" r:id="rId58"/>
    <p:sldId id="1876" r:id="rId59"/>
    <p:sldId id="1787" r:id="rId60"/>
    <p:sldId id="1788" r:id="rId61"/>
    <p:sldId id="1877" r:id="rId62"/>
    <p:sldId id="1842" r:id="rId63"/>
    <p:sldId id="1805" r:id="rId64"/>
    <p:sldId id="1806" r:id="rId65"/>
    <p:sldId id="1809" r:id="rId66"/>
    <p:sldId id="1834" r:id="rId67"/>
    <p:sldId id="1878" r:id="rId68"/>
    <p:sldId id="1839" r:id="rId69"/>
    <p:sldId id="1736" r:id="rId70"/>
    <p:sldId id="1840" r:id="rId71"/>
    <p:sldId id="1887" r:id="rId72"/>
    <p:sldId id="1801" r:id="rId73"/>
    <p:sldId id="1848" r:id="rId74"/>
    <p:sldId id="1879" r:id="rId75"/>
    <p:sldId id="1741" r:id="rId76"/>
    <p:sldId id="1881" r:id="rId77"/>
    <p:sldId id="1882" r:id="rId78"/>
    <p:sldId id="1883" r:id="rId79"/>
    <p:sldId id="1832" r:id="rId80"/>
    <p:sldId id="1884" r:id="rId81"/>
    <p:sldId id="1885" r:id="rId82"/>
    <p:sldId id="1886" r:id="rId83"/>
    <p:sldId id="1759" r:id="rId84"/>
    <p:sldId id="1760" r:id="rId85"/>
    <p:sldId id="1761" r:id="rId86"/>
    <p:sldId id="1762" r:id="rId87"/>
    <p:sldId id="1763" r:id="rId88"/>
    <p:sldId id="1822" r:id="rId89"/>
    <p:sldId id="1770" r:id="rId90"/>
    <p:sldId id="1771" r:id="rId91"/>
    <p:sldId id="1774" r:id="rId92"/>
    <p:sldId id="1826" r:id="rId93"/>
    <p:sldId id="1864" r:id="rId94"/>
    <p:sldId id="1863" r:id="rId95"/>
    <p:sldId id="1799" r:id="rId96"/>
    <p:sldId id="1802" r:id="rId97"/>
    <p:sldId id="1800" r:id="rId98"/>
    <p:sldId id="1824" r:id="rId99"/>
  </p:sldIdLst>
  <p:sldSz cx="9144000" cy="6858000" type="screen4x3"/>
  <p:notesSz cx="7099300" cy="10234613"/>
  <p:defaultTextStyle>
    <a:defPPr>
      <a:defRPr lang="en-GB"/>
    </a:defPPr>
    <a:lvl1pPr algn="l" rtl="0" fontAlgn="base">
      <a:spcBef>
        <a:spcPct val="0"/>
      </a:spcBef>
      <a:spcAft>
        <a:spcPct val="0"/>
      </a:spcAft>
      <a:defRPr sz="3600" kern="1200">
        <a:solidFill>
          <a:schemeClr val="tx1"/>
        </a:solidFill>
        <a:latin typeface="Arial" charset="0"/>
        <a:ea typeface="+mn-ea"/>
        <a:cs typeface="+mn-cs"/>
      </a:defRPr>
    </a:lvl1pPr>
    <a:lvl2pPr marL="457200" algn="l" rtl="0" fontAlgn="base">
      <a:spcBef>
        <a:spcPct val="0"/>
      </a:spcBef>
      <a:spcAft>
        <a:spcPct val="0"/>
      </a:spcAft>
      <a:defRPr sz="3600" kern="1200">
        <a:solidFill>
          <a:schemeClr val="tx1"/>
        </a:solidFill>
        <a:latin typeface="Arial" charset="0"/>
        <a:ea typeface="+mn-ea"/>
        <a:cs typeface="+mn-cs"/>
      </a:defRPr>
    </a:lvl2pPr>
    <a:lvl3pPr marL="914400" algn="l" rtl="0" fontAlgn="base">
      <a:spcBef>
        <a:spcPct val="0"/>
      </a:spcBef>
      <a:spcAft>
        <a:spcPct val="0"/>
      </a:spcAft>
      <a:defRPr sz="3600" kern="1200">
        <a:solidFill>
          <a:schemeClr val="tx1"/>
        </a:solidFill>
        <a:latin typeface="Arial" charset="0"/>
        <a:ea typeface="+mn-ea"/>
        <a:cs typeface="+mn-cs"/>
      </a:defRPr>
    </a:lvl3pPr>
    <a:lvl4pPr marL="1371600" algn="l" rtl="0" fontAlgn="base">
      <a:spcBef>
        <a:spcPct val="0"/>
      </a:spcBef>
      <a:spcAft>
        <a:spcPct val="0"/>
      </a:spcAft>
      <a:defRPr sz="3600" kern="1200">
        <a:solidFill>
          <a:schemeClr val="tx1"/>
        </a:solidFill>
        <a:latin typeface="Arial" charset="0"/>
        <a:ea typeface="+mn-ea"/>
        <a:cs typeface="+mn-cs"/>
      </a:defRPr>
    </a:lvl4pPr>
    <a:lvl5pPr marL="1828800" algn="l"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Introduction" id="{D4758666-C1E6-43A1-AC44-09CF322C5578}">
          <p14:sldIdLst>
            <p14:sldId id="1849"/>
            <p14:sldId id="1850"/>
            <p14:sldId id="1851"/>
            <p14:sldId id="1854"/>
            <p14:sldId id="1816"/>
            <p14:sldId id="1817"/>
            <p14:sldId id="1853"/>
          </p14:sldIdLst>
        </p14:section>
        <p14:section name="Section 1" id="{77F4047F-CC09-4196-AE66-EB104835184B}">
          <p14:sldIdLst>
            <p14:sldId id="1852"/>
            <p14:sldId id="1855"/>
            <p14:sldId id="1702"/>
            <p14:sldId id="1856"/>
            <p14:sldId id="1798"/>
            <p14:sldId id="1777"/>
            <p14:sldId id="1858"/>
            <p14:sldId id="1860"/>
            <p14:sldId id="1861"/>
            <p14:sldId id="1707"/>
            <p14:sldId id="1708"/>
            <p14:sldId id="1776"/>
            <p14:sldId id="1709"/>
            <p14:sldId id="1710"/>
            <p14:sldId id="1711"/>
            <p14:sldId id="1712"/>
            <p14:sldId id="1714"/>
            <p14:sldId id="1717"/>
            <p14:sldId id="1718"/>
            <p14:sldId id="1743"/>
            <p14:sldId id="1837"/>
            <p14:sldId id="1836"/>
          </p14:sldIdLst>
        </p14:section>
        <p14:section name="Section 2" id="{25F152F2-EE71-4505-8AFA-48BB7AE1710F}">
          <p14:sldIdLst>
            <p14:sldId id="1820"/>
            <p14:sldId id="1865"/>
            <p14:sldId id="1750"/>
            <p14:sldId id="1868"/>
            <p14:sldId id="1803"/>
            <p14:sldId id="1871"/>
            <p14:sldId id="1872"/>
            <p14:sldId id="1873"/>
            <p14:sldId id="1829"/>
            <p14:sldId id="1830"/>
            <p14:sldId id="1831"/>
            <p14:sldId id="1753"/>
            <p14:sldId id="1778"/>
            <p14:sldId id="1875"/>
            <p14:sldId id="1755"/>
            <p14:sldId id="1756"/>
            <p14:sldId id="1792"/>
            <p14:sldId id="1728"/>
            <p14:sldId id="1846"/>
          </p14:sldIdLst>
        </p14:section>
        <p14:section name="Section 3" id="{1CAEB57C-8415-411A-B660-E9884EA12854}">
          <p14:sldIdLst>
            <p14:sldId id="1821"/>
            <p14:sldId id="1779"/>
            <p14:sldId id="1876"/>
            <p14:sldId id="1787"/>
            <p14:sldId id="1788"/>
            <p14:sldId id="1877"/>
            <p14:sldId id="1842"/>
            <p14:sldId id="1805"/>
            <p14:sldId id="1806"/>
            <p14:sldId id="1809"/>
            <p14:sldId id="1834"/>
            <p14:sldId id="1878"/>
            <p14:sldId id="1839"/>
            <p14:sldId id="1736"/>
            <p14:sldId id="1840"/>
            <p14:sldId id="1887"/>
            <p14:sldId id="1801"/>
            <p14:sldId id="1848"/>
            <p14:sldId id="1879"/>
            <p14:sldId id="1741"/>
            <p14:sldId id="1881"/>
            <p14:sldId id="1882"/>
            <p14:sldId id="1883"/>
            <p14:sldId id="1832"/>
            <p14:sldId id="1884"/>
            <p14:sldId id="1885"/>
            <p14:sldId id="1886"/>
            <p14:sldId id="1759"/>
            <p14:sldId id="1760"/>
            <p14:sldId id="1761"/>
            <p14:sldId id="1762"/>
            <p14:sldId id="1763"/>
          </p14:sldIdLst>
        </p14:section>
        <p14:section name="Section 4" id="{2C5021DF-3C80-4F5C-8E71-C12E6AB9B81A}">
          <p14:sldIdLst>
            <p14:sldId id="1822"/>
            <p14:sldId id="1770"/>
            <p14:sldId id="1771"/>
            <p14:sldId id="1774"/>
            <p14:sldId id="1826"/>
            <p14:sldId id="1864"/>
            <p14:sldId id="1863"/>
            <p14:sldId id="1799"/>
            <p14:sldId id="1802"/>
            <p14:sldId id="1800"/>
            <p14:sldId id="1824"/>
          </p14:sldIdLst>
        </p14:section>
      </p14:sectionLst>
    </p:ext>
    <p:ext uri="{EFAFB233-063F-42B5-8137-9DF3F51BA10A}">
      <p15:sldGuideLst xmlns:p15="http://schemas.microsoft.com/office/powerpoint/2012/main" xmlns="">
        <p15:guide id="1" orient="horz" pos="2115" userDrawn="1">
          <p15:clr>
            <a:srgbClr val="A4A3A4"/>
          </p15:clr>
        </p15:guide>
        <p15:guide id="2" pos="2857" userDrawn="1">
          <p15:clr>
            <a:srgbClr val="A4A3A4"/>
          </p15:clr>
        </p15:guide>
      </p15:sldGuideLst>
    </p:ext>
    <p:ext uri="{2D200454-40CA-4A62-9FC3-DE9A4176ACB9}">
      <p15:notesGuideLst xmlns:p15="http://schemas.microsoft.com/office/powerpoint/2012/main" xmlns="">
        <p15:guide id="1" orient="horz" pos="3156"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2F7A"/>
    <a:srgbClr val="69A830"/>
    <a:srgbClr val="633B9F"/>
    <a:srgbClr val="A3185C"/>
    <a:srgbClr val="3333CC"/>
    <a:srgbClr val="66C430"/>
    <a:srgbClr val="000000"/>
    <a:srgbClr val="6F8E30"/>
    <a:srgbClr val="FFE699"/>
    <a:srgbClr val="FFC1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77" autoAdjust="0"/>
    <p:restoredTop sz="83295" autoAdjust="0"/>
  </p:normalViewPr>
  <p:slideViewPr>
    <p:cSldViewPr snapToGrid="0">
      <p:cViewPr varScale="1">
        <p:scale>
          <a:sx n="65" d="100"/>
          <a:sy n="65" d="100"/>
        </p:scale>
        <p:origin x="-1795" y="-77"/>
      </p:cViewPr>
      <p:guideLst>
        <p:guide orient="horz" pos="2115"/>
        <p:guide pos="2857"/>
      </p:guideLst>
    </p:cSldViewPr>
  </p:slideViewPr>
  <p:outlineViewPr>
    <p:cViewPr>
      <p:scale>
        <a:sx n="33" d="100"/>
        <a:sy n="33" d="100"/>
      </p:scale>
      <p:origin x="0" y="-7236"/>
    </p:cViewPr>
  </p:outlineViewPr>
  <p:notesTextViewPr>
    <p:cViewPr>
      <p:scale>
        <a:sx n="100" d="100"/>
        <a:sy n="100" d="100"/>
      </p:scale>
      <p:origin x="0" y="0"/>
    </p:cViewPr>
  </p:notesTextViewPr>
  <p:sorterViewPr>
    <p:cViewPr varScale="1">
      <p:scale>
        <a:sx n="1" d="1"/>
        <a:sy n="1" d="1"/>
      </p:scale>
      <p:origin x="0" y="-24150"/>
    </p:cViewPr>
  </p:sorterViewPr>
  <p:notesViewPr>
    <p:cSldViewPr snapToGrid="0">
      <p:cViewPr>
        <p:scale>
          <a:sx n="100" d="100"/>
          <a:sy n="100" d="100"/>
        </p:scale>
        <p:origin x="2246" y="-1037"/>
      </p:cViewPr>
      <p:guideLst>
        <p:guide orient="horz" pos="3156"/>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24A059-92EC-40E7-B2E0-6ED1AE18A824}" type="doc">
      <dgm:prSet loTypeId="urn:microsoft.com/office/officeart/2005/8/layout/cycle8" loCatId="cycle" qsTypeId="urn:microsoft.com/office/officeart/2005/8/quickstyle/simple4" qsCatId="simple" csTypeId="urn:microsoft.com/office/officeart/2005/8/colors/colorful4" csCatId="colorful" phldr="1"/>
      <dgm:spPr/>
    </dgm:pt>
    <dgm:pt modelId="{E47AC9DF-77F8-45F2-A610-D2BAEE31EDEB}">
      <dgm:prSet phldrT="[Text]" custT="1"/>
      <dgm:spPr/>
      <dgm:t>
        <a:bodyPr/>
        <a:lstStyle/>
        <a:p>
          <a:r>
            <a:rPr lang="en-GB" sz="1600" b="1" dirty="0" smtClean="0">
              <a:latin typeface="Arial Narrow" panose="020B0606020202030204" pitchFamily="34" charset="0"/>
            </a:rPr>
            <a:t>Referral</a:t>
          </a:r>
          <a:endParaRPr lang="en-GB" sz="1400" b="1" dirty="0">
            <a:latin typeface="Arial Narrow" panose="020B0606020202030204" pitchFamily="34" charset="0"/>
          </a:endParaRPr>
        </a:p>
      </dgm:t>
    </dgm:pt>
    <dgm:pt modelId="{0C414FD0-5F9B-480E-BB18-67344BF1ED3C}" type="parTrans" cxnId="{364815F0-7E3F-4535-9ED6-DB06661E9FF0}">
      <dgm:prSet/>
      <dgm:spPr/>
      <dgm:t>
        <a:bodyPr/>
        <a:lstStyle/>
        <a:p>
          <a:endParaRPr lang="en-GB"/>
        </a:p>
      </dgm:t>
    </dgm:pt>
    <dgm:pt modelId="{F751FD1C-01F0-4FFD-85AD-3D9E43917AB3}" type="sibTrans" cxnId="{364815F0-7E3F-4535-9ED6-DB06661E9FF0}">
      <dgm:prSet/>
      <dgm:spPr/>
      <dgm:t>
        <a:bodyPr/>
        <a:lstStyle/>
        <a:p>
          <a:endParaRPr lang="en-GB"/>
        </a:p>
      </dgm:t>
    </dgm:pt>
    <dgm:pt modelId="{79AD1591-F637-4D11-B85D-D31E951BF1E5}">
      <dgm:prSet phldrT="[Text]" custT="1"/>
      <dgm:spPr/>
      <dgm:t>
        <a:bodyPr/>
        <a:lstStyle/>
        <a:p>
          <a:r>
            <a:rPr lang="en-GB" sz="1600" b="1" dirty="0" smtClean="0">
              <a:latin typeface="Arial Narrow" panose="020B0606020202030204" pitchFamily="34" charset="0"/>
            </a:rPr>
            <a:t>Assessment</a:t>
          </a:r>
          <a:endParaRPr lang="en-GB" sz="1400" b="1" dirty="0">
            <a:latin typeface="Arial Narrow" panose="020B0606020202030204" pitchFamily="34" charset="0"/>
          </a:endParaRPr>
        </a:p>
      </dgm:t>
    </dgm:pt>
    <dgm:pt modelId="{0E9CBB94-8C18-412D-9D3D-E4BD607EEE32}" type="parTrans" cxnId="{004F5C48-A4A9-4CA0-8BDE-FE320CA13B1C}">
      <dgm:prSet/>
      <dgm:spPr/>
      <dgm:t>
        <a:bodyPr/>
        <a:lstStyle/>
        <a:p>
          <a:endParaRPr lang="en-GB"/>
        </a:p>
      </dgm:t>
    </dgm:pt>
    <dgm:pt modelId="{7BAB52CE-374F-490C-858C-5EA4AA1675C3}" type="sibTrans" cxnId="{004F5C48-A4A9-4CA0-8BDE-FE320CA13B1C}">
      <dgm:prSet/>
      <dgm:spPr/>
      <dgm:t>
        <a:bodyPr/>
        <a:lstStyle/>
        <a:p>
          <a:endParaRPr lang="en-GB"/>
        </a:p>
      </dgm:t>
    </dgm:pt>
    <dgm:pt modelId="{CBC19814-C426-4529-9813-31ECCDF00E2F}">
      <dgm:prSet phldrT="[Text]" custT="1"/>
      <dgm:spPr/>
      <dgm:t>
        <a:bodyPr/>
        <a:lstStyle/>
        <a:p>
          <a:r>
            <a:rPr lang="en-GB" sz="1500" b="1" dirty="0" smtClean="0">
              <a:latin typeface="Arial Narrow" panose="020B0606020202030204" pitchFamily="34" charset="0"/>
            </a:rPr>
            <a:t>Technology</a:t>
          </a:r>
          <a:r>
            <a:rPr lang="en-GB" sz="1600" b="1" dirty="0" smtClean="0">
              <a:latin typeface="Arial Narrow" panose="020B0606020202030204" pitchFamily="34" charset="0"/>
            </a:rPr>
            <a:t> </a:t>
          </a:r>
          <a:r>
            <a:rPr lang="en-GB" sz="1600" b="1" dirty="0" err="1" smtClean="0">
              <a:latin typeface="Arial Narrow" panose="020B0606020202030204" pitchFamily="34" charset="0"/>
            </a:rPr>
            <a:t>r</a:t>
          </a:r>
          <a:r>
            <a:rPr lang="en-GB" sz="1500" b="1" dirty="0" err="1" smtClean="0">
              <a:latin typeface="Arial Narrow" panose="020B0606020202030204" pitchFamily="34" charset="0"/>
            </a:rPr>
            <a:t>ecommen-dation</a:t>
          </a:r>
          <a:endParaRPr lang="en-GB" sz="1500" b="1" dirty="0">
            <a:latin typeface="Arial Narrow" panose="020B0606020202030204" pitchFamily="34" charset="0"/>
          </a:endParaRPr>
        </a:p>
      </dgm:t>
    </dgm:pt>
    <dgm:pt modelId="{B1DE0DCE-FD82-4186-8A4B-24597364B649}" type="parTrans" cxnId="{A2F62F0E-AD77-4BA9-800C-CA4CF5D3B8DD}">
      <dgm:prSet/>
      <dgm:spPr/>
      <dgm:t>
        <a:bodyPr/>
        <a:lstStyle/>
        <a:p>
          <a:endParaRPr lang="en-GB"/>
        </a:p>
      </dgm:t>
    </dgm:pt>
    <dgm:pt modelId="{1A19AF69-833B-4B93-9E0C-44C0155CC3E8}" type="sibTrans" cxnId="{A2F62F0E-AD77-4BA9-800C-CA4CF5D3B8DD}">
      <dgm:prSet/>
      <dgm:spPr/>
      <dgm:t>
        <a:bodyPr/>
        <a:lstStyle/>
        <a:p>
          <a:endParaRPr lang="en-GB"/>
        </a:p>
      </dgm:t>
    </dgm:pt>
    <dgm:pt modelId="{3E34B8BB-26F8-4821-B212-C91224A2C212}">
      <dgm:prSet phldrT="[Text]" custT="1"/>
      <dgm:spPr/>
      <dgm:t>
        <a:bodyPr/>
        <a:lstStyle/>
        <a:p>
          <a:r>
            <a:rPr lang="en-GB" sz="1600" b="1" dirty="0" smtClean="0">
              <a:latin typeface="Arial Narrow" panose="020B0606020202030204" pitchFamily="34" charset="0"/>
            </a:rPr>
            <a:t>Installation</a:t>
          </a:r>
          <a:endParaRPr lang="en-GB" sz="1400" b="1" dirty="0">
            <a:latin typeface="Arial Narrow" panose="020B0606020202030204" pitchFamily="34" charset="0"/>
          </a:endParaRPr>
        </a:p>
      </dgm:t>
    </dgm:pt>
    <dgm:pt modelId="{B3F7D924-8D9F-4E0F-B164-AF81F3A1A73C}" type="parTrans" cxnId="{B6CCDC99-7FC5-480F-96D7-9E6FD7813FE4}">
      <dgm:prSet/>
      <dgm:spPr/>
      <dgm:t>
        <a:bodyPr/>
        <a:lstStyle/>
        <a:p>
          <a:endParaRPr lang="en-GB"/>
        </a:p>
      </dgm:t>
    </dgm:pt>
    <dgm:pt modelId="{AB4DB6F8-98CB-45BB-A6A4-344F55F443CC}" type="sibTrans" cxnId="{B6CCDC99-7FC5-480F-96D7-9E6FD7813FE4}">
      <dgm:prSet/>
      <dgm:spPr/>
      <dgm:t>
        <a:bodyPr/>
        <a:lstStyle/>
        <a:p>
          <a:endParaRPr lang="en-GB"/>
        </a:p>
      </dgm:t>
    </dgm:pt>
    <dgm:pt modelId="{1C1FD8DB-775C-4EE9-BC68-D81787D5692B}">
      <dgm:prSet phldrT="[Text]" custT="1"/>
      <dgm:spPr/>
      <dgm:t>
        <a:bodyPr/>
        <a:lstStyle/>
        <a:p>
          <a:r>
            <a:rPr lang="en-GB" sz="1600" b="1" dirty="0" smtClean="0">
              <a:latin typeface="Arial Narrow" panose="020B0606020202030204" pitchFamily="34" charset="0"/>
            </a:rPr>
            <a:t>Monitoring</a:t>
          </a:r>
          <a:endParaRPr lang="en-GB" sz="1400" b="1" dirty="0">
            <a:latin typeface="Arial Narrow" panose="020B0606020202030204" pitchFamily="34" charset="0"/>
          </a:endParaRPr>
        </a:p>
      </dgm:t>
    </dgm:pt>
    <dgm:pt modelId="{39DC1FB5-4E09-4887-9900-BE1663E4AE7D}" type="parTrans" cxnId="{834531F8-5753-4B6B-85DA-47D67DC98BB7}">
      <dgm:prSet/>
      <dgm:spPr/>
      <dgm:t>
        <a:bodyPr/>
        <a:lstStyle/>
        <a:p>
          <a:endParaRPr lang="en-GB"/>
        </a:p>
      </dgm:t>
    </dgm:pt>
    <dgm:pt modelId="{C7769D6F-3234-462E-B983-FF4D95180677}" type="sibTrans" cxnId="{834531F8-5753-4B6B-85DA-47D67DC98BB7}">
      <dgm:prSet/>
      <dgm:spPr/>
      <dgm:t>
        <a:bodyPr/>
        <a:lstStyle/>
        <a:p>
          <a:endParaRPr lang="en-GB"/>
        </a:p>
      </dgm:t>
    </dgm:pt>
    <dgm:pt modelId="{C3CE63E3-4768-4D8C-90B0-141BF4A917D9}">
      <dgm:prSet phldrT="[Text]" custT="1"/>
      <dgm:spPr/>
      <dgm:t>
        <a:bodyPr/>
        <a:lstStyle/>
        <a:p>
          <a:r>
            <a:rPr lang="en-GB" sz="1600" b="1" dirty="0" smtClean="0">
              <a:latin typeface="Arial Narrow" panose="020B0606020202030204" pitchFamily="34" charset="0"/>
            </a:rPr>
            <a:t>Response</a:t>
          </a:r>
          <a:endParaRPr lang="en-GB" sz="1400" b="1" dirty="0">
            <a:latin typeface="Arial Narrow" panose="020B0606020202030204" pitchFamily="34" charset="0"/>
          </a:endParaRPr>
        </a:p>
      </dgm:t>
    </dgm:pt>
    <dgm:pt modelId="{4010BD76-F481-4D07-B722-2A3B450463FA}" type="parTrans" cxnId="{325E9B01-FC50-4AAC-868A-7A2FB3B9BB33}">
      <dgm:prSet/>
      <dgm:spPr/>
      <dgm:t>
        <a:bodyPr/>
        <a:lstStyle/>
        <a:p>
          <a:endParaRPr lang="en-GB"/>
        </a:p>
      </dgm:t>
    </dgm:pt>
    <dgm:pt modelId="{31D7A804-8BCD-4380-82A7-040044A0A35D}" type="sibTrans" cxnId="{325E9B01-FC50-4AAC-868A-7A2FB3B9BB33}">
      <dgm:prSet/>
      <dgm:spPr/>
      <dgm:t>
        <a:bodyPr/>
        <a:lstStyle/>
        <a:p>
          <a:endParaRPr lang="en-GB"/>
        </a:p>
      </dgm:t>
    </dgm:pt>
    <dgm:pt modelId="{E42691FB-D667-4E04-AE66-A46B1089E900}">
      <dgm:prSet phldrT="[Text]" custT="1"/>
      <dgm:spPr/>
      <dgm:t>
        <a:bodyPr/>
        <a:lstStyle/>
        <a:p>
          <a:r>
            <a:rPr lang="en-GB" sz="1600" b="1" dirty="0" smtClean="0">
              <a:latin typeface="Arial Narrow" panose="020B0606020202030204" pitchFamily="34" charset="0"/>
            </a:rPr>
            <a:t>Review</a:t>
          </a:r>
          <a:endParaRPr lang="en-GB" sz="1400" b="1" dirty="0">
            <a:latin typeface="Arial Narrow" panose="020B0606020202030204" pitchFamily="34" charset="0"/>
          </a:endParaRPr>
        </a:p>
      </dgm:t>
    </dgm:pt>
    <dgm:pt modelId="{64EE322E-A2B1-4048-BE61-5CE4D3840BAC}" type="parTrans" cxnId="{13CDABB3-3C85-4539-BAD3-8B4B56A4C425}">
      <dgm:prSet/>
      <dgm:spPr/>
      <dgm:t>
        <a:bodyPr/>
        <a:lstStyle/>
        <a:p>
          <a:endParaRPr lang="en-GB"/>
        </a:p>
      </dgm:t>
    </dgm:pt>
    <dgm:pt modelId="{E424BAD8-12AE-4BED-9093-7A7329CC2D32}" type="sibTrans" cxnId="{13CDABB3-3C85-4539-BAD3-8B4B56A4C425}">
      <dgm:prSet/>
      <dgm:spPr/>
      <dgm:t>
        <a:bodyPr/>
        <a:lstStyle/>
        <a:p>
          <a:endParaRPr lang="en-GB"/>
        </a:p>
      </dgm:t>
    </dgm:pt>
    <dgm:pt modelId="{F7C033AA-CB38-4428-97BB-4B1D4EABADFC}" type="pres">
      <dgm:prSet presAssocID="{1C24A059-92EC-40E7-B2E0-6ED1AE18A824}" presName="compositeShape" presStyleCnt="0">
        <dgm:presLayoutVars>
          <dgm:chMax val="7"/>
          <dgm:dir/>
          <dgm:resizeHandles val="exact"/>
        </dgm:presLayoutVars>
      </dgm:prSet>
      <dgm:spPr/>
    </dgm:pt>
    <dgm:pt modelId="{DB4D8A1E-7D24-4158-843F-9BA31AFEF524}" type="pres">
      <dgm:prSet presAssocID="{1C24A059-92EC-40E7-B2E0-6ED1AE18A824}" presName="wedge1" presStyleLbl="node1" presStyleIdx="0" presStyleCnt="7"/>
      <dgm:spPr/>
      <dgm:t>
        <a:bodyPr/>
        <a:lstStyle/>
        <a:p>
          <a:endParaRPr lang="en-GB"/>
        </a:p>
      </dgm:t>
    </dgm:pt>
    <dgm:pt modelId="{35DB94EC-CEE1-4724-8BCB-A563F8B9CA65}" type="pres">
      <dgm:prSet presAssocID="{1C24A059-92EC-40E7-B2E0-6ED1AE18A824}" presName="dummy1a" presStyleCnt="0"/>
      <dgm:spPr/>
    </dgm:pt>
    <dgm:pt modelId="{8ABEA7B0-CCDA-4A2C-8D4C-4D92C80FE839}" type="pres">
      <dgm:prSet presAssocID="{1C24A059-92EC-40E7-B2E0-6ED1AE18A824}" presName="dummy1b" presStyleCnt="0"/>
      <dgm:spPr/>
    </dgm:pt>
    <dgm:pt modelId="{3F7394FB-D729-43F1-B201-CDA167D81E7A}" type="pres">
      <dgm:prSet presAssocID="{1C24A059-92EC-40E7-B2E0-6ED1AE18A824}" presName="wedge1Tx" presStyleLbl="node1" presStyleIdx="0" presStyleCnt="7">
        <dgm:presLayoutVars>
          <dgm:chMax val="0"/>
          <dgm:chPref val="0"/>
          <dgm:bulletEnabled val="1"/>
        </dgm:presLayoutVars>
      </dgm:prSet>
      <dgm:spPr/>
      <dgm:t>
        <a:bodyPr/>
        <a:lstStyle/>
        <a:p>
          <a:endParaRPr lang="en-GB"/>
        </a:p>
      </dgm:t>
    </dgm:pt>
    <dgm:pt modelId="{0254F4E4-A207-4F98-A501-6B06EB7FB0D4}" type="pres">
      <dgm:prSet presAssocID="{1C24A059-92EC-40E7-B2E0-6ED1AE18A824}" presName="wedge2" presStyleLbl="node1" presStyleIdx="1" presStyleCnt="7"/>
      <dgm:spPr/>
      <dgm:t>
        <a:bodyPr/>
        <a:lstStyle/>
        <a:p>
          <a:endParaRPr lang="en-GB"/>
        </a:p>
      </dgm:t>
    </dgm:pt>
    <dgm:pt modelId="{856C9D49-F1D0-4669-871F-6C6D028D41EE}" type="pres">
      <dgm:prSet presAssocID="{1C24A059-92EC-40E7-B2E0-6ED1AE18A824}" presName="dummy2a" presStyleCnt="0"/>
      <dgm:spPr/>
    </dgm:pt>
    <dgm:pt modelId="{8AF47D3A-9515-4034-A301-BA8BFF6C229F}" type="pres">
      <dgm:prSet presAssocID="{1C24A059-92EC-40E7-B2E0-6ED1AE18A824}" presName="dummy2b" presStyleCnt="0"/>
      <dgm:spPr/>
    </dgm:pt>
    <dgm:pt modelId="{6CE4209C-0F68-439E-ABB5-4759456978EE}" type="pres">
      <dgm:prSet presAssocID="{1C24A059-92EC-40E7-B2E0-6ED1AE18A824}" presName="wedge2Tx" presStyleLbl="node1" presStyleIdx="1" presStyleCnt="7">
        <dgm:presLayoutVars>
          <dgm:chMax val="0"/>
          <dgm:chPref val="0"/>
          <dgm:bulletEnabled val="1"/>
        </dgm:presLayoutVars>
      </dgm:prSet>
      <dgm:spPr/>
      <dgm:t>
        <a:bodyPr/>
        <a:lstStyle/>
        <a:p>
          <a:endParaRPr lang="en-GB"/>
        </a:p>
      </dgm:t>
    </dgm:pt>
    <dgm:pt modelId="{26F4DB96-1CD0-461C-9837-4CB8E7C11D8A}" type="pres">
      <dgm:prSet presAssocID="{1C24A059-92EC-40E7-B2E0-6ED1AE18A824}" presName="wedge3" presStyleLbl="node1" presStyleIdx="2" presStyleCnt="7"/>
      <dgm:spPr/>
      <dgm:t>
        <a:bodyPr/>
        <a:lstStyle/>
        <a:p>
          <a:endParaRPr lang="en-GB"/>
        </a:p>
      </dgm:t>
    </dgm:pt>
    <dgm:pt modelId="{88D5D4CC-0210-4C28-83A4-1301CC84E2FE}" type="pres">
      <dgm:prSet presAssocID="{1C24A059-92EC-40E7-B2E0-6ED1AE18A824}" presName="dummy3a" presStyleCnt="0"/>
      <dgm:spPr/>
    </dgm:pt>
    <dgm:pt modelId="{9842E2D6-B265-4D95-816A-C880BD5FFAFD}" type="pres">
      <dgm:prSet presAssocID="{1C24A059-92EC-40E7-B2E0-6ED1AE18A824}" presName="dummy3b" presStyleCnt="0"/>
      <dgm:spPr/>
    </dgm:pt>
    <dgm:pt modelId="{6C75B766-366F-4358-A232-9CD209779CBC}" type="pres">
      <dgm:prSet presAssocID="{1C24A059-92EC-40E7-B2E0-6ED1AE18A824}" presName="wedge3Tx" presStyleLbl="node1" presStyleIdx="2" presStyleCnt="7">
        <dgm:presLayoutVars>
          <dgm:chMax val="0"/>
          <dgm:chPref val="0"/>
          <dgm:bulletEnabled val="1"/>
        </dgm:presLayoutVars>
      </dgm:prSet>
      <dgm:spPr/>
      <dgm:t>
        <a:bodyPr/>
        <a:lstStyle/>
        <a:p>
          <a:endParaRPr lang="en-GB"/>
        </a:p>
      </dgm:t>
    </dgm:pt>
    <dgm:pt modelId="{ECC169F0-7E68-4D0D-BF26-A4C3C7B0459F}" type="pres">
      <dgm:prSet presAssocID="{1C24A059-92EC-40E7-B2E0-6ED1AE18A824}" presName="wedge4" presStyleLbl="node1" presStyleIdx="3" presStyleCnt="7"/>
      <dgm:spPr/>
      <dgm:t>
        <a:bodyPr/>
        <a:lstStyle/>
        <a:p>
          <a:endParaRPr lang="en-GB"/>
        </a:p>
      </dgm:t>
    </dgm:pt>
    <dgm:pt modelId="{706C683F-2EF7-47D2-8B7C-CF5B7291D9E3}" type="pres">
      <dgm:prSet presAssocID="{1C24A059-92EC-40E7-B2E0-6ED1AE18A824}" presName="dummy4a" presStyleCnt="0"/>
      <dgm:spPr/>
    </dgm:pt>
    <dgm:pt modelId="{41ECC51C-D33F-47A0-A661-EC70A221894F}" type="pres">
      <dgm:prSet presAssocID="{1C24A059-92EC-40E7-B2E0-6ED1AE18A824}" presName="dummy4b" presStyleCnt="0"/>
      <dgm:spPr/>
    </dgm:pt>
    <dgm:pt modelId="{EE24EEDD-869A-4A6C-BF90-C3D8B016DA31}" type="pres">
      <dgm:prSet presAssocID="{1C24A059-92EC-40E7-B2E0-6ED1AE18A824}" presName="wedge4Tx" presStyleLbl="node1" presStyleIdx="3" presStyleCnt="7">
        <dgm:presLayoutVars>
          <dgm:chMax val="0"/>
          <dgm:chPref val="0"/>
          <dgm:bulletEnabled val="1"/>
        </dgm:presLayoutVars>
      </dgm:prSet>
      <dgm:spPr/>
      <dgm:t>
        <a:bodyPr/>
        <a:lstStyle/>
        <a:p>
          <a:endParaRPr lang="en-GB"/>
        </a:p>
      </dgm:t>
    </dgm:pt>
    <dgm:pt modelId="{DED003DA-3E5B-4EC5-A500-A3F5FC1F549C}" type="pres">
      <dgm:prSet presAssocID="{1C24A059-92EC-40E7-B2E0-6ED1AE18A824}" presName="wedge5" presStyleLbl="node1" presStyleIdx="4" presStyleCnt="7"/>
      <dgm:spPr/>
      <dgm:t>
        <a:bodyPr/>
        <a:lstStyle/>
        <a:p>
          <a:endParaRPr lang="en-GB"/>
        </a:p>
      </dgm:t>
    </dgm:pt>
    <dgm:pt modelId="{5B56A2B5-21A7-40EC-9F69-DDF81E891F49}" type="pres">
      <dgm:prSet presAssocID="{1C24A059-92EC-40E7-B2E0-6ED1AE18A824}" presName="dummy5a" presStyleCnt="0"/>
      <dgm:spPr/>
    </dgm:pt>
    <dgm:pt modelId="{3B610565-BA0B-44EB-938F-65D6EE5A37C0}" type="pres">
      <dgm:prSet presAssocID="{1C24A059-92EC-40E7-B2E0-6ED1AE18A824}" presName="dummy5b" presStyleCnt="0"/>
      <dgm:spPr/>
    </dgm:pt>
    <dgm:pt modelId="{9A665EEE-0726-4831-B8F7-FDBE92B7A649}" type="pres">
      <dgm:prSet presAssocID="{1C24A059-92EC-40E7-B2E0-6ED1AE18A824}" presName="wedge5Tx" presStyleLbl="node1" presStyleIdx="4" presStyleCnt="7">
        <dgm:presLayoutVars>
          <dgm:chMax val="0"/>
          <dgm:chPref val="0"/>
          <dgm:bulletEnabled val="1"/>
        </dgm:presLayoutVars>
      </dgm:prSet>
      <dgm:spPr/>
      <dgm:t>
        <a:bodyPr/>
        <a:lstStyle/>
        <a:p>
          <a:endParaRPr lang="en-GB"/>
        </a:p>
      </dgm:t>
    </dgm:pt>
    <dgm:pt modelId="{2CE21298-0F25-404A-8257-079E32914F04}" type="pres">
      <dgm:prSet presAssocID="{1C24A059-92EC-40E7-B2E0-6ED1AE18A824}" presName="wedge6" presStyleLbl="node1" presStyleIdx="5" presStyleCnt="7"/>
      <dgm:spPr/>
      <dgm:t>
        <a:bodyPr/>
        <a:lstStyle/>
        <a:p>
          <a:endParaRPr lang="en-GB"/>
        </a:p>
      </dgm:t>
    </dgm:pt>
    <dgm:pt modelId="{E9AAE209-2544-4C44-B4B0-FE8BBEBCC336}" type="pres">
      <dgm:prSet presAssocID="{1C24A059-92EC-40E7-B2E0-6ED1AE18A824}" presName="dummy6a" presStyleCnt="0"/>
      <dgm:spPr/>
    </dgm:pt>
    <dgm:pt modelId="{240C00E6-EA1A-44F3-8F31-A2F3F116B7A5}" type="pres">
      <dgm:prSet presAssocID="{1C24A059-92EC-40E7-B2E0-6ED1AE18A824}" presName="dummy6b" presStyleCnt="0"/>
      <dgm:spPr/>
    </dgm:pt>
    <dgm:pt modelId="{376BA6EA-7F3F-4ED3-BAAF-9BD33243D39F}" type="pres">
      <dgm:prSet presAssocID="{1C24A059-92EC-40E7-B2E0-6ED1AE18A824}" presName="wedge6Tx" presStyleLbl="node1" presStyleIdx="5" presStyleCnt="7">
        <dgm:presLayoutVars>
          <dgm:chMax val="0"/>
          <dgm:chPref val="0"/>
          <dgm:bulletEnabled val="1"/>
        </dgm:presLayoutVars>
      </dgm:prSet>
      <dgm:spPr/>
      <dgm:t>
        <a:bodyPr/>
        <a:lstStyle/>
        <a:p>
          <a:endParaRPr lang="en-GB"/>
        </a:p>
      </dgm:t>
    </dgm:pt>
    <dgm:pt modelId="{5EC1D541-E9D3-4C9B-90E7-F4DBE0518644}" type="pres">
      <dgm:prSet presAssocID="{1C24A059-92EC-40E7-B2E0-6ED1AE18A824}" presName="wedge7" presStyleLbl="node1" presStyleIdx="6" presStyleCnt="7"/>
      <dgm:spPr/>
      <dgm:t>
        <a:bodyPr/>
        <a:lstStyle/>
        <a:p>
          <a:endParaRPr lang="en-GB"/>
        </a:p>
      </dgm:t>
    </dgm:pt>
    <dgm:pt modelId="{997D3FB5-9438-40D2-85EF-E6B3B3F6BDD4}" type="pres">
      <dgm:prSet presAssocID="{1C24A059-92EC-40E7-B2E0-6ED1AE18A824}" presName="dummy7a" presStyleCnt="0"/>
      <dgm:spPr/>
    </dgm:pt>
    <dgm:pt modelId="{E56E10B8-FBB5-4287-AF6A-82814C3A4315}" type="pres">
      <dgm:prSet presAssocID="{1C24A059-92EC-40E7-B2E0-6ED1AE18A824}" presName="dummy7b" presStyleCnt="0"/>
      <dgm:spPr/>
    </dgm:pt>
    <dgm:pt modelId="{1CC06AB7-A319-49F7-866A-85A3A7A0330C}" type="pres">
      <dgm:prSet presAssocID="{1C24A059-92EC-40E7-B2E0-6ED1AE18A824}" presName="wedge7Tx" presStyleLbl="node1" presStyleIdx="6" presStyleCnt="7">
        <dgm:presLayoutVars>
          <dgm:chMax val="0"/>
          <dgm:chPref val="0"/>
          <dgm:bulletEnabled val="1"/>
        </dgm:presLayoutVars>
      </dgm:prSet>
      <dgm:spPr/>
      <dgm:t>
        <a:bodyPr/>
        <a:lstStyle/>
        <a:p>
          <a:endParaRPr lang="en-GB"/>
        </a:p>
      </dgm:t>
    </dgm:pt>
    <dgm:pt modelId="{2B043695-2009-47DA-83DE-5EB972CA78AA}" type="pres">
      <dgm:prSet presAssocID="{F751FD1C-01F0-4FFD-85AD-3D9E43917AB3}" presName="arrowWedge1" presStyleLbl="fgSibTrans2D1" presStyleIdx="0" presStyleCnt="7"/>
      <dgm:spPr/>
      <dgm:t>
        <a:bodyPr/>
        <a:lstStyle/>
        <a:p>
          <a:endParaRPr lang="en-GB"/>
        </a:p>
      </dgm:t>
    </dgm:pt>
    <dgm:pt modelId="{474DD3EF-AE0E-4482-ADEB-078536D15C1F}" type="pres">
      <dgm:prSet presAssocID="{7BAB52CE-374F-490C-858C-5EA4AA1675C3}" presName="arrowWedge2" presStyleLbl="fgSibTrans2D1" presStyleIdx="1" presStyleCnt="7"/>
      <dgm:spPr/>
    </dgm:pt>
    <dgm:pt modelId="{CACE2408-5C98-410C-9511-B5FDCA8BA753}" type="pres">
      <dgm:prSet presAssocID="{1A19AF69-833B-4B93-9E0C-44C0155CC3E8}" presName="arrowWedge3" presStyleLbl="fgSibTrans2D1" presStyleIdx="2" presStyleCnt="7"/>
      <dgm:spPr/>
    </dgm:pt>
    <dgm:pt modelId="{B0A49762-6C78-40AA-83B2-33E21E4B62AD}" type="pres">
      <dgm:prSet presAssocID="{AB4DB6F8-98CB-45BB-A6A4-344F55F443CC}" presName="arrowWedge4" presStyleLbl="fgSibTrans2D1" presStyleIdx="3" presStyleCnt="7"/>
      <dgm:spPr/>
    </dgm:pt>
    <dgm:pt modelId="{7CFD5789-19A6-48D6-A8B2-241875F525C7}" type="pres">
      <dgm:prSet presAssocID="{C7769D6F-3234-462E-B983-FF4D95180677}" presName="arrowWedge5" presStyleLbl="fgSibTrans2D1" presStyleIdx="4" presStyleCnt="7"/>
      <dgm:spPr/>
    </dgm:pt>
    <dgm:pt modelId="{F40ED3CD-9116-46B7-BF8F-0B54D1CA9576}" type="pres">
      <dgm:prSet presAssocID="{31D7A804-8BCD-4380-82A7-040044A0A35D}" presName="arrowWedge6" presStyleLbl="fgSibTrans2D1" presStyleIdx="5" presStyleCnt="7"/>
      <dgm:spPr/>
    </dgm:pt>
    <dgm:pt modelId="{5E70CF9D-AA67-4825-8725-A86489855D04}" type="pres">
      <dgm:prSet presAssocID="{E424BAD8-12AE-4BED-9093-7A7329CC2D32}" presName="arrowWedge7" presStyleLbl="fgSibTrans2D1" presStyleIdx="6" presStyleCnt="7"/>
      <dgm:spPr/>
    </dgm:pt>
  </dgm:ptLst>
  <dgm:cxnLst>
    <dgm:cxn modelId="{004F5C48-A4A9-4CA0-8BDE-FE320CA13B1C}" srcId="{1C24A059-92EC-40E7-B2E0-6ED1AE18A824}" destId="{79AD1591-F637-4D11-B85D-D31E951BF1E5}" srcOrd="1" destOrd="0" parTransId="{0E9CBB94-8C18-412D-9D3D-E4BD607EEE32}" sibTransId="{7BAB52CE-374F-490C-858C-5EA4AA1675C3}"/>
    <dgm:cxn modelId="{DBF4C0B8-C6E8-4CF0-8BD6-5F61B56FCA2A}" type="presOf" srcId="{C3CE63E3-4768-4D8C-90B0-141BF4A917D9}" destId="{2CE21298-0F25-404A-8257-079E32914F04}" srcOrd="0" destOrd="0" presId="urn:microsoft.com/office/officeart/2005/8/layout/cycle8"/>
    <dgm:cxn modelId="{834531F8-5753-4B6B-85DA-47D67DC98BB7}" srcId="{1C24A059-92EC-40E7-B2E0-6ED1AE18A824}" destId="{1C1FD8DB-775C-4EE9-BC68-D81787D5692B}" srcOrd="4" destOrd="0" parTransId="{39DC1FB5-4E09-4887-9900-BE1663E4AE7D}" sibTransId="{C7769D6F-3234-462E-B983-FF4D95180677}"/>
    <dgm:cxn modelId="{4B67E72B-D8E0-4B6E-AF9A-A9D4B067A605}" type="presOf" srcId="{1C24A059-92EC-40E7-B2E0-6ED1AE18A824}" destId="{F7C033AA-CB38-4428-97BB-4B1D4EABADFC}" srcOrd="0" destOrd="0" presId="urn:microsoft.com/office/officeart/2005/8/layout/cycle8"/>
    <dgm:cxn modelId="{6D007865-A895-4030-ABDA-FA8BE569EE93}" type="presOf" srcId="{E47AC9DF-77F8-45F2-A610-D2BAEE31EDEB}" destId="{3F7394FB-D729-43F1-B201-CDA167D81E7A}" srcOrd="1" destOrd="0" presId="urn:microsoft.com/office/officeart/2005/8/layout/cycle8"/>
    <dgm:cxn modelId="{53888504-5A46-4E2C-9E2F-849A9FBCFA17}" type="presOf" srcId="{CBC19814-C426-4529-9813-31ECCDF00E2F}" destId="{26F4DB96-1CD0-461C-9837-4CB8E7C11D8A}" srcOrd="0" destOrd="0" presId="urn:microsoft.com/office/officeart/2005/8/layout/cycle8"/>
    <dgm:cxn modelId="{7AA897D3-47FA-4FBD-867D-D6EC04807BD6}" type="presOf" srcId="{CBC19814-C426-4529-9813-31ECCDF00E2F}" destId="{6C75B766-366F-4358-A232-9CD209779CBC}" srcOrd="1" destOrd="0" presId="urn:microsoft.com/office/officeart/2005/8/layout/cycle8"/>
    <dgm:cxn modelId="{AAF63EF1-073E-423D-AE65-2C19BE258B97}" type="presOf" srcId="{C3CE63E3-4768-4D8C-90B0-141BF4A917D9}" destId="{376BA6EA-7F3F-4ED3-BAAF-9BD33243D39F}" srcOrd="1" destOrd="0" presId="urn:microsoft.com/office/officeart/2005/8/layout/cycle8"/>
    <dgm:cxn modelId="{364815F0-7E3F-4535-9ED6-DB06661E9FF0}" srcId="{1C24A059-92EC-40E7-B2E0-6ED1AE18A824}" destId="{E47AC9DF-77F8-45F2-A610-D2BAEE31EDEB}" srcOrd="0" destOrd="0" parTransId="{0C414FD0-5F9B-480E-BB18-67344BF1ED3C}" sibTransId="{F751FD1C-01F0-4FFD-85AD-3D9E43917AB3}"/>
    <dgm:cxn modelId="{13CDABB3-3C85-4539-BAD3-8B4B56A4C425}" srcId="{1C24A059-92EC-40E7-B2E0-6ED1AE18A824}" destId="{E42691FB-D667-4E04-AE66-A46B1089E900}" srcOrd="6" destOrd="0" parTransId="{64EE322E-A2B1-4048-BE61-5CE4D3840BAC}" sibTransId="{E424BAD8-12AE-4BED-9093-7A7329CC2D32}"/>
    <dgm:cxn modelId="{228B640C-CC0E-43CC-841B-4416BAB1961E}" type="presOf" srcId="{E42691FB-D667-4E04-AE66-A46B1089E900}" destId="{5EC1D541-E9D3-4C9B-90E7-F4DBE0518644}" srcOrd="0" destOrd="0" presId="urn:microsoft.com/office/officeart/2005/8/layout/cycle8"/>
    <dgm:cxn modelId="{A2F62F0E-AD77-4BA9-800C-CA4CF5D3B8DD}" srcId="{1C24A059-92EC-40E7-B2E0-6ED1AE18A824}" destId="{CBC19814-C426-4529-9813-31ECCDF00E2F}" srcOrd="2" destOrd="0" parTransId="{B1DE0DCE-FD82-4186-8A4B-24597364B649}" sibTransId="{1A19AF69-833B-4B93-9E0C-44C0155CC3E8}"/>
    <dgm:cxn modelId="{0EE4C92F-FF34-4F7F-B16B-66365F17E780}" type="presOf" srcId="{1C1FD8DB-775C-4EE9-BC68-D81787D5692B}" destId="{DED003DA-3E5B-4EC5-A500-A3F5FC1F549C}" srcOrd="0" destOrd="0" presId="urn:microsoft.com/office/officeart/2005/8/layout/cycle8"/>
    <dgm:cxn modelId="{B6CCDC99-7FC5-480F-96D7-9E6FD7813FE4}" srcId="{1C24A059-92EC-40E7-B2E0-6ED1AE18A824}" destId="{3E34B8BB-26F8-4821-B212-C91224A2C212}" srcOrd="3" destOrd="0" parTransId="{B3F7D924-8D9F-4E0F-B164-AF81F3A1A73C}" sibTransId="{AB4DB6F8-98CB-45BB-A6A4-344F55F443CC}"/>
    <dgm:cxn modelId="{325E9B01-FC50-4AAC-868A-7A2FB3B9BB33}" srcId="{1C24A059-92EC-40E7-B2E0-6ED1AE18A824}" destId="{C3CE63E3-4768-4D8C-90B0-141BF4A917D9}" srcOrd="5" destOrd="0" parTransId="{4010BD76-F481-4D07-B722-2A3B450463FA}" sibTransId="{31D7A804-8BCD-4380-82A7-040044A0A35D}"/>
    <dgm:cxn modelId="{C58815A9-3098-41D4-8DE0-C7FFB07ECD99}" type="presOf" srcId="{79AD1591-F637-4D11-B85D-D31E951BF1E5}" destId="{0254F4E4-A207-4F98-A501-6B06EB7FB0D4}" srcOrd="0" destOrd="0" presId="urn:microsoft.com/office/officeart/2005/8/layout/cycle8"/>
    <dgm:cxn modelId="{ED6EBF86-90A5-46B0-BF8B-70859CEB85B1}" type="presOf" srcId="{79AD1591-F637-4D11-B85D-D31E951BF1E5}" destId="{6CE4209C-0F68-439E-ABB5-4759456978EE}" srcOrd="1" destOrd="0" presId="urn:microsoft.com/office/officeart/2005/8/layout/cycle8"/>
    <dgm:cxn modelId="{A275917B-01B7-4A98-B9C3-1FBF8A364CE1}" type="presOf" srcId="{3E34B8BB-26F8-4821-B212-C91224A2C212}" destId="{ECC169F0-7E68-4D0D-BF26-A4C3C7B0459F}" srcOrd="0" destOrd="0" presId="urn:microsoft.com/office/officeart/2005/8/layout/cycle8"/>
    <dgm:cxn modelId="{49D9252C-6DF9-492E-A094-C2BC4ED62234}" type="presOf" srcId="{E42691FB-D667-4E04-AE66-A46B1089E900}" destId="{1CC06AB7-A319-49F7-866A-85A3A7A0330C}" srcOrd="1" destOrd="0" presId="urn:microsoft.com/office/officeart/2005/8/layout/cycle8"/>
    <dgm:cxn modelId="{A3463DC7-1D89-42EB-A297-EC2A37DF0BD6}" type="presOf" srcId="{1C1FD8DB-775C-4EE9-BC68-D81787D5692B}" destId="{9A665EEE-0726-4831-B8F7-FDBE92B7A649}" srcOrd="1" destOrd="0" presId="urn:microsoft.com/office/officeart/2005/8/layout/cycle8"/>
    <dgm:cxn modelId="{4589E0D9-04D2-46EC-A029-E479A2FC3CC0}" type="presOf" srcId="{E47AC9DF-77F8-45F2-A610-D2BAEE31EDEB}" destId="{DB4D8A1E-7D24-4158-843F-9BA31AFEF524}" srcOrd="0" destOrd="0" presId="urn:microsoft.com/office/officeart/2005/8/layout/cycle8"/>
    <dgm:cxn modelId="{B0198189-47F6-47A8-A11C-47A5A79B7E43}" type="presOf" srcId="{3E34B8BB-26F8-4821-B212-C91224A2C212}" destId="{EE24EEDD-869A-4A6C-BF90-C3D8B016DA31}" srcOrd="1" destOrd="0" presId="urn:microsoft.com/office/officeart/2005/8/layout/cycle8"/>
    <dgm:cxn modelId="{F2D07AED-3825-41EB-AA3E-C92947DA38B8}" type="presParOf" srcId="{F7C033AA-CB38-4428-97BB-4B1D4EABADFC}" destId="{DB4D8A1E-7D24-4158-843F-9BA31AFEF524}" srcOrd="0" destOrd="0" presId="urn:microsoft.com/office/officeart/2005/8/layout/cycle8"/>
    <dgm:cxn modelId="{259D08E8-FFD5-49E1-8C8E-1F3F8DA46B5F}" type="presParOf" srcId="{F7C033AA-CB38-4428-97BB-4B1D4EABADFC}" destId="{35DB94EC-CEE1-4724-8BCB-A563F8B9CA65}" srcOrd="1" destOrd="0" presId="urn:microsoft.com/office/officeart/2005/8/layout/cycle8"/>
    <dgm:cxn modelId="{6530D309-388B-4976-B9EA-3A512C667A39}" type="presParOf" srcId="{F7C033AA-CB38-4428-97BB-4B1D4EABADFC}" destId="{8ABEA7B0-CCDA-4A2C-8D4C-4D92C80FE839}" srcOrd="2" destOrd="0" presId="urn:microsoft.com/office/officeart/2005/8/layout/cycle8"/>
    <dgm:cxn modelId="{E272BD8D-FBF0-4D2A-8B00-BCFD5D22D363}" type="presParOf" srcId="{F7C033AA-CB38-4428-97BB-4B1D4EABADFC}" destId="{3F7394FB-D729-43F1-B201-CDA167D81E7A}" srcOrd="3" destOrd="0" presId="urn:microsoft.com/office/officeart/2005/8/layout/cycle8"/>
    <dgm:cxn modelId="{EF7A6BC0-73C7-4CFC-A1DD-F22A91F88114}" type="presParOf" srcId="{F7C033AA-CB38-4428-97BB-4B1D4EABADFC}" destId="{0254F4E4-A207-4F98-A501-6B06EB7FB0D4}" srcOrd="4" destOrd="0" presId="urn:microsoft.com/office/officeart/2005/8/layout/cycle8"/>
    <dgm:cxn modelId="{75D1D589-9E3A-401F-95B1-8911B94E89B2}" type="presParOf" srcId="{F7C033AA-CB38-4428-97BB-4B1D4EABADFC}" destId="{856C9D49-F1D0-4669-871F-6C6D028D41EE}" srcOrd="5" destOrd="0" presId="urn:microsoft.com/office/officeart/2005/8/layout/cycle8"/>
    <dgm:cxn modelId="{C0C6078D-D7D7-4957-869E-A7C3F78BA7E8}" type="presParOf" srcId="{F7C033AA-CB38-4428-97BB-4B1D4EABADFC}" destId="{8AF47D3A-9515-4034-A301-BA8BFF6C229F}" srcOrd="6" destOrd="0" presId="urn:microsoft.com/office/officeart/2005/8/layout/cycle8"/>
    <dgm:cxn modelId="{8BAD8EED-0742-4526-9240-371EAF562CA4}" type="presParOf" srcId="{F7C033AA-CB38-4428-97BB-4B1D4EABADFC}" destId="{6CE4209C-0F68-439E-ABB5-4759456978EE}" srcOrd="7" destOrd="0" presId="urn:microsoft.com/office/officeart/2005/8/layout/cycle8"/>
    <dgm:cxn modelId="{408F83AD-FA56-4D46-9174-C0765E7A6DE2}" type="presParOf" srcId="{F7C033AA-CB38-4428-97BB-4B1D4EABADFC}" destId="{26F4DB96-1CD0-461C-9837-4CB8E7C11D8A}" srcOrd="8" destOrd="0" presId="urn:microsoft.com/office/officeart/2005/8/layout/cycle8"/>
    <dgm:cxn modelId="{293AB4F0-E018-4B0A-8134-E61076B3CB28}" type="presParOf" srcId="{F7C033AA-CB38-4428-97BB-4B1D4EABADFC}" destId="{88D5D4CC-0210-4C28-83A4-1301CC84E2FE}" srcOrd="9" destOrd="0" presId="urn:microsoft.com/office/officeart/2005/8/layout/cycle8"/>
    <dgm:cxn modelId="{9A4AB7C6-4047-417E-81BD-122F3D38C396}" type="presParOf" srcId="{F7C033AA-CB38-4428-97BB-4B1D4EABADFC}" destId="{9842E2D6-B265-4D95-816A-C880BD5FFAFD}" srcOrd="10" destOrd="0" presId="urn:microsoft.com/office/officeart/2005/8/layout/cycle8"/>
    <dgm:cxn modelId="{E273B376-4682-4A22-A399-2B36E7D646E8}" type="presParOf" srcId="{F7C033AA-CB38-4428-97BB-4B1D4EABADFC}" destId="{6C75B766-366F-4358-A232-9CD209779CBC}" srcOrd="11" destOrd="0" presId="urn:microsoft.com/office/officeart/2005/8/layout/cycle8"/>
    <dgm:cxn modelId="{C1A8FFA7-D626-48DF-AC4D-D28026C10DD4}" type="presParOf" srcId="{F7C033AA-CB38-4428-97BB-4B1D4EABADFC}" destId="{ECC169F0-7E68-4D0D-BF26-A4C3C7B0459F}" srcOrd="12" destOrd="0" presId="urn:microsoft.com/office/officeart/2005/8/layout/cycle8"/>
    <dgm:cxn modelId="{3FB72442-DA6E-432E-8A0A-4AC47198A152}" type="presParOf" srcId="{F7C033AA-CB38-4428-97BB-4B1D4EABADFC}" destId="{706C683F-2EF7-47D2-8B7C-CF5B7291D9E3}" srcOrd="13" destOrd="0" presId="urn:microsoft.com/office/officeart/2005/8/layout/cycle8"/>
    <dgm:cxn modelId="{EBB043FE-2DA9-4C22-85AB-C63A521F24A0}" type="presParOf" srcId="{F7C033AA-CB38-4428-97BB-4B1D4EABADFC}" destId="{41ECC51C-D33F-47A0-A661-EC70A221894F}" srcOrd="14" destOrd="0" presId="urn:microsoft.com/office/officeart/2005/8/layout/cycle8"/>
    <dgm:cxn modelId="{01CCE240-DC34-4AE5-8581-EE1A169FD04A}" type="presParOf" srcId="{F7C033AA-CB38-4428-97BB-4B1D4EABADFC}" destId="{EE24EEDD-869A-4A6C-BF90-C3D8B016DA31}" srcOrd="15" destOrd="0" presId="urn:microsoft.com/office/officeart/2005/8/layout/cycle8"/>
    <dgm:cxn modelId="{6DA6059D-2F22-468F-A401-877CCC30037D}" type="presParOf" srcId="{F7C033AA-CB38-4428-97BB-4B1D4EABADFC}" destId="{DED003DA-3E5B-4EC5-A500-A3F5FC1F549C}" srcOrd="16" destOrd="0" presId="urn:microsoft.com/office/officeart/2005/8/layout/cycle8"/>
    <dgm:cxn modelId="{B33982E6-825D-4BA6-B895-F12CE0C4BAA2}" type="presParOf" srcId="{F7C033AA-CB38-4428-97BB-4B1D4EABADFC}" destId="{5B56A2B5-21A7-40EC-9F69-DDF81E891F49}" srcOrd="17" destOrd="0" presId="urn:microsoft.com/office/officeart/2005/8/layout/cycle8"/>
    <dgm:cxn modelId="{DCCE8FB9-D7D3-4C16-BC16-921541D52A1F}" type="presParOf" srcId="{F7C033AA-CB38-4428-97BB-4B1D4EABADFC}" destId="{3B610565-BA0B-44EB-938F-65D6EE5A37C0}" srcOrd="18" destOrd="0" presId="urn:microsoft.com/office/officeart/2005/8/layout/cycle8"/>
    <dgm:cxn modelId="{7F8EFCC7-4788-44D1-965A-EB3EDF312661}" type="presParOf" srcId="{F7C033AA-CB38-4428-97BB-4B1D4EABADFC}" destId="{9A665EEE-0726-4831-B8F7-FDBE92B7A649}" srcOrd="19" destOrd="0" presId="urn:microsoft.com/office/officeart/2005/8/layout/cycle8"/>
    <dgm:cxn modelId="{5511F8A8-E907-40D6-A4BA-C3487C42F890}" type="presParOf" srcId="{F7C033AA-CB38-4428-97BB-4B1D4EABADFC}" destId="{2CE21298-0F25-404A-8257-079E32914F04}" srcOrd="20" destOrd="0" presId="urn:microsoft.com/office/officeart/2005/8/layout/cycle8"/>
    <dgm:cxn modelId="{C82A1D8D-225E-4911-93CC-4142A3287CDB}" type="presParOf" srcId="{F7C033AA-CB38-4428-97BB-4B1D4EABADFC}" destId="{E9AAE209-2544-4C44-B4B0-FE8BBEBCC336}" srcOrd="21" destOrd="0" presId="urn:microsoft.com/office/officeart/2005/8/layout/cycle8"/>
    <dgm:cxn modelId="{B11F1D80-28AD-4C7F-B4BA-A11EE781D1C7}" type="presParOf" srcId="{F7C033AA-CB38-4428-97BB-4B1D4EABADFC}" destId="{240C00E6-EA1A-44F3-8F31-A2F3F116B7A5}" srcOrd="22" destOrd="0" presId="urn:microsoft.com/office/officeart/2005/8/layout/cycle8"/>
    <dgm:cxn modelId="{7EA6B566-AFBA-495C-AE6B-DE81FD2D26AC}" type="presParOf" srcId="{F7C033AA-CB38-4428-97BB-4B1D4EABADFC}" destId="{376BA6EA-7F3F-4ED3-BAAF-9BD33243D39F}" srcOrd="23" destOrd="0" presId="urn:microsoft.com/office/officeart/2005/8/layout/cycle8"/>
    <dgm:cxn modelId="{75180201-1B3A-4407-A035-DAA01D9BA0BC}" type="presParOf" srcId="{F7C033AA-CB38-4428-97BB-4B1D4EABADFC}" destId="{5EC1D541-E9D3-4C9B-90E7-F4DBE0518644}" srcOrd="24" destOrd="0" presId="urn:microsoft.com/office/officeart/2005/8/layout/cycle8"/>
    <dgm:cxn modelId="{B0D26E6A-F058-4688-8A36-5907DDB23408}" type="presParOf" srcId="{F7C033AA-CB38-4428-97BB-4B1D4EABADFC}" destId="{997D3FB5-9438-40D2-85EF-E6B3B3F6BDD4}" srcOrd="25" destOrd="0" presId="urn:microsoft.com/office/officeart/2005/8/layout/cycle8"/>
    <dgm:cxn modelId="{016EF9A3-8DFE-4293-A5E6-83AE0FFC7CA2}" type="presParOf" srcId="{F7C033AA-CB38-4428-97BB-4B1D4EABADFC}" destId="{E56E10B8-FBB5-4287-AF6A-82814C3A4315}" srcOrd="26" destOrd="0" presId="urn:microsoft.com/office/officeart/2005/8/layout/cycle8"/>
    <dgm:cxn modelId="{EB5B89F4-588A-4B9A-82EC-27978D8B0A71}" type="presParOf" srcId="{F7C033AA-CB38-4428-97BB-4B1D4EABADFC}" destId="{1CC06AB7-A319-49F7-866A-85A3A7A0330C}" srcOrd="27" destOrd="0" presId="urn:microsoft.com/office/officeart/2005/8/layout/cycle8"/>
    <dgm:cxn modelId="{2C94EBA9-A288-452F-AB98-A62279EC772A}" type="presParOf" srcId="{F7C033AA-CB38-4428-97BB-4B1D4EABADFC}" destId="{2B043695-2009-47DA-83DE-5EB972CA78AA}" srcOrd="28" destOrd="0" presId="urn:microsoft.com/office/officeart/2005/8/layout/cycle8"/>
    <dgm:cxn modelId="{A423B31C-AE6E-44D9-9A12-598492B79E2E}" type="presParOf" srcId="{F7C033AA-CB38-4428-97BB-4B1D4EABADFC}" destId="{474DD3EF-AE0E-4482-ADEB-078536D15C1F}" srcOrd="29" destOrd="0" presId="urn:microsoft.com/office/officeart/2005/8/layout/cycle8"/>
    <dgm:cxn modelId="{068A26C9-E73C-46C6-AB74-84F03A209263}" type="presParOf" srcId="{F7C033AA-CB38-4428-97BB-4B1D4EABADFC}" destId="{CACE2408-5C98-410C-9511-B5FDCA8BA753}" srcOrd="30" destOrd="0" presId="urn:microsoft.com/office/officeart/2005/8/layout/cycle8"/>
    <dgm:cxn modelId="{7593AADF-0858-4448-B779-308317D061B4}" type="presParOf" srcId="{F7C033AA-CB38-4428-97BB-4B1D4EABADFC}" destId="{B0A49762-6C78-40AA-83B2-33E21E4B62AD}" srcOrd="31" destOrd="0" presId="urn:microsoft.com/office/officeart/2005/8/layout/cycle8"/>
    <dgm:cxn modelId="{B7187237-713F-4595-B819-EDD6E78A370F}" type="presParOf" srcId="{F7C033AA-CB38-4428-97BB-4B1D4EABADFC}" destId="{7CFD5789-19A6-48D6-A8B2-241875F525C7}" srcOrd="32" destOrd="0" presId="urn:microsoft.com/office/officeart/2005/8/layout/cycle8"/>
    <dgm:cxn modelId="{8978D6D2-1D76-4FF0-8CB6-0AD14A2B34D2}" type="presParOf" srcId="{F7C033AA-CB38-4428-97BB-4B1D4EABADFC}" destId="{F40ED3CD-9116-46B7-BF8F-0B54D1CA9576}" srcOrd="33" destOrd="0" presId="urn:microsoft.com/office/officeart/2005/8/layout/cycle8"/>
    <dgm:cxn modelId="{1CBBFC1D-676F-4080-97F9-4550361D3386}" type="presParOf" srcId="{F7C033AA-CB38-4428-97BB-4B1D4EABADFC}" destId="{5E70CF9D-AA67-4825-8725-A86489855D04}" srcOrd="3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323"/>
          </a:xfrm>
          <a:prstGeom prst="rect">
            <a:avLst/>
          </a:prstGeom>
        </p:spPr>
        <p:txBody>
          <a:bodyPr vert="horz" lIns="94320" tIns="47160" rIns="94320" bIns="4716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4021294" y="0"/>
            <a:ext cx="3076363" cy="511323"/>
          </a:xfrm>
          <a:prstGeom prst="rect">
            <a:avLst/>
          </a:prstGeom>
        </p:spPr>
        <p:txBody>
          <a:bodyPr vert="horz" lIns="94320" tIns="47160" rIns="94320" bIns="47160" rtlCol="0"/>
          <a:lstStyle>
            <a:lvl1pPr algn="r">
              <a:defRPr sz="1200">
                <a:latin typeface="Arial" charset="0"/>
              </a:defRPr>
            </a:lvl1pPr>
          </a:lstStyle>
          <a:p>
            <a:pPr>
              <a:defRPr/>
            </a:pPr>
            <a:fld id="{0DA95F11-ED24-4488-8A4B-821522241055}" type="datetimeFigureOut">
              <a:rPr lang="en-US"/>
              <a:pPr>
                <a:defRPr/>
              </a:pPr>
              <a:t>11/28/2016</a:t>
            </a:fld>
            <a:endParaRPr lang="en-US"/>
          </a:p>
        </p:txBody>
      </p:sp>
      <p:sp>
        <p:nvSpPr>
          <p:cNvPr id="4" name="Footer Placeholder 3"/>
          <p:cNvSpPr>
            <a:spLocks noGrp="1"/>
          </p:cNvSpPr>
          <p:nvPr>
            <p:ph type="ftr" sz="quarter" idx="2"/>
          </p:nvPr>
        </p:nvSpPr>
        <p:spPr>
          <a:xfrm>
            <a:off x="0" y="9721658"/>
            <a:ext cx="3076363" cy="511322"/>
          </a:xfrm>
          <a:prstGeom prst="rect">
            <a:avLst/>
          </a:prstGeom>
        </p:spPr>
        <p:txBody>
          <a:bodyPr vert="horz" lIns="94320" tIns="47160" rIns="94320" bIns="4716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4021294" y="9721658"/>
            <a:ext cx="3076363" cy="511322"/>
          </a:xfrm>
          <a:prstGeom prst="rect">
            <a:avLst/>
          </a:prstGeom>
        </p:spPr>
        <p:txBody>
          <a:bodyPr vert="horz" lIns="94320" tIns="47160" rIns="94320" bIns="47160" rtlCol="0" anchor="b"/>
          <a:lstStyle>
            <a:lvl1pPr algn="r">
              <a:defRPr sz="1200">
                <a:latin typeface="Arial" charset="0"/>
              </a:defRPr>
            </a:lvl1pPr>
          </a:lstStyle>
          <a:p>
            <a:pPr>
              <a:defRPr/>
            </a:pPr>
            <a:fld id="{8B0878AA-18D5-41E7-9AE4-5BDEC5D3C439}" type="slidenum">
              <a:rPr lang="en-US"/>
              <a:pPr>
                <a:defRPr/>
              </a:pPr>
              <a:t>‹#›</a:t>
            </a:fld>
            <a:endParaRPr lang="en-US"/>
          </a:p>
        </p:txBody>
      </p:sp>
    </p:spTree>
    <p:extLst>
      <p:ext uri="{BB962C8B-B14F-4D97-AF65-F5344CB8AC3E}">
        <p14:creationId xmlns:p14="http://schemas.microsoft.com/office/powerpoint/2010/main" val="50405337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Image Placeholder 3"/>
          <p:cNvSpPr>
            <a:spLocks noGrp="1" noRot="1" noChangeAspect="1"/>
          </p:cNvSpPr>
          <p:nvPr>
            <p:ph type="sldImg" idx="2"/>
          </p:nvPr>
        </p:nvSpPr>
        <p:spPr>
          <a:xfrm>
            <a:off x="1384300" y="766763"/>
            <a:ext cx="4575175" cy="3432175"/>
          </a:xfrm>
          <a:prstGeom prst="rect">
            <a:avLst/>
          </a:prstGeom>
          <a:noFill/>
          <a:ln w="12700">
            <a:solidFill>
              <a:prstClr val="black"/>
            </a:solidFill>
          </a:ln>
        </p:spPr>
        <p:txBody>
          <a:bodyPr vert="horz" lIns="97285" tIns="48642" rIns="97285" bIns="48642" rtlCol="0" anchor="ctr"/>
          <a:lstStyle/>
          <a:p>
            <a:endParaRPr lang="en-GB"/>
          </a:p>
        </p:txBody>
      </p:sp>
      <p:sp>
        <p:nvSpPr>
          <p:cNvPr id="9" name="Notes Placeholder 4"/>
          <p:cNvSpPr>
            <a:spLocks noGrp="1"/>
          </p:cNvSpPr>
          <p:nvPr>
            <p:ph type="body" sz="quarter" idx="3"/>
          </p:nvPr>
        </p:nvSpPr>
        <p:spPr>
          <a:xfrm>
            <a:off x="424958" y="4362481"/>
            <a:ext cx="6165070" cy="5109886"/>
          </a:xfrm>
          <a:prstGeom prst="rect">
            <a:avLst/>
          </a:prstGeom>
        </p:spPr>
        <p:txBody>
          <a:bodyPr vert="horz" lIns="97285" tIns="48642" rIns="97285" bIns="48642"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Slide Number Placeholder 6"/>
          <p:cNvSpPr>
            <a:spLocks noGrp="1"/>
          </p:cNvSpPr>
          <p:nvPr>
            <p:ph type="sldNum" sz="quarter" idx="5"/>
          </p:nvPr>
        </p:nvSpPr>
        <p:spPr>
          <a:xfrm>
            <a:off x="6096007" y="261700"/>
            <a:ext cx="988044" cy="290088"/>
          </a:xfrm>
          <a:prstGeom prst="rect">
            <a:avLst/>
          </a:prstGeom>
        </p:spPr>
        <p:txBody>
          <a:bodyPr vert="horz" lIns="97285" tIns="48642" rIns="97285" bIns="48642" rtlCol="0" anchor="ctr"/>
          <a:lstStyle>
            <a:lvl1pPr algn="l">
              <a:defRPr sz="1100">
                <a:solidFill>
                  <a:schemeClr val="tx1">
                    <a:lumMod val="75000"/>
                    <a:lumOff val="25000"/>
                  </a:schemeClr>
                </a:solidFill>
                <a:latin typeface="Arial" panose="020B0604020202020204" pitchFamily="34" charset="0"/>
                <a:cs typeface="Arial" panose="020B0604020202020204" pitchFamily="34" charset="0"/>
              </a:defRPr>
            </a:lvl1pPr>
          </a:lstStyle>
          <a:p>
            <a:fld id="{4850BFFB-953F-4021-90D1-C2BD514B9A3F}" type="slidenum">
              <a:rPr lang="en-GB" smtClean="0"/>
              <a:pPr/>
              <a:t>‹#›</a:t>
            </a:fld>
            <a:endParaRPr lang="en-GB" dirty="0"/>
          </a:p>
        </p:txBody>
      </p:sp>
      <p:sp>
        <p:nvSpPr>
          <p:cNvPr id="11" name="TextBox 10"/>
          <p:cNvSpPr txBox="1"/>
          <p:nvPr/>
        </p:nvSpPr>
        <p:spPr>
          <a:xfrm>
            <a:off x="475442" y="270147"/>
            <a:ext cx="3783991" cy="267511"/>
          </a:xfrm>
          <a:prstGeom prst="rect">
            <a:avLst/>
          </a:prstGeom>
          <a:noFill/>
        </p:spPr>
        <p:txBody>
          <a:bodyPr wrap="none" lIns="97285" tIns="48642" rIns="97285" bIns="48642" rtlCol="0">
            <a:spAutoFit/>
          </a:bodyPr>
          <a:lstStyle/>
          <a:p>
            <a:r>
              <a:rPr lang="en-GB" sz="1100" b="1" dirty="0" smtClean="0">
                <a:solidFill>
                  <a:schemeClr val="tx1">
                    <a:lumMod val="75000"/>
                    <a:lumOff val="25000"/>
                  </a:schemeClr>
                </a:solidFill>
                <a:latin typeface="Arial" panose="020B0604020202020204" pitchFamily="34" charset="0"/>
                <a:cs typeface="Arial" panose="020B0604020202020204" pitchFamily="34" charset="0"/>
              </a:rPr>
              <a:t>The difference technology can make </a:t>
            </a:r>
            <a:r>
              <a:rPr lang="en-GB" sz="1100" dirty="0" smtClean="0">
                <a:solidFill>
                  <a:schemeClr val="tx1">
                    <a:lumMod val="75000"/>
                    <a:lumOff val="25000"/>
                  </a:schemeClr>
                </a:solidFill>
                <a:latin typeface="Arial" panose="020B0604020202020204" pitchFamily="34" charset="0"/>
                <a:cs typeface="Arial" panose="020B0604020202020204" pitchFamily="34" charset="0"/>
              </a:rPr>
              <a:t>– Facilitator notes</a:t>
            </a:r>
            <a:endParaRPr lang="en-GB" sz="11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5548907" y="268230"/>
            <a:ext cx="677750" cy="277024"/>
          </a:xfrm>
          <a:prstGeom prst="rect">
            <a:avLst/>
          </a:prstGeom>
          <a:noFill/>
        </p:spPr>
        <p:txBody>
          <a:bodyPr wrap="square" lIns="97285" tIns="48642" rIns="97285" bIns="48642" rtlCol="0">
            <a:spAutoFit/>
          </a:bodyPr>
          <a:lstStyle/>
          <a:p>
            <a:pPr algn="r"/>
            <a:r>
              <a:rPr lang="en-GB" sz="1100" b="1" dirty="0" smtClean="0">
                <a:solidFill>
                  <a:schemeClr val="tx1">
                    <a:lumMod val="75000"/>
                    <a:lumOff val="25000"/>
                  </a:schemeClr>
                </a:solidFill>
                <a:latin typeface="Arial" panose="020B0604020202020204" pitchFamily="34" charset="0"/>
                <a:cs typeface="Arial" panose="020B0604020202020204" pitchFamily="34" charset="0"/>
              </a:rPr>
              <a:t>Slide:</a:t>
            </a:r>
            <a:endParaRPr lang="en-GB" sz="11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3" name="TDTCM Logo" descr="TDTCM Logo and Pattern.eps"/>
          <p:cNvPicPr>
            <a:picLocks noChangeAspect="1"/>
          </p:cNvPicPr>
          <p:nvPr/>
        </p:nvPicPr>
        <p:blipFill rotWithShape="1">
          <a:blip r:embed="rId2">
            <a:extLst>
              <a:ext uri="{28A0092B-C50C-407E-A947-70E740481C1C}">
                <a14:useLocalDpi xmlns:a14="http://schemas.microsoft.com/office/drawing/2010/main" val="0"/>
              </a:ext>
            </a:extLst>
          </a:blip>
          <a:srcRect l="36144" r="36127"/>
          <a:stretch/>
        </p:blipFill>
        <p:spPr>
          <a:xfrm>
            <a:off x="3847934" y="9594941"/>
            <a:ext cx="2742094" cy="457464"/>
          </a:xfrm>
          <a:prstGeom prst="rect">
            <a:avLst/>
          </a:prstGeom>
        </p:spPr>
      </p:pic>
    </p:spTree>
    <p:extLst>
      <p:ext uri="{BB962C8B-B14F-4D97-AF65-F5344CB8AC3E}">
        <p14:creationId xmlns:p14="http://schemas.microsoft.com/office/powerpoint/2010/main" val="146260391"/>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diabetespa.com/" TargetMode="External"/><Relationship Id="rId7" Type="http://schemas.openxmlformats.org/officeDocument/2006/relationships/hyperlink" Target="http://www.bemyeyes.org/"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petralex.pro/" TargetMode="External"/><Relationship Id="rId5" Type="http://schemas.openxmlformats.org/officeDocument/2006/relationships/hyperlink" Target="http://www.nhs.uk/Tools/Pages/iphonesmoking.aspx" TargetMode="External"/><Relationship Id="rId4" Type="http://schemas.openxmlformats.org/officeDocument/2006/relationships/hyperlink" Target="http://sam-app.org.uk/"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vivoguide.co.uk/"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slide to be shown as participants enter the room.</a:t>
            </a:r>
          </a:p>
          <a:p>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1</a:t>
            </a:fld>
            <a:endParaRPr lang="en-GB" dirty="0"/>
          </a:p>
        </p:txBody>
      </p:sp>
    </p:spTree>
    <p:extLst>
      <p:ext uri="{BB962C8B-B14F-4D97-AF65-F5344CB8AC3E}">
        <p14:creationId xmlns:p14="http://schemas.microsoft.com/office/powerpoint/2010/main" val="1540556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optional.</a:t>
            </a:r>
          </a:p>
          <a:p>
            <a:r>
              <a:rPr lang="en-GB" dirty="0" smtClean="0"/>
              <a:t>Developing a profile of a person is the easiest way to get to know them. A bucket list is often used today as a way of describing someone’s ambitions i.e. what matters most to them or their aims in life. Most people are unable to complete their bucket list because of the obstacles that lie in their way. Our aim is to introduce technology as an effective and accessible means of addressing these obstacles or issues. </a:t>
            </a:r>
          </a:p>
          <a:p>
            <a:r>
              <a:rPr lang="en-GB" dirty="0" smtClean="0"/>
              <a:t>It gives an opportunity to describe an example, such as the one offered below.</a:t>
            </a:r>
          </a:p>
          <a:p>
            <a:r>
              <a:rPr lang="en-GB" dirty="0" smtClean="0"/>
              <a:t>A lady aged 88 from Liverpool knew that she was in the final years of her life; she was suffering from bronchitis and a chronic airways disease which meant that she struggled to breathe and used oxygen routinely. When asked if there was anything that she wanted to do in the next month, she replied that she wanted to visit the house in Newcastle where she and her deceased husband first lived when they were married 66 years ago. She knew that it would be impossible because she would be unable to make it to the railway station, let alone travel on a train for several hours. Because she knew the street that she wanted to visit, her support worker was able to take her on a virtual tour of Newcastle ending up outside her old family home using Google </a:t>
            </a:r>
            <a:r>
              <a:rPr lang="en-GB" dirty="0" err="1" smtClean="0"/>
              <a:t>Streetview</a:t>
            </a:r>
            <a:r>
              <a:rPr lang="en-GB" dirty="0" smtClean="0"/>
              <a:t> on his laptop. She was staggered, and shouted out that the door has changed “It’s now white and it was always black when we lived there”.  She told every one of her friends about her experience and told them all that she could now die happy.</a:t>
            </a:r>
          </a:p>
          <a:p>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10</a:t>
            </a:fld>
            <a:endParaRPr lang="en-GB" dirty="0"/>
          </a:p>
        </p:txBody>
      </p:sp>
    </p:spTree>
    <p:extLst>
      <p:ext uri="{BB962C8B-B14F-4D97-AF65-F5344CB8AC3E}">
        <p14:creationId xmlns:p14="http://schemas.microsoft.com/office/powerpoint/2010/main" val="1381363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slide, and the next,  shows the basic questions that need to be answered in developing the profile of an individual according to the Code of Practice on Assessing the Needs of Individuals from </a:t>
            </a:r>
            <a:r>
              <a:rPr lang="en-GB" i="1" dirty="0" smtClean="0"/>
              <a:t>The Social Services and Well-being (Wales) Act 2014</a:t>
            </a:r>
            <a:r>
              <a:rPr lang="en-GB" dirty="0" smtClean="0"/>
              <a:t> National Assessment and Eligibility Tool. Additional core data can be added if relevant to the circumstances and needs of the individual.</a:t>
            </a:r>
          </a:p>
          <a:p>
            <a:r>
              <a:rPr lang="en-GB" dirty="0" smtClean="0"/>
              <a:t>The obligation to complete the core data set in its entirety is only required to be met when an individual’s needs are deemed to be eligible and a care and support plan, or support plan in respect of a carer, is required.</a:t>
            </a:r>
          </a:p>
          <a:p>
            <a:r>
              <a:rPr lang="en-GB" dirty="0" smtClean="0"/>
              <a:t>In particular, if the individual has a family carer, it needs to be established if they are willing and able to carry on providing support. </a:t>
            </a:r>
          </a:p>
          <a:p>
            <a:r>
              <a:rPr lang="en-GB" dirty="0" smtClean="0"/>
              <a:t>The facilitator needs to emphasise that an assessment should be integrated without the need for a separate one for technology.</a:t>
            </a:r>
          </a:p>
          <a:p>
            <a:r>
              <a:rPr lang="en-GB" dirty="0" smtClean="0"/>
              <a:t> </a:t>
            </a:r>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11</a:t>
            </a:fld>
            <a:endParaRPr lang="en-GB" dirty="0"/>
          </a:p>
        </p:txBody>
      </p:sp>
    </p:spTree>
    <p:extLst>
      <p:ext uri="{BB962C8B-B14F-4D97-AF65-F5344CB8AC3E}">
        <p14:creationId xmlns:p14="http://schemas.microsoft.com/office/powerpoint/2010/main" val="2006844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 </a:t>
            </a:r>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12</a:t>
            </a:fld>
            <a:endParaRPr lang="en-GB" dirty="0"/>
          </a:p>
        </p:txBody>
      </p:sp>
    </p:spTree>
    <p:extLst>
      <p:ext uri="{BB962C8B-B14F-4D97-AF65-F5344CB8AC3E}">
        <p14:creationId xmlns:p14="http://schemas.microsoft.com/office/powerpoint/2010/main" val="515050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Participants</a:t>
            </a:r>
            <a:r>
              <a:rPr lang="en-GB" baseline="0" dirty="0" smtClean="0"/>
              <a:t> are</a:t>
            </a:r>
            <a:r>
              <a:rPr lang="en-GB" dirty="0" smtClean="0"/>
              <a:t> split into teams of four or five, each team assembled around a table. The teams are invited to write down as many items of home technology that they can think of, and attach the post-it notes over the appropriate activity or domain on their chart. They are allowed 10 minutes. At the end of this time, the facilitator asks each team in turn to announce how many items they have on each of the three sections of the poster.  They are also asked to identify which of the activities has not been associated with an item of technology.</a:t>
            </a:r>
          </a:p>
          <a:p>
            <a:r>
              <a:rPr lang="en-GB" dirty="0" smtClean="0"/>
              <a:t>The facilitator is able to use the results to show that technology can help with most of the Instrumental Activities of Daily Living and with most ways of providing quality of life, but there are few devices that are yet able to routinely help with ADLs. This is why there is such a demand for domiciliary care services, and how this demand will increase in the future as the population ages unless we can find a technology that can help us perform more personal tasks.</a:t>
            </a:r>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13</a:t>
            </a:fld>
            <a:endParaRPr lang="en-GB" dirty="0"/>
          </a:p>
        </p:txBody>
      </p:sp>
    </p:spTree>
    <p:extLst>
      <p:ext uri="{BB962C8B-B14F-4D97-AF65-F5344CB8AC3E}">
        <p14:creationId xmlns:p14="http://schemas.microsoft.com/office/powerpoint/2010/main" val="242195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slide, and the next two, ask a series of questions about profiling, only some of which can be answered. It should be apparent that asking these questions can be onerous, especially if people are asked the same questions over and over again.</a:t>
            </a:r>
          </a:p>
          <a:p>
            <a:r>
              <a:rPr lang="en-GB" dirty="0" smtClean="0"/>
              <a:t>The focus on goals allows the individual to be honest about their dreams and of practical matters that concern them, and also give them a chance to state their preferences regarding where they live, how they are looked after.</a:t>
            </a:r>
          </a:p>
          <a:p>
            <a:r>
              <a:rPr lang="en-GB" dirty="0" smtClean="0"/>
              <a:t>Finally, there are many obstacles or things that get in the way of us improving our lives. They include illnesses, disabilities but are also problems with our homes, the support we get from family, friends and neighbours, and the ways that they embrace technology. </a:t>
            </a:r>
          </a:p>
          <a:p>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14</a:t>
            </a:fld>
            <a:endParaRPr lang="en-GB" dirty="0"/>
          </a:p>
        </p:txBody>
      </p:sp>
    </p:spTree>
    <p:extLst>
      <p:ext uri="{BB962C8B-B14F-4D97-AF65-F5344CB8AC3E}">
        <p14:creationId xmlns:p14="http://schemas.microsoft.com/office/powerpoint/2010/main" val="2727603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15</a:t>
            </a:fld>
            <a:endParaRPr lang="en-GB" dirty="0"/>
          </a:p>
        </p:txBody>
      </p:sp>
    </p:spTree>
    <p:extLst>
      <p:ext uri="{BB962C8B-B14F-4D97-AF65-F5344CB8AC3E}">
        <p14:creationId xmlns:p14="http://schemas.microsoft.com/office/powerpoint/2010/main" val="593197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16</a:t>
            </a:fld>
            <a:endParaRPr lang="en-GB" dirty="0"/>
          </a:p>
        </p:txBody>
      </p:sp>
    </p:spTree>
    <p:extLst>
      <p:ext uri="{BB962C8B-B14F-4D97-AF65-F5344CB8AC3E}">
        <p14:creationId xmlns:p14="http://schemas.microsoft.com/office/powerpoint/2010/main" val="3116364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may be excluded.</a:t>
            </a:r>
          </a:p>
          <a:p>
            <a:r>
              <a:rPr lang="en-GB" dirty="0" smtClean="0"/>
              <a:t>It is animated and serves as an introduction to profiling John – an individual who can be used as an example to consider.</a:t>
            </a:r>
          </a:p>
          <a:p>
            <a:r>
              <a:rPr lang="en-GB" dirty="0" smtClean="0"/>
              <a:t>It shows eight examples of goals, dreams or ambitions. A simple profiling exercise allows the user to select relevant goals by ticking them of by drawing a ring around them. So let’s imagine that John wants to go out more often for a drink, and to meet more women. </a:t>
            </a:r>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17</a:t>
            </a:fld>
            <a:endParaRPr lang="en-GB" dirty="0"/>
          </a:p>
        </p:txBody>
      </p:sp>
    </p:spTree>
    <p:extLst>
      <p:ext uri="{BB962C8B-B14F-4D97-AF65-F5344CB8AC3E}">
        <p14:creationId xmlns:p14="http://schemas.microsoft.com/office/powerpoint/2010/main" val="4287762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may be omitted.</a:t>
            </a:r>
          </a:p>
          <a:p>
            <a:r>
              <a:rPr lang="en-GB" dirty="0" smtClean="0"/>
              <a:t>It is animated, and offers descriptions of the home which can be selected in the same was as in the previous slide. It allows some simple discussion around important factors in the home that could make it desirable or a problem for the person to live comfortably there.</a:t>
            </a:r>
          </a:p>
          <a:p>
            <a:r>
              <a:rPr lang="en-GB" dirty="0" smtClean="0"/>
              <a:t>Imagine that John lives in a flat in the middle of town.</a:t>
            </a:r>
          </a:p>
          <a:p>
            <a:r>
              <a:rPr lang="en-GB" dirty="0" smtClean="0"/>
              <a:t>John may like his home because it’s in a nice neighbourhood and he gets on well with his neighbours. The flat could do with better lighting but has central heating which makes it comfortable even in winter. This leads on to a more formal exercise in surveying a property.</a:t>
            </a:r>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18</a:t>
            </a:fld>
            <a:endParaRPr lang="en-GB" dirty="0"/>
          </a:p>
        </p:txBody>
      </p:sp>
    </p:spTree>
    <p:extLst>
      <p:ext uri="{BB962C8B-B14F-4D97-AF65-F5344CB8AC3E}">
        <p14:creationId xmlns:p14="http://schemas.microsoft.com/office/powerpoint/2010/main" val="931816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The slide is animated.</a:t>
            </a:r>
          </a:p>
          <a:p>
            <a:r>
              <a:rPr lang="en-GB" dirty="0" smtClean="0"/>
              <a:t>It allows participants</a:t>
            </a:r>
            <a:r>
              <a:rPr lang="en-GB" baseline="0" dirty="0" smtClean="0"/>
              <a:t> to </a:t>
            </a:r>
            <a:r>
              <a:rPr lang="en-GB" dirty="0" smtClean="0"/>
              <a:t>suggest things that could be checked on a room by room basis in a home survey and which would be relevant to profiling an individual in order to assess the opportunities for technology to play a role in their support.</a:t>
            </a:r>
          </a:p>
          <a:p>
            <a:r>
              <a:rPr lang="en-GB" dirty="0" smtClean="0"/>
              <a:t>It should begin with a consideration of the utilities and whether they have Wi-Fi (and a landline), and the state of the gas and water pipes (including the location of the stop-cock), the type of TV service received (aerial or satellite) and the strength of the mobile signal (this is for visiting staff as well as for using mobile devices for care).  The outside is then considered (front and back gardens and their size), with an emphasis on ease of access (such as steps and trip hazards), existing support (such as ramps and grab rails), and security elements such as lights, locks, alarms and peepholes. </a:t>
            </a:r>
          </a:p>
          <a:p>
            <a:r>
              <a:rPr lang="en-GB" dirty="0" smtClean="0"/>
              <a:t>Each of the four main rooms is considered in turn – the bathroom, the bedroom, the kitchen and the living room. The list of possible hazards and points to look for should not be exhaustive but sufficient time should be given to ensure that the importance of the home survey is emphasised. Home surveys aren’t always possible – for example, when someone requires technology as part of the enablement package to return home from hospital after a period of illness or following surgery or an injury. Installers may look at the home or the property could be surveyed at a point of reassessment after the period of enablement.</a:t>
            </a:r>
          </a:p>
          <a:p>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19</a:t>
            </a:fld>
            <a:endParaRPr lang="en-GB" dirty="0"/>
          </a:p>
        </p:txBody>
      </p:sp>
    </p:spTree>
    <p:extLst>
      <p:ext uri="{BB962C8B-B14F-4D97-AF65-F5344CB8AC3E}">
        <p14:creationId xmlns:p14="http://schemas.microsoft.com/office/powerpoint/2010/main" val="1317667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slide may be shown when welcoming everyone to the course and performing introductions. Before starting the course, it is common for the facilitator to provide instruction on:</a:t>
            </a:r>
          </a:p>
          <a:p>
            <a:pPr marL="648452" lvl="1" indent="-176851">
              <a:buFont typeface="Arial" panose="020B0604020202020204" pitchFamily="34" charset="0"/>
              <a:buChar char="•"/>
            </a:pPr>
            <a:r>
              <a:rPr lang="en-GB" dirty="0" smtClean="0"/>
              <a:t>Location of facilities</a:t>
            </a:r>
          </a:p>
          <a:p>
            <a:pPr marL="648452" lvl="1" indent="-176851">
              <a:buFont typeface="Arial" panose="020B0604020202020204" pitchFamily="34" charset="0"/>
              <a:buChar char="•"/>
            </a:pPr>
            <a:r>
              <a:rPr lang="en-GB" dirty="0" smtClean="0"/>
              <a:t>Fire alarms and exits</a:t>
            </a:r>
          </a:p>
          <a:p>
            <a:pPr marL="648452" lvl="1" indent="-176851">
              <a:buFont typeface="Arial" panose="020B0604020202020204" pitchFamily="34" charset="0"/>
              <a:buChar char="•"/>
            </a:pPr>
            <a:r>
              <a:rPr lang="en-GB" dirty="0" smtClean="0"/>
              <a:t>Use of mobile phones</a:t>
            </a:r>
          </a:p>
          <a:p>
            <a:pPr marL="648452" lvl="1" indent="-176851">
              <a:buFont typeface="Arial" panose="020B0604020202020204" pitchFamily="34" charset="0"/>
              <a:buChar char="•"/>
            </a:pPr>
            <a:r>
              <a:rPr lang="en-GB" dirty="0" smtClean="0"/>
              <a:t>Taking of notes</a:t>
            </a:r>
          </a:p>
          <a:p>
            <a:pPr marL="648452" lvl="1" indent="-176851">
              <a:buFont typeface="Arial" panose="020B0604020202020204" pitchFamily="34" charset="0"/>
              <a:buChar char="•"/>
            </a:pPr>
            <a:r>
              <a:rPr lang="en-GB" dirty="0" smtClean="0"/>
              <a:t>Arrangement of groups</a:t>
            </a:r>
          </a:p>
          <a:p>
            <a:pPr marL="648452" lvl="1" indent="-176851">
              <a:buFont typeface="Arial" panose="020B0604020202020204" pitchFamily="34" charset="0"/>
              <a:buChar char="•"/>
            </a:pPr>
            <a:r>
              <a:rPr lang="en-GB" dirty="0" smtClean="0"/>
              <a:t>Tea/coffee break</a:t>
            </a:r>
          </a:p>
          <a:p>
            <a:pPr marL="648452" lvl="1" indent="-176851">
              <a:buFont typeface="Arial" panose="020B0604020202020204" pitchFamily="34" charset="0"/>
              <a:buChar char="•"/>
            </a:pPr>
            <a:r>
              <a:rPr lang="en-GB" dirty="0" smtClean="0"/>
              <a:t>Course evaluation forms</a:t>
            </a:r>
          </a:p>
          <a:p>
            <a:r>
              <a:rPr lang="en-GB" dirty="0" smtClean="0"/>
              <a:t>The exact details required here will depend on the venue. The facilitator should know if a fire alarm test is due but should anyway indicate fire exits and procedures, the location of toilets and arrangements for the break and the organisation of seating within the room.</a:t>
            </a:r>
          </a:p>
          <a:p>
            <a:r>
              <a:rPr lang="en-GB" dirty="0" smtClean="0"/>
              <a:t>The availability (or not) of a hearing loop should be noted. People with a visual impairment should be invited to come closer to the front. It may be necessary to ask if everyone is warm enough, or if they want any windows to be opened.</a:t>
            </a:r>
          </a:p>
          <a:p>
            <a:r>
              <a:rPr lang="en-GB" dirty="0" smtClean="0"/>
              <a:t>If translation facilities are to be provided, then people who will require translation should be invited to collect a headset and to check that they are functioning correctly.</a:t>
            </a:r>
          </a:p>
          <a:p>
            <a:endParaRPr lang="en-GB" dirty="0"/>
          </a:p>
        </p:txBody>
      </p:sp>
      <p:sp>
        <p:nvSpPr>
          <p:cNvPr id="9" name="Slide Image Placeholder 8"/>
          <p:cNvSpPr>
            <a:spLocks noGrp="1" noRot="1" noChangeAspect="1"/>
          </p:cNvSpPr>
          <p:nvPr>
            <p:ph type="sldImg"/>
          </p:nvPr>
        </p:nvSpPr>
        <p:spPr/>
      </p:sp>
      <p:sp>
        <p:nvSpPr>
          <p:cNvPr id="10" name="Slide Number Placeholder 9"/>
          <p:cNvSpPr>
            <a:spLocks noGrp="1"/>
          </p:cNvSpPr>
          <p:nvPr>
            <p:ph type="sldNum" sz="quarter" idx="10"/>
          </p:nvPr>
        </p:nvSpPr>
        <p:spPr/>
        <p:txBody>
          <a:bodyPr/>
          <a:lstStyle/>
          <a:p>
            <a:fld id="{4850BFFB-953F-4021-90D1-C2BD514B9A3F}" type="slidenum">
              <a:rPr lang="en-GB" smtClean="0"/>
              <a:pPr/>
              <a:t>2</a:t>
            </a:fld>
            <a:endParaRPr lang="en-GB" dirty="0"/>
          </a:p>
        </p:txBody>
      </p:sp>
    </p:spTree>
    <p:extLst>
      <p:ext uri="{BB962C8B-B14F-4D97-AF65-F5344CB8AC3E}">
        <p14:creationId xmlns:p14="http://schemas.microsoft.com/office/powerpoint/2010/main" val="505158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This slide could be used to extend the group discussion into the elements of someone’s life that could be important to them.</a:t>
            </a:r>
          </a:p>
          <a:p>
            <a:r>
              <a:rPr lang="en-GB" dirty="0" smtClean="0"/>
              <a:t>It offers suggestions on interests and preferences. It could be used to ask participants to offer other ideas on what might be of relevance to an individual and which may be important to them.  If there are any participants who have their own Facebook page they may be able to suggest other items that could be flagged as relevant.</a:t>
            </a:r>
          </a:p>
          <a:p>
            <a:r>
              <a:rPr lang="en-GB" dirty="0" smtClean="0"/>
              <a:t>John, in our example, spends his leisure time watching trains at Newport railway station, his favourite town. He enjoys burgers and ice-cream.</a:t>
            </a:r>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20</a:t>
            </a:fld>
            <a:endParaRPr lang="en-GB" dirty="0"/>
          </a:p>
        </p:txBody>
      </p:sp>
    </p:spTree>
    <p:extLst>
      <p:ext uri="{BB962C8B-B14F-4D97-AF65-F5344CB8AC3E}">
        <p14:creationId xmlns:p14="http://schemas.microsoft.com/office/powerpoint/2010/main" val="1463809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a:t>This slide is animated.</a:t>
            </a:r>
          </a:p>
          <a:p>
            <a:r>
              <a:rPr lang="en-GB" dirty="0" smtClean="0"/>
              <a:t>This slide could also be used as a trigger for class discussion into the health and capability status of someone. Which are the most important?</a:t>
            </a:r>
          </a:p>
          <a:p>
            <a:r>
              <a:rPr lang="en-GB" dirty="0" smtClean="0"/>
              <a:t>It considers some of the health and well-being issues that may have to be dealt with if an individual is to receive appropriate support. </a:t>
            </a:r>
          </a:p>
          <a:p>
            <a:r>
              <a:rPr lang="en-GB" dirty="0" smtClean="0"/>
              <a:t>John wears a hearing aid and has three different types of medication that he needs to help manage his diabetes and to help him to sleep.</a:t>
            </a:r>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21</a:t>
            </a:fld>
            <a:endParaRPr lang="en-GB" dirty="0"/>
          </a:p>
        </p:txBody>
      </p:sp>
    </p:spTree>
    <p:extLst>
      <p:ext uri="{BB962C8B-B14F-4D97-AF65-F5344CB8AC3E}">
        <p14:creationId xmlns:p14="http://schemas.microsoft.com/office/powerpoint/2010/main" val="1634456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b="1" dirty="0" smtClean="0"/>
              <a:t>This slide may be omitted but is included to stimulate conversation around the importance of technology in our lives and homes.</a:t>
            </a:r>
          </a:p>
          <a:p>
            <a:r>
              <a:rPr lang="en-GB" dirty="0" smtClean="0"/>
              <a:t>It aims to gain an understanding of the role of technology in an individual’s life. It shows possible items of technology used for pleasure and pleasure and also to provide information. </a:t>
            </a:r>
          </a:p>
          <a:p>
            <a:r>
              <a:rPr lang="en-GB" dirty="0" smtClean="0"/>
              <a:t>In our example, let us assume that John has a mobile phone, and a wide screen TV. He also has a computer which he uses for accessing the Internet, but he doesn’t have a landline. This would make standard telecare solutions difficult (or expensive) to implement.</a:t>
            </a:r>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22</a:t>
            </a:fld>
            <a:endParaRPr lang="en-GB" dirty="0"/>
          </a:p>
        </p:txBody>
      </p:sp>
    </p:spTree>
    <p:extLst>
      <p:ext uri="{BB962C8B-B14F-4D97-AF65-F5344CB8AC3E}">
        <p14:creationId xmlns:p14="http://schemas.microsoft.com/office/powerpoint/2010/main" val="172993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considers how, and how often, an individual interacts with his or her family, friends and community groups. It demonstrates the questions that may be asked non-intrusively to extend the profile of the individual. Social capital and connections are more than knowing who the next of kin are, and where they live.</a:t>
            </a:r>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23</a:t>
            </a:fld>
            <a:endParaRPr lang="en-GB" dirty="0"/>
          </a:p>
        </p:txBody>
      </p:sp>
    </p:spTree>
    <p:extLst>
      <p:ext uri="{BB962C8B-B14F-4D97-AF65-F5344CB8AC3E}">
        <p14:creationId xmlns:p14="http://schemas.microsoft.com/office/powerpoint/2010/main" val="1199752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fills in some of the blanks for John by showing who lies within his circle of friends and family. It would seem to show that he has more than a dozen connections.</a:t>
            </a:r>
          </a:p>
          <a:p>
            <a:r>
              <a:rPr lang="en-GB" dirty="0" smtClean="0"/>
              <a:t>It also gives details of how often each of John’s connections interacts with him whether by visiting, by phone or by e-mail.</a:t>
            </a:r>
          </a:p>
          <a:p>
            <a:r>
              <a:rPr lang="en-GB" dirty="0" smtClean="0"/>
              <a:t>The facilitator can ask the opinion of participants about this level of interaction, and whether it is likely that John is socially isolated or lonely. John isn’t socially isolated because he sees his daughter every day but may be lonely. Loneliness is more subjective. Many people believe that social isolation and loneliness issues are increasing and will ultimately lead to more people being depressed, having a lower quality of life, and being more likely to be taken ill.</a:t>
            </a:r>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24</a:t>
            </a:fld>
            <a:endParaRPr lang="en-GB" dirty="0"/>
          </a:p>
        </p:txBody>
      </p:sp>
    </p:spTree>
    <p:extLst>
      <p:ext uri="{BB962C8B-B14F-4D97-AF65-F5344CB8AC3E}">
        <p14:creationId xmlns:p14="http://schemas.microsoft.com/office/powerpoint/2010/main" val="910566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slide provides a link between the profile and what technology might help to improve his life.</a:t>
            </a:r>
            <a:endParaRPr lang="en-GB" dirty="0"/>
          </a:p>
        </p:txBody>
      </p:sp>
      <p:sp>
        <p:nvSpPr>
          <p:cNvPr id="10" name="Slide Image Placeholder 9"/>
          <p:cNvSpPr>
            <a:spLocks noGrp="1" noRot="1" noChangeAspect="1"/>
          </p:cNvSpPr>
          <p:nvPr>
            <p:ph type="sldImg"/>
          </p:nvPr>
        </p:nvSpPr>
        <p:spPr/>
      </p:sp>
      <p:sp>
        <p:nvSpPr>
          <p:cNvPr id="11" name="Slide Number Placeholder 10"/>
          <p:cNvSpPr>
            <a:spLocks noGrp="1"/>
          </p:cNvSpPr>
          <p:nvPr>
            <p:ph type="sldNum" sz="quarter" idx="10"/>
          </p:nvPr>
        </p:nvSpPr>
        <p:spPr/>
        <p:txBody>
          <a:bodyPr/>
          <a:lstStyle/>
          <a:p>
            <a:fld id="{4850BFFB-953F-4021-90D1-C2BD514B9A3F}" type="slidenum">
              <a:rPr lang="en-GB" smtClean="0"/>
              <a:pPr/>
              <a:t>25</a:t>
            </a:fld>
            <a:endParaRPr lang="en-GB" dirty="0"/>
          </a:p>
        </p:txBody>
      </p:sp>
    </p:spTree>
    <p:extLst>
      <p:ext uri="{BB962C8B-B14F-4D97-AF65-F5344CB8AC3E}">
        <p14:creationId xmlns:p14="http://schemas.microsoft.com/office/powerpoint/2010/main" val="1914159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invites participants to think innovatively in terms of what support may be needed for John bearing in mind that he wants a female friend so that he can go out more (one who liked trains would be a bonus!)</a:t>
            </a:r>
          </a:p>
          <a:p>
            <a:r>
              <a:rPr lang="en-GB" dirty="0" smtClean="0"/>
              <a:t>There are some risks to joining a dating agency – he could meet someone who is after him for his money, but going out drinking more often might upset his diabetes, especially if he is no longer so good at taking his medication.</a:t>
            </a:r>
          </a:p>
          <a:p>
            <a:r>
              <a:rPr lang="en-GB" dirty="0" smtClean="0"/>
              <a:t>A failure to recognise the issues that John has could lead to depression, and a general decline in his health and well-being. So there needs to be some thought given to balancing the technologies provided.</a:t>
            </a:r>
          </a:p>
          <a:p>
            <a:r>
              <a:rPr lang="en-GB" dirty="0" smtClean="0"/>
              <a:t>It allows an opportunity to emphasise that the technology should enable better outcomes to achieved (in line with new legislation).</a:t>
            </a:r>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26</a:t>
            </a:fld>
            <a:endParaRPr lang="en-GB" dirty="0"/>
          </a:p>
        </p:txBody>
      </p:sp>
    </p:spTree>
    <p:extLst>
      <p:ext uri="{BB962C8B-B14F-4D97-AF65-F5344CB8AC3E}">
        <p14:creationId xmlns:p14="http://schemas.microsoft.com/office/powerpoint/2010/main" val="3938749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builds on the idea that there are risks involved both in providing technology and in failing to provide technology. It is assumed that participants</a:t>
            </a:r>
            <a:r>
              <a:rPr lang="en-GB" baseline="0" dirty="0" smtClean="0"/>
              <a:t> </a:t>
            </a:r>
            <a:r>
              <a:rPr lang="en-GB" dirty="0" smtClean="0"/>
              <a:t>understand that risk is the product of the likelihood of an adverse event occurring (e.g. an accident) and the level of harm that can be done if such an event actually occurs. </a:t>
            </a:r>
          </a:p>
          <a:p>
            <a:r>
              <a:rPr lang="en-GB" dirty="0" smtClean="0"/>
              <a:t>This slide introduces the concept of hazards and how they are everywhere, and combine to determine the likelihood of accidents. </a:t>
            </a:r>
          </a:p>
          <a:p>
            <a:r>
              <a:rPr lang="en-GB" dirty="0" smtClean="0"/>
              <a:t>This leads to the idea that the risks may be greatest for people who either aren’t aware of hazards because they can’t hear or see them, or who don’t have the insight to appreciate risks as a result of cognitive impairment or intellectual disability. </a:t>
            </a:r>
          </a:p>
          <a:p>
            <a:r>
              <a:rPr lang="en-GB" dirty="0" smtClean="0"/>
              <a:t>The assessor must take these factors into account when performing a risk assessment including the responsibility of various bodies to manage or mitigate the risks through appropriate interventions.</a:t>
            </a:r>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27</a:t>
            </a:fld>
            <a:endParaRPr lang="en-GB" dirty="0"/>
          </a:p>
        </p:txBody>
      </p:sp>
    </p:spTree>
    <p:extLst>
      <p:ext uri="{BB962C8B-B14F-4D97-AF65-F5344CB8AC3E}">
        <p14:creationId xmlns:p14="http://schemas.microsoft.com/office/powerpoint/2010/main" val="813752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 It will reveal a table showing different types of hazards.</a:t>
            </a:r>
          </a:p>
          <a:p>
            <a:r>
              <a:rPr lang="en-GB" dirty="0" smtClean="0"/>
              <a:t>There are many different types of hazard to consider…</a:t>
            </a:r>
          </a:p>
          <a:p>
            <a:r>
              <a:rPr lang="en-GB" dirty="0" smtClean="0"/>
              <a:t>It links particular conditions including the state of the home environment, health and weather to the hazards that might be at play in each case.</a:t>
            </a:r>
            <a:endParaRPr lang="en-GB"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28</a:t>
            </a:fld>
            <a:endParaRPr lang="en-GB" dirty="0"/>
          </a:p>
        </p:txBody>
      </p:sp>
    </p:spTree>
    <p:extLst>
      <p:ext uri="{BB962C8B-B14F-4D97-AF65-F5344CB8AC3E}">
        <p14:creationId xmlns:p14="http://schemas.microsoft.com/office/powerpoint/2010/main" val="3135516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p:cNvSpPr>
            <a:spLocks noGrp="1"/>
          </p:cNvSpPr>
          <p:nvPr>
            <p:ph type="sldNum" sz="quarter" idx="10"/>
          </p:nvPr>
        </p:nvSpPr>
        <p:spPr/>
        <p:txBody>
          <a:bodyPr/>
          <a:lstStyle/>
          <a:p>
            <a:fld id="{4850BFFB-953F-4021-90D1-C2BD514B9A3F}" type="slidenum">
              <a:rPr lang="en-GB" smtClean="0"/>
              <a:pPr/>
              <a:t>29</a:t>
            </a:fld>
            <a:endParaRPr lang="en-GB" dirty="0"/>
          </a:p>
        </p:txBody>
      </p:sp>
      <p:sp>
        <p:nvSpPr>
          <p:cNvPr id="25" name="Slide Image Placeholder 24"/>
          <p:cNvSpPr>
            <a:spLocks noGrp="1" noRot="1" noChangeAspect="1"/>
          </p:cNvSpPr>
          <p:nvPr>
            <p:ph type="sldImg"/>
          </p:nvPr>
        </p:nvSpPr>
        <p:spPr/>
      </p:sp>
      <p:sp>
        <p:nvSpPr>
          <p:cNvPr id="26" name="Notes Placeholder 25"/>
          <p:cNvSpPr>
            <a:spLocks noGrp="1"/>
          </p:cNvSpPr>
          <p:nvPr>
            <p:ph type="body" idx="1"/>
          </p:nvPr>
        </p:nvSpPr>
        <p:spPr/>
        <p:txBody>
          <a:bodyPr/>
          <a:lstStyle/>
          <a:p>
            <a:endParaRPr lang="en-GB"/>
          </a:p>
        </p:txBody>
      </p:sp>
    </p:spTree>
    <p:extLst>
      <p:ext uri="{BB962C8B-B14F-4D97-AF65-F5344CB8AC3E}">
        <p14:creationId xmlns:p14="http://schemas.microsoft.com/office/powerpoint/2010/main" val="3343754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9" name="Slide Image Placeholder 8"/>
          <p:cNvSpPr>
            <a:spLocks noGrp="1" noRot="1" noChangeAspect="1"/>
          </p:cNvSpPr>
          <p:nvPr>
            <p:ph type="sldImg"/>
          </p:nvPr>
        </p:nvSpPr>
        <p:spPr/>
      </p:sp>
      <p:sp>
        <p:nvSpPr>
          <p:cNvPr id="10" name="Slide Number Placeholder 9"/>
          <p:cNvSpPr>
            <a:spLocks noGrp="1"/>
          </p:cNvSpPr>
          <p:nvPr>
            <p:ph type="sldNum" sz="quarter" idx="10"/>
          </p:nvPr>
        </p:nvSpPr>
        <p:spPr/>
        <p:txBody>
          <a:bodyPr/>
          <a:lstStyle/>
          <a:p>
            <a:fld id="{4850BFFB-953F-4021-90D1-C2BD514B9A3F}" type="slidenum">
              <a:rPr lang="en-GB" smtClean="0"/>
              <a:pPr/>
              <a:t>3</a:t>
            </a:fld>
            <a:endParaRPr lang="en-GB" dirty="0"/>
          </a:p>
        </p:txBody>
      </p:sp>
    </p:spTree>
    <p:extLst>
      <p:ext uri="{BB962C8B-B14F-4D97-AF65-F5344CB8AC3E}">
        <p14:creationId xmlns:p14="http://schemas.microsoft.com/office/powerpoint/2010/main" val="2407069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4850BFFB-953F-4021-90D1-C2BD514B9A3F}" type="slidenum">
              <a:rPr lang="en-GB" smtClean="0"/>
              <a:pPr/>
              <a:t>30</a:t>
            </a:fld>
            <a:endParaRPr lang="en-GB" dirty="0"/>
          </a:p>
        </p:txBody>
      </p:sp>
      <p:sp>
        <p:nvSpPr>
          <p:cNvPr id="7" name="Slide Image Placeholder 6"/>
          <p:cNvSpPr>
            <a:spLocks noGrp="1" noRot="1" noChangeAspect="1"/>
          </p:cNvSpPr>
          <p:nvPr>
            <p:ph type="sldImg"/>
          </p:nvPr>
        </p:nvSpPr>
        <p:spPr/>
      </p:sp>
      <p:sp>
        <p:nvSpPr>
          <p:cNvPr id="8" name="Notes Placeholder 7"/>
          <p:cNvSpPr>
            <a:spLocks noGrp="1"/>
          </p:cNvSpPr>
          <p:nvPr>
            <p:ph type="body" idx="1"/>
          </p:nvPr>
        </p:nvSpPr>
        <p:spPr/>
        <p:txBody>
          <a:bodyPr/>
          <a:lstStyle/>
          <a:p>
            <a:endParaRPr lang="en-GB"/>
          </a:p>
        </p:txBody>
      </p:sp>
    </p:spTree>
    <p:extLst>
      <p:ext uri="{BB962C8B-B14F-4D97-AF65-F5344CB8AC3E}">
        <p14:creationId xmlns:p14="http://schemas.microsoft.com/office/powerpoint/2010/main" val="1121399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 </a:t>
            </a:r>
          </a:p>
          <a:p>
            <a:r>
              <a:rPr lang="en-GB" dirty="0" smtClean="0"/>
              <a:t>It provides a definition and understanding of risk and how it is the product of the likelihood of an adverse incident such as an accident and the amount of harm that occurs as a result of the incident.</a:t>
            </a:r>
          </a:p>
          <a:p>
            <a:r>
              <a:rPr lang="en-GB" dirty="0" smtClean="0"/>
              <a:t>Both likelihood and degree of harm may be estimated using a three (or a five) point scale.</a:t>
            </a:r>
          </a:p>
          <a:p>
            <a:r>
              <a:rPr lang="en-GB" dirty="0" smtClean="0"/>
              <a:t>Using a three point scale, an event that may happen sometimes would be scored two while harm judged as a minor injury would also be scored as two. The risk would be four out of a possible 9 and would be regarded as moderate.</a:t>
            </a:r>
          </a:p>
          <a:p>
            <a:endParaRPr lang="en-GB" dirty="0"/>
          </a:p>
        </p:txBody>
      </p:sp>
      <p:sp>
        <p:nvSpPr>
          <p:cNvPr id="2" name="Slide Number Placeholder 1"/>
          <p:cNvSpPr>
            <a:spLocks noGrp="1"/>
          </p:cNvSpPr>
          <p:nvPr>
            <p:ph type="sldNum" sz="quarter" idx="10"/>
          </p:nvPr>
        </p:nvSpPr>
        <p:spPr/>
        <p:txBody>
          <a:bodyPr/>
          <a:lstStyle/>
          <a:p>
            <a:fld id="{4850BFFB-953F-4021-90D1-C2BD514B9A3F}" type="slidenum">
              <a:rPr lang="en-GB" smtClean="0"/>
              <a:pPr/>
              <a:t>31</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967364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1" name="Notes Placeholder 2"/>
          <p:cNvSpPr>
            <a:spLocks noGrp="1"/>
          </p:cNvSpPr>
          <p:nvPr>
            <p:ph type="body" idx="1"/>
          </p:nvPr>
        </p:nvSpPr>
        <p:spPr/>
        <p:txBody>
          <a:bodyPr/>
          <a:lstStyle/>
          <a:p>
            <a:r>
              <a:rPr lang="en-US" b="1" dirty="0" smtClean="0"/>
              <a:t>This slide is animated and features a table that is hidden when first shown and which is slowly revealed to show a </a:t>
            </a:r>
            <a:r>
              <a:rPr lang="en-US" b="1" dirty="0" err="1" smtClean="0"/>
              <a:t>colour</a:t>
            </a:r>
            <a:r>
              <a:rPr lang="en-US" b="1" dirty="0" smtClean="0"/>
              <a:t>-coded matrix showing levels of risk.</a:t>
            </a:r>
          </a:p>
          <a:p>
            <a:endParaRPr lang="en-GB" dirty="0" smtClean="0"/>
          </a:p>
          <a:p>
            <a:r>
              <a:rPr lang="en-GB" sz="1200" kern="1200" dirty="0" smtClean="0">
                <a:solidFill>
                  <a:schemeClr val="tx1"/>
                </a:solidFill>
                <a:effectLst/>
                <a:latin typeface="Arial" charset="0"/>
                <a:ea typeface="+mn-ea"/>
                <a:cs typeface="+mn-cs"/>
              </a:rPr>
              <a:t>In general, it is possible to express the likelihood of an accident or mishap occurring on a scale ranging from </a:t>
            </a:r>
            <a:r>
              <a:rPr lang="en-GB" sz="1200" i="1" kern="1200" dirty="0" smtClean="0">
                <a:solidFill>
                  <a:schemeClr val="tx1"/>
                </a:solidFill>
                <a:effectLst/>
                <a:latin typeface="Arial" charset="0"/>
                <a:ea typeface="+mn-ea"/>
                <a:cs typeface="+mn-cs"/>
              </a:rPr>
              <a:t>very unlikely</a:t>
            </a:r>
            <a:r>
              <a:rPr lang="en-GB" sz="1200" kern="1200" dirty="0" smtClean="0">
                <a:solidFill>
                  <a:schemeClr val="tx1"/>
                </a:solidFill>
                <a:effectLst/>
                <a:latin typeface="Arial" charset="0"/>
                <a:ea typeface="+mn-ea"/>
                <a:cs typeface="+mn-cs"/>
              </a:rPr>
              <a:t> through to </a:t>
            </a:r>
            <a:r>
              <a:rPr lang="en-GB" sz="1200" i="1" kern="1200" dirty="0" smtClean="0">
                <a:solidFill>
                  <a:schemeClr val="tx1"/>
                </a:solidFill>
                <a:effectLst/>
                <a:latin typeface="Arial" charset="0"/>
                <a:ea typeface="+mn-ea"/>
                <a:cs typeface="+mn-cs"/>
              </a:rPr>
              <a:t>highly likely</a:t>
            </a:r>
            <a:r>
              <a:rPr lang="en-GB" sz="1200" kern="1200" dirty="0" smtClean="0">
                <a:solidFill>
                  <a:schemeClr val="tx1"/>
                </a:solidFill>
                <a:effectLst/>
                <a:latin typeface="Arial" charset="0"/>
                <a:ea typeface="+mn-ea"/>
                <a:cs typeface="+mn-cs"/>
              </a:rPr>
              <a:t>, irrespective of whether the primary concern is for the well-being of an individual or the integrity of a building. </a:t>
            </a:r>
          </a:p>
          <a:p>
            <a:r>
              <a:rPr lang="en-GB" sz="1200" kern="1200" dirty="0" smtClean="0">
                <a:solidFill>
                  <a:schemeClr val="tx1"/>
                </a:solidFill>
                <a:effectLst/>
                <a:latin typeface="Arial" charset="0"/>
                <a:ea typeface="+mn-ea"/>
                <a:cs typeface="+mn-cs"/>
              </a:rPr>
              <a:t>At the simplest level, it is possible to use only three different levels of likelihood – </a:t>
            </a:r>
            <a:r>
              <a:rPr lang="en-GB" sz="1200" i="1" kern="1200" dirty="0" smtClean="0">
                <a:solidFill>
                  <a:schemeClr val="tx1"/>
                </a:solidFill>
                <a:effectLst/>
                <a:latin typeface="Arial" charset="0"/>
                <a:ea typeface="+mn-ea"/>
                <a:cs typeface="+mn-cs"/>
              </a:rPr>
              <a:t>very unlikely</a:t>
            </a:r>
            <a:r>
              <a:rPr lang="en-GB" sz="1200" kern="1200" dirty="0" smtClean="0">
                <a:solidFill>
                  <a:schemeClr val="tx1"/>
                </a:solidFill>
                <a:effectLst/>
                <a:latin typeface="Arial" charset="0"/>
                <a:ea typeface="+mn-ea"/>
                <a:cs typeface="+mn-cs"/>
              </a:rPr>
              <a:t>, </a:t>
            </a:r>
            <a:r>
              <a:rPr lang="en-GB" sz="1200" i="1" kern="1200" dirty="0" smtClean="0">
                <a:solidFill>
                  <a:schemeClr val="tx1"/>
                </a:solidFill>
                <a:effectLst/>
                <a:latin typeface="Arial" charset="0"/>
                <a:ea typeface="+mn-ea"/>
                <a:cs typeface="+mn-cs"/>
              </a:rPr>
              <a:t>possible</a:t>
            </a:r>
            <a:r>
              <a:rPr lang="en-GB" sz="1200" kern="1200" dirty="0" smtClean="0">
                <a:solidFill>
                  <a:schemeClr val="tx1"/>
                </a:solidFill>
                <a:effectLst/>
                <a:latin typeface="Arial" charset="0"/>
                <a:ea typeface="+mn-ea"/>
                <a:cs typeface="+mn-cs"/>
              </a:rPr>
              <a:t> and </a:t>
            </a:r>
            <a:r>
              <a:rPr lang="en-GB" sz="1200" i="1" kern="1200" dirty="0" smtClean="0">
                <a:solidFill>
                  <a:schemeClr val="tx1"/>
                </a:solidFill>
                <a:effectLst/>
                <a:latin typeface="Arial" charset="0"/>
                <a:ea typeface="+mn-ea"/>
                <a:cs typeface="+mn-cs"/>
              </a:rPr>
              <a:t>highly likely </a:t>
            </a:r>
            <a:r>
              <a:rPr lang="en-GB" sz="1200" kern="1200" dirty="0" smtClean="0">
                <a:solidFill>
                  <a:schemeClr val="tx1"/>
                </a:solidFill>
                <a:effectLst/>
                <a:latin typeface="Arial" charset="0"/>
                <a:ea typeface="+mn-ea"/>
                <a:cs typeface="+mn-cs"/>
              </a:rPr>
              <a:t>which can be scored one, two or</a:t>
            </a:r>
            <a:r>
              <a:rPr lang="en-GB" sz="1200" kern="1200" baseline="0" dirty="0" smtClean="0">
                <a:solidFill>
                  <a:schemeClr val="tx1"/>
                </a:solidFill>
                <a:effectLst/>
                <a:latin typeface="Arial" charset="0"/>
                <a:ea typeface="+mn-ea"/>
                <a:cs typeface="+mn-cs"/>
              </a:rPr>
              <a:t> three</a:t>
            </a:r>
            <a:r>
              <a:rPr lang="en-GB" sz="1200" kern="1200" dirty="0" smtClean="0">
                <a:solidFill>
                  <a:schemeClr val="tx1"/>
                </a:solidFill>
                <a:effectLst/>
                <a:latin typeface="Arial" charset="0"/>
                <a:ea typeface="+mn-ea"/>
                <a:cs typeface="+mn-cs"/>
              </a:rPr>
              <a:t> respectively.  However, in many practical cases there need to be more options. Five choices are often offered professionally; these can be scored from one to five.</a:t>
            </a:r>
          </a:p>
          <a:p>
            <a:r>
              <a:rPr lang="en-GB" sz="1200" kern="1200" dirty="0" smtClean="0">
                <a:solidFill>
                  <a:schemeClr val="tx1"/>
                </a:solidFill>
                <a:effectLst/>
                <a:latin typeface="Arial" charset="0"/>
                <a:ea typeface="+mn-ea"/>
                <a:cs typeface="+mn-cs"/>
              </a:rPr>
              <a:t>In the same way, the harmful consequences of such an adverse incident can be expressed on a scale ranging from </a:t>
            </a:r>
            <a:r>
              <a:rPr lang="en-GB" sz="1200" i="1" kern="1200" dirty="0" smtClean="0">
                <a:solidFill>
                  <a:schemeClr val="tx1"/>
                </a:solidFill>
                <a:effectLst/>
                <a:latin typeface="Arial" charset="0"/>
                <a:ea typeface="+mn-ea"/>
                <a:cs typeface="+mn-cs"/>
              </a:rPr>
              <a:t>none</a:t>
            </a:r>
            <a:r>
              <a:rPr lang="en-GB" sz="1200" kern="1200" dirty="0" smtClean="0">
                <a:solidFill>
                  <a:schemeClr val="tx1"/>
                </a:solidFill>
                <a:effectLst/>
                <a:latin typeface="Arial" charset="0"/>
                <a:ea typeface="+mn-ea"/>
                <a:cs typeface="+mn-cs"/>
              </a:rPr>
              <a:t> through to </a:t>
            </a:r>
            <a:r>
              <a:rPr lang="en-GB" sz="1200" i="1" kern="1200" dirty="0" smtClean="0">
                <a:solidFill>
                  <a:schemeClr val="tx1"/>
                </a:solidFill>
                <a:effectLst/>
                <a:latin typeface="Arial" charset="0"/>
                <a:ea typeface="+mn-ea"/>
                <a:cs typeface="+mn-cs"/>
              </a:rPr>
              <a:t>severe</a:t>
            </a:r>
            <a:r>
              <a:rPr lang="en-GB" sz="1200" kern="1200" dirty="0" smtClean="0">
                <a:solidFill>
                  <a:schemeClr val="tx1"/>
                </a:solidFill>
                <a:effectLst/>
                <a:latin typeface="Arial" charset="0"/>
                <a:ea typeface="+mn-ea"/>
                <a:cs typeface="+mn-cs"/>
              </a:rPr>
              <a:t>. As each agency may define the level of harm in different ways, the tendency is to offer five options. The result is that the risk scores can be calculated between one and 25 rather than one to nine only when using three scores for likelihood and impact. This offers more opportunities to demonstrate risk reduction due to interventions such as telecare.</a:t>
            </a:r>
          </a:p>
          <a:p>
            <a:r>
              <a:rPr lang="en-GB" sz="1200" kern="1200" dirty="0" smtClean="0">
                <a:solidFill>
                  <a:schemeClr val="tx1"/>
                </a:solidFill>
                <a:effectLst/>
                <a:latin typeface="Arial" charset="0"/>
                <a:ea typeface="+mn-ea"/>
                <a:cs typeface="+mn-cs"/>
              </a:rPr>
              <a:t>The slide shows a full matrix with colour coding. The facilitator may use this to lead a discussion on how different agencies may use different criteria for outcomes. For example, the NHS may see death as the worst outcome (i.e. a score of five) while an adult care organisation may score five a loss of independence leading to a residential care admission.  A landlord may see the demolition of a property as a five.</a:t>
            </a:r>
          </a:p>
          <a:p>
            <a:endParaRPr lang="en-GB" dirty="0" smtClean="0"/>
          </a:p>
          <a:p>
            <a:endParaRPr lang="en-GB" dirty="0"/>
          </a:p>
        </p:txBody>
      </p:sp>
      <p:sp>
        <p:nvSpPr>
          <p:cNvPr id="2" name="Slide Number Placeholder 1"/>
          <p:cNvSpPr>
            <a:spLocks noGrp="1"/>
          </p:cNvSpPr>
          <p:nvPr>
            <p:ph type="sldNum" sz="quarter" idx="10"/>
          </p:nvPr>
        </p:nvSpPr>
        <p:spPr/>
        <p:txBody>
          <a:bodyPr/>
          <a:lstStyle/>
          <a:p>
            <a:fld id="{4850BFFB-953F-4021-90D1-C2BD514B9A3F}" type="slidenum">
              <a:rPr lang="en-GB" smtClean="0"/>
              <a:pPr/>
              <a:t>32</a:t>
            </a:fld>
            <a:endParaRPr lang="en-GB"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922497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smtClean="0"/>
              <a:t>This slide is animated.</a:t>
            </a:r>
          </a:p>
          <a:p>
            <a:r>
              <a:rPr lang="en-US" dirty="0" smtClean="0"/>
              <a:t>It shows seven steps to a risk assessment. Each step is illustrated by a procedure (though limited in scope):</a:t>
            </a:r>
          </a:p>
          <a:p>
            <a:pPr marL="648452" lvl="1" indent="-176851">
              <a:buFont typeface="Arial" panose="020B0604020202020204" pitchFamily="34" charset="0"/>
              <a:buChar char="•"/>
            </a:pPr>
            <a:r>
              <a:rPr lang="en-US" dirty="0" smtClean="0"/>
              <a:t>Identify tasks associated with independent living</a:t>
            </a:r>
          </a:p>
          <a:p>
            <a:pPr marL="648452" lvl="1" indent="-176851">
              <a:buFont typeface="Arial" panose="020B0604020202020204" pitchFamily="34" charset="0"/>
              <a:buChar char="•"/>
            </a:pPr>
            <a:r>
              <a:rPr lang="en-US" dirty="0" smtClean="0"/>
              <a:t>Identify hazards associated with performing these tasks</a:t>
            </a:r>
          </a:p>
          <a:p>
            <a:pPr marL="648452" lvl="1" indent="-176851">
              <a:buFont typeface="Arial" panose="020B0604020202020204" pitchFamily="34" charset="0"/>
              <a:buChar char="•"/>
            </a:pPr>
            <a:r>
              <a:rPr lang="en-US" dirty="0" smtClean="0"/>
              <a:t>Determine likelihood of each hazard leading to adverse incident</a:t>
            </a:r>
          </a:p>
          <a:p>
            <a:pPr marL="648452" lvl="1" indent="-176851">
              <a:buFont typeface="Arial" panose="020B0604020202020204" pitchFamily="34" charset="0"/>
              <a:buChar char="•"/>
            </a:pPr>
            <a:r>
              <a:rPr lang="en-US" dirty="0" smtClean="0"/>
              <a:t>Consider harmful consequences of each adverse incident</a:t>
            </a:r>
          </a:p>
          <a:p>
            <a:pPr marL="648452" lvl="1" indent="-176851">
              <a:buFont typeface="Arial" panose="020B0604020202020204" pitchFamily="34" charset="0"/>
              <a:buChar char="•"/>
            </a:pPr>
            <a:r>
              <a:rPr lang="en-US" dirty="0" smtClean="0"/>
              <a:t>Calculate risk score for each adverse incident</a:t>
            </a:r>
          </a:p>
          <a:p>
            <a:pPr marL="648452" lvl="1" indent="-176851">
              <a:buFont typeface="Arial" panose="020B0604020202020204" pitchFamily="34" charset="0"/>
              <a:buChar char="•"/>
            </a:pPr>
            <a:r>
              <a:rPr lang="en-US" dirty="0" smtClean="0"/>
              <a:t>Manage risk for risks with highest scores</a:t>
            </a:r>
          </a:p>
          <a:p>
            <a:pPr marL="648452" lvl="1" indent="-176851">
              <a:buFont typeface="Arial" panose="020B0604020202020204" pitchFamily="34" charset="0"/>
              <a:buChar char="•"/>
            </a:pPr>
            <a:r>
              <a:rPr lang="en-US" dirty="0" smtClean="0"/>
              <a:t>Record the details of the risk and the actions taken to reduce them</a:t>
            </a:r>
          </a:p>
          <a:p>
            <a:endParaRPr lang="en-US" dirty="0" smtClean="0"/>
          </a:p>
          <a:p>
            <a:endParaRPr lang="en-US" dirty="0" smtClean="0"/>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33</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270555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Notes Placeholder 2"/>
          <p:cNvSpPr>
            <a:spLocks noGrp="1"/>
          </p:cNvSpPr>
          <p:nvPr>
            <p:ph type="body" idx="1"/>
          </p:nvPr>
        </p:nvSpPr>
        <p:spPr/>
        <p:txBody>
          <a:bodyPr/>
          <a:lstStyle/>
          <a:p>
            <a:r>
              <a:rPr lang="en-US" b="1" dirty="0" smtClean="0"/>
              <a:t>This slide is animated.</a:t>
            </a:r>
          </a:p>
          <a:p>
            <a:r>
              <a:rPr lang="en-US" dirty="0" smtClean="0"/>
              <a:t>It describes the risks identified for an individual who has a cognitive impairment and who lives alone. The risk scores are also shown and reveal that six of the seven risks are considered severe and need to be managed. Possible technology solutions are shown for each risk. Finally, the new risk scores are shown. These show that two of the risk are now considered to be low (green) while the other five are acceptable (amber).</a:t>
            </a:r>
            <a:endParaRPr lang="en-US" dirty="0"/>
          </a:p>
        </p:txBody>
      </p:sp>
      <p:sp>
        <p:nvSpPr>
          <p:cNvPr id="4" name="Slide Number Placeholder 3"/>
          <p:cNvSpPr txBox="1">
            <a:spLocks noGrp="1"/>
          </p:cNvSpPr>
          <p:nvPr/>
        </p:nvSpPr>
        <p:spPr>
          <a:xfrm>
            <a:off x="4020784" y="8937726"/>
            <a:ext cx="3076860" cy="470406"/>
          </a:xfrm>
          <a:prstGeom prst="rect">
            <a:avLst/>
          </a:prstGeom>
          <a:noFill/>
        </p:spPr>
        <p:txBody>
          <a:bodyPr lIns="94320" tIns="47160" rIns="94320" bIns="47160" anchor="b"/>
          <a:lstStyle/>
          <a:p>
            <a:pPr algn="r" fontAlgn="auto">
              <a:spcBef>
                <a:spcPts val="0"/>
              </a:spcBef>
              <a:spcAft>
                <a:spcPts val="0"/>
              </a:spcAft>
              <a:defRPr/>
            </a:pPr>
            <a:fld id="{D2E58F51-B5DE-47F9-A631-59E36FF14FB8}" type="slidenum">
              <a:rPr lang="en-GB" sz="1200">
                <a:latin typeface="+mn-lt"/>
              </a:rPr>
              <a:pPr algn="r" fontAlgn="auto">
                <a:spcBef>
                  <a:spcPts val="0"/>
                </a:spcBef>
                <a:spcAft>
                  <a:spcPts val="0"/>
                </a:spcAft>
                <a:defRPr/>
              </a:pPr>
              <a:t>34</a:t>
            </a:fld>
            <a:endParaRPr lang="en-GB" sz="1200">
              <a:latin typeface="+mn-lt"/>
            </a:endParaRPr>
          </a:p>
        </p:txBody>
      </p:sp>
      <p:sp>
        <p:nvSpPr>
          <p:cNvPr id="2" name="Slide Number Placeholder 1"/>
          <p:cNvSpPr>
            <a:spLocks noGrp="1"/>
          </p:cNvSpPr>
          <p:nvPr>
            <p:ph type="sldNum" sz="quarter" idx="10"/>
          </p:nvPr>
        </p:nvSpPr>
        <p:spPr/>
        <p:txBody>
          <a:bodyPr/>
          <a:lstStyle/>
          <a:p>
            <a:fld id="{4850BFFB-953F-4021-90D1-C2BD514B9A3F}" type="slidenum">
              <a:rPr lang="en-GB" smtClean="0"/>
              <a:pPr/>
              <a:t>34</a:t>
            </a:fld>
            <a:endParaRPr lang="en-GB" dirty="0"/>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1347657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shows particular aspects of a person’s health and well-being that can be considered to be hazardous which are then related to risks. </a:t>
            </a:r>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35</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3271107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shows particular aspects of a person’s health and well-being that can be considered to be hazardous which are then related to risks. </a:t>
            </a:r>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36</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4446393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shows aspects of life that can be obstacles to finding appropriate solutions.</a:t>
            </a:r>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37</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933807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This slide focuses on Frailty as an example of a condition related to ill-health. It shows that this condition may be linked to a number of issues (in red at the bottom) that might need to be addressed.</a:t>
            </a:r>
          </a:p>
          <a:p>
            <a:r>
              <a:rPr lang="en-GB" dirty="0" smtClean="0"/>
              <a:t>Frailty isn’t an illness but a syndrome that combines the effects of natural ageing (including a decline in musculoskeletal, endocrine and immune systems) with the outcomes of potentially having a number of long term conditions.</a:t>
            </a:r>
          </a:p>
          <a:p>
            <a:r>
              <a:rPr lang="en-GB" dirty="0" smtClean="0"/>
              <a:t>If three out of the following five indicators are present then a person may be defined as being frail:</a:t>
            </a:r>
          </a:p>
          <a:p>
            <a:pPr marL="648452" lvl="1" indent="-176851">
              <a:buFont typeface="Arial" panose="020B0604020202020204" pitchFamily="34" charset="0"/>
              <a:buChar char="•"/>
            </a:pPr>
            <a:r>
              <a:rPr lang="en-GB" dirty="0" smtClean="0"/>
              <a:t>Shrinking – unintentional loss of 5 kg (12 pounds) of weight in a year</a:t>
            </a:r>
          </a:p>
          <a:p>
            <a:pPr marL="648452" lvl="1" indent="-176851">
              <a:buFont typeface="Arial" panose="020B0604020202020204" pitchFamily="34" charset="0"/>
              <a:buChar char="•"/>
            </a:pPr>
            <a:r>
              <a:rPr lang="en-GB" dirty="0" smtClean="0"/>
              <a:t>Exhaustion – lacking energy or showing signs of fatigue</a:t>
            </a:r>
          </a:p>
          <a:p>
            <a:pPr marL="648452" lvl="1" indent="-176851">
              <a:buFont typeface="Arial" panose="020B0604020202020204" pitchFamily="34" charset="0"/>
              <a:buChar char="•"/>
            </a:pPr>
            <a:r>
              <a:rPr lang="en-GB" dirty="0" smtClean="0"/>
              <a:t>Strength – loss of physical robustness</a:t>
            </a:r>
          </a:p>
          <a:p>
            <a:pPr marL="648452" lvl="1" indent="-176851">
              <a:buFont typeface="Arial" panose="020B0604020202020204" pitchFamily="34" charset="0"/>
              <a:buChar char="•"/>
            </a:pPr>
            <a:r>
              <a:rPr lang="en-GB" dirty="0" smtClean="0"/>
              <a:t>Slowness – a lethargic and unsteady gait</a:t>
            </a:r>
          </a:p>
          <a:p>
            <a:pPr marL="648452" lvl="1" indent="-176851">
              <a:buFont typeface="Arial" panose="020B0604020202020204" pitchFamily="34" charset="0"/>
              <a:buChar char="•"/>
            </a:pPr>
            <a:r>
              <a:rPr lang="en-GB" dirty="0" smtClean="0"/>
              <a:t>Low physical activity – sedentary behaviour</a:t>
            </a:r>
          </a:p>
          <a:p>
            <a:endParaRPr lang="en-GB" dirty="0" smtClean="0"/>
          </a:p>
          <a:p>
            <a:endParaRPr lang="en-GB" dirty="0" smtClean="0"/>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38</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363256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 </a:t>
            </a:r>
          </a:p>
          <a:p>
            <a:r>
              <a:rPr lang="en-GB" dirty="0" smtClean="0"/>
              <a:t>It reveals a table of conditions with associated risks.</a:t>
            </a:r>
          </a:p>
          <a:p>
            <a:r>
              <a:rPr lang="en-GB" b="1" dirty="0" smtClean="0"/>
              <a:t>It may be excluded if participants</a:t>
            </a:r>
            <a:r>
              <a:rPr lang="en-GB" b="1" baseline="0" dirty="0" smtClean="0"/>
              <a:t> </a:t>
            </a:r>
            <a:r>
              <a:rPr lang="en-GB" b="1" dirty="0" smtClean="0"/>
              <a:t>don’t need examples of conditions leading to particular issues.</a:t>
            </a:r>
          </a:p>
          <a:p>
            <a:r>
              <a:rPr lang="en-GB" dirty="0" smtClean="0"/>
              <a:t>If included, it could be used to ask participants for examples before showing them the rest of the slide which has 5 issues listed for each condition.</a:t>
            </a:r>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39</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638340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slide (and the next) may be omitted and replaced with a handout or included in the advertised programme for the day.  </a:t>
            </a:r>
          </a:p>
          <a:p>
            <a:r>
              <a:rPr lang="en-GB" dirty="0" smtClean="0"/>
              <a:t>The timings will depend both on the time available, and the speed required for delivery, and on the inclusion (or omission) or groups of slides relevant to particular participants or which are intended for local consumption.  </a:t>
            </a:r>
          </a:p>
          <a:p>
            <a:r>
              <a:rPr lang="en-GB" dirty="0" smtClean="0"/>
              <a:t>The course has been split into four sessions each of approximately 45 minutes duration (though flexible). Sessions 2 and 3 are separated by a 15 minute refreshment and toilet break.</a:t>
            </a:r>
          </a:p>
          <a:p>
            <a:r>
              <a:rPr lang="en-GB" dirty="0" smtClean="0"/>
              <a:t>Timings may be altered by + or – 15 minutes according to local preferences or to run during the morning when a 9-15pm registration would allow the course to end at 12.45pm.</a:t>
            </a:r>
          </a:p>
          <a:p>
            <a:r>
              <a:rPr lang="en-GB" dirty="0" smtClean="0"/>
              <a:t>It is unlikely that the course could be run in under three hours if appropriate discussions are included. With longer breaks, and group and open class discussion, and with most of the optional content included, the course could take a whole day (i.e. six hours)</a:t>
            </a:r>
          </a:p>
          <a:p>
            <a:endParaRPr lang="en-GB" dirty="0"/>
          </a:p>
        </p:txBody>
      </p:sp>
      <p:sp>
        <p:nvSpPr>
          <p:cNvPr id="10" name="Slide Image Placeholder 9"/>
          <p:cNvSpPr>
            <a:spLocks noGrp="1" noRot="1" noChangeAspect="1"/>
          </p:cNvSpPr>
          <p:nvPr>
            <p:ph type="sldImg"/>
          </p:nvPr>
        </p:nvSpPr>
        <p:spPr/>
      </p:sp>
      <p:sp>
        <p:nvSpPr>
          <p:cNvPr id="11" name="Slide Number Placeholder 10"/>
          <p:cNvSpPr>
            <a:spLocks noGrp="1"/>
          </p:cNvSpPr>
          <p:nvPr>
            <p:ph type="sldNum" sz="quarter" idx="10"/>
          </p:nvPr>
        </p:nvSpPr>
        <p:spPr/>
        <p:txBody>
          <a:bodyPr/>
          <a:lstStyle/>
          <a:p>
            <a:fld id="{4850BFFB-953F-4021-90D1-C2BD514B9A3F}" type="slidenum">
              <a:rPr lang="en-GB" smtClean="0"/>
              <a:pPr/>
              <a:t>4</a:t>
            </a:fld>
            <a:endParaRPr lang="en-GB" dirty="0"/>
          </a:p>
        </p:txBody>
      </p:sp>
    </p:spTree>
    <p:extLst>
      <p:ext uri="{BB962C8B-B14F-4D97-AF65-F5344CB8AC3E}">
        <p14:creationId xmlns:p14="http://schemas.microsoft.com/office/powerpoint/2010/main" val="30532242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reveals a table of conditions with associated risks.</a:t>
            </a:r>
          </a:p>
          <a:p>
            <a:r>
              <a:rPr lang="en-GB" b="1" dirty="0" smtClean="0"/>
              <a:t>It may be excluded if participants</a:t>
            </a:r>
            <a:r>
              <a:rPr lang="en-GB" b="1" baseline="0" dirty="0" smtClean="0"/>
              <a:t> don</a:t>
            </a:r>
            <a:r>
              <a:rPr lang="en-GB" b="1" dirty="0" smtClean="0"/>
              <a:t>’t need examples of conditions leading to particular issues.</a:t>
            </a:r>
          </a:p>
          <a:p>
            <a:r>
              <a:rPr lang="en-GB" dirty="0" smtClean="0"/>
              <a:t>If included, it could be used to ask participants for examples before showing them the rest of the slide which has five issues listed for each condition.</a:t>
            </a:r>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40</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742472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attempts to explain that the layout of furniture and the ownership of some appliances, such as gas cookers, make technology provision difficult, and the plan needs to be checked before attempting installation.</a:t>
            </a:r>
          </a:p>
          <a:p>
            <a:r>
              <a:rPr lang="en-GB" dirty="0" smtClean="0"/>
              <a:t>It also warns that people can be perverse in providing information if they believe that certain answers will help achieve an outcome which may not be in the best interests of the individual or of the sponsoring authority such as a council. Neighbours sometimes tell stories of dangerous incidents and of issues such as going out in the middle of the night in pouring rain dressed in night-clothes.</a:t>
            </a:r>
          </a:p>
          <a:p>
            <a:r>
              <a:rPr lang="en-GB" dirty="0" smtClean="0"/>
              <a:t>The slide suggests the introduction of technologies that can be used to monitor the home and its resident to confirm or deny any allegations.</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41</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5438287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shows popular activity monitoring systems (Top part) based on movement in each room, and door status sensors.</a:t>
            </a:r>
          </a:p>
          <a:p>
            <a:r>
              <a:rPr lang="en-GB" dirty="0" smtClean="0"/>
              <a:t>The lower half of the slide shows newer systems that use small tags that are attached to items such as the fridge, the pill box, the bed or the microwave oven in order to detect specific activities.</a:t>
            </a:r>
          </a:p>
          <a:p>
            <a:r>
              <a:rPr lang="en-GB" dirty="0" smtClean="0"/>
              <a:t>The sensors all communicate wirelessly with a hub which sends the data to the internet where it can be viewed. Most use mobile phone technology.</a:t>
            </a:r>
          </a:p>
          <a:p>
            <a:r>
              <a:rPr lang="en-GB" dirty="0" smtClean="0"/>
              <a:t>If possible, the hardware should be available to display during the assessment presentation.</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42</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5324199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shows simulated data that can demonstrate how easy it is to view activities in such a way enables an assessor to understand an individual’s lifestyle. It consists of four different screens of data for the same 24-hour period. Generally, few systems would record so much information – so current systems record a much more limited data-set which needs fewer sensors and which is therefore much less intrusive.</a:t>
            </a:r>
          </a:p>
          <a:p>
            <a:r>
              <a:rPr lang="en-GB" dirty="0" smtClean="0"/>
              <a:t>In the future, the Internet of Things will allow much more data to be collected without having to install extra sensors.</a:t>
            </a:r>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43</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7056755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5" name="Notes Placeholder 2"/>
          <p:cNvSpPr>
            <a:spLocks noGrp="1"/>
          </p:cNvSpPr>
          <p:nvPr>
            <p:ph type="body" idx="1"/>
          </p:nvPr>
        </p:nvSpPr>
        <p:spPr/>
        <p:txBody>
          <a:bodyPr/>
          <a:lstStyle/>
          <a:p>
            <a:r>
              <a:rPr lang="en-GB" dirty="0" smtClean="0"/>
              <a:t>This slide may be omitted if there is no need to show a practical example of this technology in use.</a:t>
            </a:r>
          </a:p>
          <a:p>
            <a:r>
              <a:rPr lang="en-GB" dirty="0" smtClean="0"/>
              <a:t>This slide shows a very active individual</a:t>
            </a:r>
            <a:r>
              <a:rPr lang="en-GB" baseline="0" dirty="0" smtClean="0"/>
              <a:t> </a:t>
            </a:r>
            <a:r>
              <a:rPr lang="en-GB" dirty="0" smtClean="0"/>
              <a:t>throughout the monitoring period – an agitated pattern of behaviour through the day and night may be observed with few gaps that might indicate rest. It transpired that medication was not being taken appropriately. </a:t>
            </a:r>
            <a:endParaRPr lang="en-GB" dirty="0"/>
          </a:p>
        </p:txBody>
      </p:sp>
      <p:sp>
        <p:nvSpPr>
          <p:cNvPr id="2" name="Slide Number Placeholder 1"/>
          <p:cNvSpPr>
            <a:spLocks noGrp="1"/>
          </p:cNvSpPr>
          <p:nvPr>
            <p:ph type="sldNum" sz="quarter" idx="10"/>
          </p:nvPr>
        </p:nvSpPr>
        <p:spPr/>
        <p:txBody>
          <a:bodyPr/>
          <a:lstStyle/>
          <a:p>
            <a:fld id="{4850BFFB-953F-4021-90D1-C2BD514B9A3F}" type="slidenum">
              <a:rPr lang="en-GB" smtClean="0"/>
              <a:pPr/>
              <a:t>44</a:t>
            </a:fld>
            <a:endParaRPr lang="en-GB"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5368115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3" name="Notes Placeholder 2"/>
          <p:cNvSpPr>
            <a:spLocks noGrp="1"/>
          </p:cNvSpPr>
          <p:nvPr>
            <p:ph type="body" idx="1"/>
          </p:nvPr>
        </p:nvSpPr>
        <p:spPr/>
        <p:txBody>
          <a:bodyPr/>
          <a:lstStyle/>
          <a:p>
            <a:r>
              <a:rPr lang="en-US" b="1" dirty="0" smtClean="0"/>
              <a:t>This slide is animated.</a:t>
            </a:r>
          </a:p>
          <a:p>
            <a:r>
              <a:rPr lang="en-US" dirty="0" smtClean="0"/>
              <a:t>It considers the role of a GPS tracker in recording two different routes taken by someone leaving home at night. One is dangerous and involves crossing a motorway!</a:t>
            </a:r>
          </a:p>
          <a:p>
            <a:r>
              <a:rPr lang="en-US" dirty="0" smtClean="0"/>
              <a:t>The device shown is used by photographers to create a record of where pictures were taken but can also be used to record location at short time intervals to allow a crumb trail to be generated when downloaded to a computer.</a:t>
            </a:r>
          </a:p>
          <a:p>
            <a:r>
              <a:rPr lang="en-US" dirty="0" smtClean="0"/>
              <a:t>The slide also introduces a role for cameras. Field cameras are motion activated and are used by nature lovers to record animal or bird activity in their garden at night. They could be used to record people entering and leaving a property. Each image is date and time-stamped.</a:t>
            </a:r>
            <a:endParaRPr lang="en-US" dirty="0"/>
          </a:p>
        </p:txBody>
      </p:sp>
      <p:sp>
        <p:nvSpPr>
          <p:cNvPr id="2" name="Slide Number Placeholder 1"/>
          <p:cNvSpPr>
            <a:spLocks noGrp="1"/>
          </p:cNvSpPr>
          <p:nvPr>
            <p:ph type="sldNum" sz="quarter" idx="10"/>
          </p:nvPr>
        </p:nvSpPr>
        <p:spPr/>
        <p:txBody>
          <a:bodyPr/>
          <a:lstStyle/>
          <a:p>
            <a:fld id="{4850BFFB-953F-4021-90D1-C2BD514B9A3F}" type="slidenum">
              <a:rPr lang="en-GB" smtClean="0"/>
              <a:pPr/>
              <a:t>45</a:t>
            </a:fld>
            <a:endParaRPr lang="en-GB"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42321060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altLang="en-US" b="1" dirty="0" smtClean="0"/>
              <a:t>This slide is animated.</a:t>
            </a:r>
          </a:p>
          <a:p>
            <a:r>
              <a:rPr lang="en-GB" altLang="en-US" dirty="0" smtClean="0"/>
              <a:t>This slide may be used to stimulate debate (It could be printed out as a handout, if desired). The word-cloud shows some key topics of relevance. </a:t>
            </a:r>
          </a:p>
          <a:p>
            <a:endParaRPr lang="en-GB" altLang="en-US" dirty="0" smtClean="0"/>
          </a:p>
          <a:p>
            <a:r>
              <a:rPr lang="en-GB" altLang="en-US" i="1" dirty="0" smtClean="0"/>
              <a:t>Notes for discussion:</a:t>
            </a:r>
          </a:p>
          <a:p>
            <a:r>
              <a:rPr lang="en-GB" dirty="0" smtClean="0"/>
              <a:t>These monitoring technologies are useful BOTH to confirm risky behaviour or unmet needs, AND to confirm that there are no risky behaviours. All such devices can detect and record incidents that are personal (e.g. going to the toilet during the night) and of a more sensitive nature (e.g. a visitor being admitted). </a:t>
            </a:r>
          </a:p>
          <a:p>
            <a:r>
              <a:rPr lang="en-GB" dirty="0" smtClean="0"/>
              <a:t>GPS tracking devices have been described as tags – the same technology is being deployed to monitor the movements of criminals released from jail under licence.</a:t>
            </a:r>
          </a:p>
          <a:p>
            <a:r>
              <a:rPr lang="en-GB" dirty="0" smtClean="0"/>
              <a:t>Cameras are now small, ubiquitous and low-cost – they can provide remote high quality video footage of people: outside or entering a property, or moving about and performing tasks inside a property.</a:t>
            </a:r>
          </a:p>
          <a:p>
            <a:r>
              <a:rPr lang="en-GB" dirty="0" smtClean="0"/>
              <a:t>When given a choice, individuals may choose an aesthetically pleasing design rather than the best for functionality. It is important that the abilities and benefits of technology are not over-sold to people. It is important that they are not over-confident and undertake risky behaviour because they have a new piece of equipment or service. The limitations of any technological solution should be clearly explained.</a:t>
            </a:r>
          </a:p>
          <a:p>
            <a:endParaRPr lang="en-GB" dirty="0" smtClean="0"/>
          </a:p>
          <a:p>
            <a:r>
              <a:rPr lang="en-GB" dirty="0" smtClean="0"/>
              <a:t>A range of ethical issues must be considered and explored as part of discussions and assessment including:</a:t>
            </a:r>
          </a:p>
          <a:p>
            <a:endParaRPr lang="en-GB" dirty="0" smtClean="0"/>
          </a:p>
          <a:p>
            <a:pPr marL="648452" lvl="1" indent="-176851">
              <a:buFont typeface="Arial" panose="020B0604020202020204" pitchFamily="34" charset="0"/>
              <a:buChar char="•"/>
            </a:pPr>
            <a:r>
              <a:rPr lang="en-GB" dirty="0" smtClean="0"/>
              <a:t>Providing good quality, clear information about all options including not introducing Assistive Technology or Telecare</a:t>
            </a:r>
          </a:p>
          <a:p>
            <a:pPr marL="648452" lvl="1" indent="-176851">
              <a:buFont typeface="Arial" panose="020B0604020202020204" pitchFamily="34" charset="0"/>
              <a:buChar char="•"/>
            </a:pPr>
            <a:r>
              <a:rPr lang="en-GB" noProof="0" dirty="0" smtClean="0"/>
              <a:t>Consider benefits and any disadvantages or possible harm</a:t>
            </a:r>
          </a:p>
          <a:p>
            <a:pPr marL="648452" lvl="1" indent="-176851">
              <a:buFont typeface="Arial" panose="020B0604020202020204" pitchFamily="34" charset="0"/>
              <a:buChar char="•"/>
            </a:pPr>
            <a:r>
              <a:rPr lang="en-GB" dirty="0" smtClean="0"/>
              <a:t>Informed consent? Is the individual fully involved in the decision?</a:t>
            </a:r>
          </a:p>
          <a:p>
            <a:pPr marL="648452" lvl="1" indent="-176851">
              <a:buFont typeface="Arial" panose="020B0604020202020204" pitchFamily="34" charset="0"/>
              <a:buChar char="•"/>
            </a:pPr>
            <a:r>
              <a:rPr lang="en-GB" dirty="0" smtClean="0"/>
              <a:t>Concerns about monitoring – does this respect privacy &amp; autonomy? Data security  - where does it go? who has access?</a:t>
            </a:r>
          </a:p>
          <a:p>
            <a:pPr marL="648452" lvl="1" indent="-176851">
              <a:buFont typeface="Arial" panose="020B0604020202020204" pitchFamily="34" charset="0"/>
              <a:buChar char="•"/>
            </a:pPr>
            <a:r>
              <a:rPr lang="en-GB" dirty="0" smtClean="0"/>
              <a:t>Issues to do with intrusion and the use of prompts or notifications to try and ‘nudge’ user into better behaviour that will have a positive outcome on their wellbeing. Will users get fed up of constant ‘nagging’ by technology? Will they try and cheat the system into thinking that they are doing what they should be (e.g. paying the next door neighbour’s son to wear an activity monitoring device when they are taking the dog for a walk!)</a:t>
            </a:r>
          </a:p>
          <a:p>
            <a:pPr marL="648452" lvl="1" indent="-176851">
              <a:buFont typeface="Arial" panose="020B0604020202020204" pitchFamily="34" charset="0"/>
              <a:buChar char="•"/>
            </a:pPr>
            <a:r>
              <a:rPr lang="en-GB" dirty="0" smtClean="0"/>
              <a:t>Consider who benefits the most from the technology enabled care package? Is it the person or their carer? What are the issues to take into account here?</a:t>
            </a:r>
          </a:p>
          <a:p>
            <a:pPr marL="648452" lvl="1" indent="-176851">
              <a:buFont typeface="Arial" panose="020B0604020202020204" pitchFamily="34" charset="0"/>
              <a:buChar char="•"/>
            </a:pPr>
            <a:r>
              <a:rPr lang="en-GB" dirty="0" smtClean="0"/>
              <a:t>What about the design/look/feel of the products? Do they blend in or are they clearly a ‘badge of dependence’?</a:t>
            </a:r>
          </a:p>
          <a:p>
            <a:endParaRPr lang="en-GB" dirty="0" smtClean="0"/>
          </a:p>
          <a:p>
            <a:r>
              <a:rPr lang="en-GB" altLang="en-US" dirty="0" smtClean="0"/>
              <a:t>The second part of the slide provides some guidance in considering issues related to ethics by introducing an ethical framework based on Beauchamp et al, 2002). It goes on to offer simple conclusions that can help the assessor to proceed to prescribe technology solutions.</a:t>
            </a:r>
          </a:p>
          <a:p>
            <a:endParaRPr lang="en-GB" dirty="0" smtClean="0"/>
          </a:p>
          <a:p>
            <a:endParaRPr lang="en-GB" dirty="0" smtClean="0"/>
          </a:p>
          <a:p>
            <a:endParaRPr lang="en-GB" dirty="0" smtClean="0"/>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46</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8059724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slide is self-explanatory and should be left on the screen while the teams perform the exercise. The facilitator should allow the teams to talk through their lists, and should then look for issues that are common across all the teams.</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47</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8114878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4850BFFB-953F-4021-90D1-C2BD514B9A3F}" type="slidenum">
              <a:rPr lang="en-GB" smtClean="0"/>
              <a:pPr/>
              <a:t>48</a:t>
            </a:fld>
            <a:endParaRPr lang="en-GB" dirty="0"/>
          </a:p>
        </p:txBody>
      </p:sp>
      <p:sp>
        <p:nvSpPr>
          <p:cNvPr id="7" name="Slide Image Placeholder 6"/>
          <p:cNvSpPr>
            <a:spLocks noGrp="1" noRot="1" noChangeAspect="1"/>
          </p:cNvSpPr>
          <p:nvPr>
            <p:ph type="sldImg"/>
          </p:nvPr>
        </p:nvSpPr>
        <p:spPr/>
      </p:sp>
      <p:sp>
        <p:nvSpPr>
          <p:cNvPr id="8" name="Notes Placeholder 7"/>
          <p:cNvSpPr>
            <a:spLocks noGrp="1"/>
          </p:cNvSpPr>
          <p:nvPr>
            <p:ph type="body" idx="1"/>
          </p:nvPr>
        </p:nvSpPr>
        <p:spPr/>
        <p:txBody>
          <a:bodyPr/>
          <a:lstStyle/>
          <a:p>
            <a:endParaRPr lang="en-GB"/>
          </a:p>
        </p:txBody>
      </p:sp>
    </p:spTree>
    <p:extLst>
      <p:ext uri="{BB962C8B-B14F-4D97-AF65-F5344CB8AC3E}">
        <p14:creationId xmlns:p14="http://schemas.microsoft.com/office/powerpoint/2010/main" val="22630624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Before the start of the second session, participants could be asked for any questions before moving on.</a:t>
            </a:r>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49</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259612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10" name="Slide Image Placeholder 9"/>
          <p:cNvSpPr>
            <a:spLocks noGrp="1" noRot="1" noChangeAspect="1"/>
          </p:cNvSpPr>
          <p:nvPr>
            <p:ph type="sldImg"/>
          </p:nvPr>
        </p:nvSpPr>
        <p:spPr/>
      </p:sp>
      <p:sp>
        <p:nvSpPr>
          <p:cNvPr id="11" name="Slide Number Placeholder 10"/>
          <p:cNvSpPr>
            <a:spLocks noGrp="1"/>
          </p:cNvSpPr>
          <p:nvPr>
            <p:ph type="sldNum" sz="quarter" idx="10"/>
          </p:nvPr>
        </p:nvSpPr>
        <p:spPr/>
        <p:txBody>
          <a:bodyPr/>
          <a:lstStyle/>
          <a:p>
            <a:fld id="{4850BFFB-953F-4021-90D1-C2BD514B9A3F}" type="slidenum">
              <a:rPr lang="en-GB" smtClean="0"/>
              <a:pPr/>
              <a:t>5</a:t>
            </a:fld>
            <a:endParaRPr lang="en-GB" dirty="0"/>
          </a:p>
        </p:txBody>
      </p:sp>
    </p:spTree>
    <p:extLst>
      <p:ext uri="{BB962C8B-B14F-4D97-AF65-F5344CB8AC3E}">
        <p14:creationId xmlns:p14="http://schemas.microsoft.com/office/powerpoint/2010/main" val="4646735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mtClean="0"/>
              <a:t>This slide describes the limitations of the provision of technology solutions currently offered by service providers, including those in Wales. </a:t>
            </a:r>
          </a:p>
          <a:p>
            <a:r>
              <a:rPr lang="en-GB" smtClean="0"/>
              <a:t>It should be emphasised that everyone is different and should not therefore receive the same technology solutions. </a:t>
            </a:r>
          </a:p>
          <a:p>
            <a:r>
              <a:rPr lang="en-GB" smtClean="0"/>
              <a:t>There is a need for alternative approaches in order to produce personalised care options.</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50</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5515475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shows five models of technology enabled care to show the different ways it can help…</a:t>
            </a:r>
          </a:p>
          <a:p>
            <a:pPr marL="648452" lvl="1" indent="-176851">
              <a:buFont typeface="Arial" panose="020B0604020202020204" pitchFamily="34" charset="0"/>
              <a:buChar char="•"/>
            </a:pPr>
            <a:r>
              <a:rPr lang="en-GB" b="1" dirty="0" smtClean="0"/>
              <a:t>Case 1 </a:t>
            </a:r>
            <a:r>
              <a:rPr lang="en-GB" dirty="0" smtClean="0"/>
              <a:t>- Typically, the individual may be housebound and lives alone for all or most of the time. They may or may not have close family living locally who can attend in the event of a problem. They need a 24/7 monitoring service to alert remote family members or care/emergency services as required.</a:t>
            </a:r>
          </a:p>
          <a:p>
            <a:pPr marL="648452" lvl="1" indent="-176851">
              <a:buFont typeface="Arial" panose="020B0604020202020204" pitchFamily="34" charset="0"/>
              <a:buChar char="•"/>
            </a:pPr>
            <a:r>
              <a:rPr lang="en-GB" b="1" dirty="0" smtClean="0"/>
              <a:t>Case 2 </a:t>
            </a:r>
            <a:r>
              <a:rPr lang="en-GB" dirty="0" smtClean="0"/>
              <a:t>– In this example, the individual either lives with a family carer or has personal assistants who are with them at all times. There is no need for a monitoring service, as there is always a responder present. This is called plesiocare.</a:t>
            </a:r>
          </a:p>
          <a:p>
            <a:pPr marL="648452" lvl="1" indent="-176851">
              <a:buFont typeface="Arial" panose="020B0604020202020204" pitchFamily="34" charset="0"/>
              <a:buChar char="•"/>
            </a:pPr>
            <a:r>
              <a:rPr lang="en-GB" b="1" dirty="0" smtClean="0"/>
              <a:t>Case 3 </a:t>
            </a:r>
            <a:r>
              <a:rPr lang="en-GB" dirty="0" smtClean="0"/>
              <a:t>– This example shows someone who has close family support, perhaps they live with a family carer who may be away from home sometimes – perhaps at work. Any problems could be routed directly to the carer’s mobile phone in the first instance and only go to a monitoring service if the carer is unable to respond to the call.</a:t>
            </a:r>
          </a:p>
          <a:p>
            <a:pPr marL="648452" lvl="1" indent="-176851">
              <a:buFont typeface="Arial" panose="020B0604020202020204" pitchFamily="34" charset="0"/>
              <a:buChar char="•"/>
            </a:pPr>
            <a:r>
              <a:rPr lang="en-GB" b="1" dirty="0" smtClean="0"/>
              <a:t>Case 4 </a:t>
            </a:r>
            <a:r>
              <a:rPr lang="en-GB" dirty="0" smtClean="0"/>
              <a:t>– This person is generally well, but would like a basic level of reassurance just in case; however, they are reluctant to involve external organisations. In this example, family members could use an activity monitoring service to monitor that everything is OK – and set up alerts that they would receive on their mobile phone or computer if there was a problem (e.g. if Mam hadn’t been to the kitchen to have a drink before 10am like she usually does). </a:t>
            </a:r>
          </a:p>
          <a:p>
            <a:pPr marL="648452" lvl="1" indent="-176851">
              <a:buFont typeface="Arial" panose="020B0604020202020204" pitchFamily="34" charset="0"/>
              <a:buChar char="•"/>
            </a:pPr>
            <a:r>
              <a:rPr lang="en-GB" b="1" dirty="0" smtClean="0"/>
              <a:t>Case 5 </a:t>
            </a:r>
            <a:r>
              <a:rPr lang="en-GB" dirty="0" smtClean="0"/>
              <a:t>– This person is mobile and is able to go out alone for work, shopping or leisure. Perhaps it is a young adult with a learning disability who has recently got a new job. Ideally, they need an ‘always-available’ approach that supports them when they are at home and when out and about. Special apps for their smartphone could help them plan their day, find their way about and provide them with access to assistance if required.</a:t>
            </a:r>
          </a:p>
          <a:p>
            <a:endParaRPr lang="en-GB" b="1" dirty="0" smtClean="0"/>
          </a:p>
          <a:p>
            <a:r>
              <a:rPr lang="en-GB" b="1" dirty="0" smtClean="0"/>
              <a:t>Additional Background Information:</a:t>
            </a:r>
          </a:p>
          <a:p>
            <a:r>
              <a:rPr lang="en-GB" dirty="0" smtClean="0"/>
              <a:t>It is often apparent from the issues that individuals face that many of them relate directly to their risk of an accident or illness or are risks associated with lifestyle choices or their coping strategies. In each case, the risks needs to be managed either by reducing the likelihood of an adverse incident occurring or by reducing the impact of such an event. An effective means of supporting an improved outcome is through early detection and identification of an incident leading to an appropriate response. </a:t>
            </a:r>
          </a:p>
          <a:p>
            <a:r>
              <a:rPr lang="en-GB" dirty="0" smtClean="0"/>
              <a:t>This could mean a conventional telecare system based on fixed-line telephony linking a dispersed alarm unit in the home with a 24-hour monitoring centre. This corresponds to situation 1 and is ideally suited to someone who lives alone and rarely goes out unless accompanied. It is effectively the social alarm system which has provided support and reassurance for many mostly older people and their families for over 30 years.</a:t>
            </a:r>
          </a:p>
          <a:p>
            <a:r>
              <a:rPr lang="en-GB" dirty="0" smtClean="0"/>
              <a:t>Social alarm systems have evolved into telecare services by the addition of smart sensors and the adoption of personalised response protocols. They continue to provide important support to individuals and peace of mind to relatives. However, their essentially analogue nature means that they are not ideally suited to embracing advances in mobile and information technology. Furthermore, their requirement for a link to a 24-hour monitoring centre may be seen as an unnecessary intrusion by some. In particular, when a person lives with their family carer, who will inevitably respond to any emergencies detected by a sensor in the home, the role of a monitoring centre changes. This is the 2</a:t>
            </a:r>
            <a:r>
              <a:rPr lang="en-GB" baseline="30000" dirty="0" smtClean="0"/>
              <a:t>nd</a:t>
            </a:r>
            <a:r>
              <a:rPr lang="en-GB" dirty="0" smtClean="0"/>
              <a:t> situation described and represents an application for “plesiocare” rather than telecare because the support is provided close by rather than at a distance. The sensors that may be relevant are similar to those used in situation 1, but need no longer connect to a dispersed alarm system but to a local alert notification system, such as a pager. This approach often results in a lower cost option, both in terms of the upfront cost of the equipment and on-going monitoring costs; however, their limitation is a lack of historical information on the nature and frequency of the alarms generated, which may offer an important insight in terms of preventing further problems.</a:t>
            </a:r>
          </a:p>
          <a:p>
            <a:r>
              <a:rPr lang="en-GB" dirty="0" smtClean="0"/>
              <a:t>In the same way, when the family carer goes out to work or to go shopping, leaving their older parent at home, to go to work or go shopping, they can be notified directly by programming the dispersed alarm unit to ring them or send them a message rather than using a monitoring centre. This is the 3</a:t>
            </a:r>
            <a:r>
              <a:rPr lang="en-GB" baseline="30000" dirty="0" smtClean="0"/>
              <a:t>rd</a:t>
            </a:r>
            <a:r>
              <a:rPr lang="en-GB" dirty="0" smtClean="0"/>
              <a:t> situation shown and would generally use the same type of equipment in the home as in the 1</a:t>
            </a:r>
            <a:r>
              <a:rPr lang="en-GB" baseline="30000" dirty="0" smtClean="0"/>
              <a:t>st</a:t>
            </a:r>
            <a:r>
              <a:rPr lang="en-GB" dirty="0" smtClean="0"/>
              <a:t> situation described above.</a:t>
            </a:r>
          </a:p>
          <a:p>
            <a:r>
              <a:rPr lang="en-GB" dirty="0" smtClean="0"/>
              <a:t>When the family lives some distance away from their loved one, they may choose to perform passive monitoring directly using internet-enabled services. These generally monitor movement and activity and employ exception rules that are set up specifically for that person. For example, a failure to enter the bathroom or kitchen during certain hours each day may indicate an alert, as might no use being made of the kettle, the microwave oven or the refrigerator. This type of need is described by the fourth</a:t>
            </a:r>
            <a:r>
              <a:rPr lang="en-GB" baseline="0" dirty="0" smtClean="0"/>
              <a:t> </a:t>
            </a:r>
            <a:r>
              <a:rPr lang="en-GB" dirty="0" smtClean="0"/>
              <a:t>situation and may be enhanced through the use of video interactions.</a:t>
            </a:r>
          </a:p>
          <a:p>
            <a:r>
              <a:rPr lang="en-GB" dirty="0" smtClean="0"/>
              <a:t>Finally, the vast majority of older people, whether they live alone or with friends or relatives, will spend time outside the home. It is recognised that the outdoors, exercise and opportunities for meeting with people will support well-being through relief of social isolation, as well as improvements in both physical and mental health. The concern that they may suffer an accident or illness may be managed by the use of a new range of mobile care devices that may be carried with them at all times, as well as linked sensors that may be worn and specialist apps that provide interaction and support. These mobile care (or </a:t>
            </a:r>
            <a:r>
              <a:rPr lang="en-GB" dirty="0" err="1" smtClean="0"/>
              <a:t>mCare</a:t>
            </a:r>
            <a:r>
              <a:rPr lang="en-GB" dirty="0" smtClean="0"/>
              <a:t>) applications can detect a range of problem situations including falls, periods of inactivity, convulsive seizures and becoming lost. </a:t>
            </a:r>
          </a:p>
          <a:p>
            <a:r>
              <a:rPr lang="en-GB" dirty="0" smtClean="0"/>
              <a:t>This 5</a:t>
            </a:r>
            <a:r>
              <a:rPr lang="en-GB" baseline="30000" dirty="0" smtClean="0"/>
              <a:t>th</a:t>
            </a:r>
            <a:r>
              <a:rPr lang="en-GB" dirty="0" smtClean="0"/>
              <a:t> care situation shown is likely to become increasingly important as the population embrace the benefits of smartphones and mobile technology. This model of care could rapidly become dominant and provide attractive alternatives for all the scenarios in the slide, especially as access to the internet becomes ubiquitous and as telecare monitoring centres begin to support these services. In the meantime, it will be essential for assessors to consider which support scenario is most suitable for the individual.</a:t>
            </a:r>
          </a:p>
          <a:p>
            <a:r>
              <a:rPr lang="en-GB" dirty="0" smtClean="0"/>
              <a:t>It should be noted that all 5 scenarios relate to people living alone or with their carer. It may be apparent that many older people live as co-caring couples. Both may need monitoring so alarm systems may be relevant. However, current telecare systems don’t allow the activities of 2 or more people living together to be differentiated from each other, and this is a limitation. The exception is personal devices such as worn alarms. Indeed, one of the biggest advantages of wearable devices is that they provide information at an individual level. It must be assumed that future systems, and especially those that employ </a:t>
            </a:r>
            <a:r>
              <a:rPr lang="en-GB" dirty="0" err="1" smtClean="0"/>
              <a:t>mCare</a:t>
            </a:r>
            <a:r>
              <a:rPr lang="en-GB" dirty="0" smtClean="0"/>
              <a:t>, will allow for more person-centred approaches.</a:t>
            </a:r>
          </a:p>
          <a:p>
            <a:endParaRPr lang="en-GB" dirty="0"/>
          </a:p>
        </p:txBody>
      </p:sp>
      <p:sp>
        <p:nvSpPr>
          <p:cNvPr id="2" name="Slide Number Placeholder 1"/>
          <p:cNvSpPr>
            <a:spLocks noGrp="1"/>
          </p:cNvSpPr>
          <p:nvPr>
            <p:ph type="sldNum" sz="quarter" idx="10"/>
          </p:nvPr>
        </p:nvSpPr>
        <p:spPr/>
        <p:txBody>
          <a:bodyPr/>
          <a:lstStyle/>
          <a:p>
            <a:fld id="{4850BFFB-953F-4021-90D1-C2BD514B9A3F}" type="slidenum">
              <a:rPr lang="en-GB" smtClean="0"/>
              <a:pPr/>
              <a:t>51</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2997919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slide is animated.</a:t>
            </a:r>
          </a:p>
          <a:p>
            <a:r>
              <a:rPr lang="en-GB" b="1" dirty="0" smtClean="0"/>
              <a:t>It is optional if participants</a:t>
            </a:r>
            <a:r>
              <a:rPr lang="en-GB" b="1" baseline="0" dirty="0" smtClean="0"/>
              <a:t> </a:t>
            </a:r>
            <a:r>
              <a:rPr lang="en-GB" b="1" dirty="0" smtClean="0"/>
              <a:t>haven’t appreciated the scope and scale of apps for mobile healthcare.</a:t>
            </a:r>
            <a:endParaRPr lang="en-GB" b="1"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52</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5305573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a:t>
            </a:r>
            <a:r>
              <a:rPr lang="en-GB" dirty="0" smtClean="0"/>
              <a:t> </a:t>
            </a:r>
            <a:r>
              <a:rPr lang="en-GB" b="1" dirty="0" smtClean="0"/>
              <a:t>slide may be excluded.</a:t>
            </a:r>
          </a:p>
          <a:p>
            <a:r>
              <a:rPr lang="en-GB" dirty="0" smtClean="0"/>
              <a:t>It shows a resource for finding apps that are more specific than general health apps – though not necessarily relevant to social care. In practice, these apps are ideal for helping people to self manage their conditions.</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53</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6335103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r>
              <a:rPr lang="en-GB" dirty="0" smtClean="0"/>
              <a:t>.</a:t>
            </a:r>
          </a:p>
          <a:p>
            <a:r>
              <a:rPr lang="en-GB" dirty="0" smtClean="0"/>
              <a:t>It shows examples of apps – diabetes tracking, anxiety measurement, mood, smoking cessation, hearing aid/test and a community-powered assistance app for people who are blind/have a visual impairment. </a:t>
            </a:r>
          </a:p>
          <a:p>
            <a:r>
              <a:rPr lang="en-GB" dirty="0" smtClean="0"/>
              <a:t>Find out more at the following websites:</a:t>
            </a:r>
          </a:p>
          <a:p>
            <a:r>
              <a:rPr lang="en-GB" dirty="0" smtClean="0">
                <a:hlinkClick r:id="rId3"/>
              </a:rPr>
              <a:t>http://www.diabetespa.com/</a:t>
            </a:r>
            <a:endParaRPr lang="en-GB" dirty="0" smtClean="0"/>
          </a:p>
          <a:p>
            <a:r>
              <a:rPr lang="en-GB" dirty="0" smtClean="0">
                <a:hlinkClick r:id="rId4"/>
              </a:rPr>
              <a:t>http://sam-app.org.uk/</a:t>
            </a:r>
            <a:endParaRPr lang="en-GB" dirty="0" smtClean="0"/>
          </a:p>
          <a:p>
            <a:r>
              <a:rPr lang="en-GB" dirty="0" smtClean="0">
                <a:hlinkClick r:id="rId5"/>
              </a:rPr>
              <a:t>http://www.nhs.uk/Tools/Pages/iphonesmoking.aspx</a:t>
            </a:r>
            <a:endParaRPr lang="en-GB" dirty="0" smtClean="0"/>
          </a:p>
          <a:p>
            <a:r>
              <a:rPr lang="en-GB" dirty="0" smtClean="0">
                <a:hlinkClick r:id="rId6"/>
              </a:rPr>
              <a:t>http://petralex.pro/</a:t>
            </a:r>
            <a:endParaRPr lang="en-GB" dirty="0" smtClean="0"/>
          </a:p>
          <a:p>
            <a:r>
              <a:rPr lang="en-GB" dirty="0" smtClean="0">
                <a:hlinkClick r:id="rId7"/>
              </a:rPr>
              <a:t>http://www.bemyeyes.org/</a:t>
            </a:r>
            <a:endParaRPr lang="en-GB" dirty="0" smtClean="0"/>
          </a:p>
          <a:p>
            <a:r>
              <a:rPr lang="en-GB" dirty="0" smtClean="0"/>
              <a:t>It should be mentioned that all smart phones are not the same and that some apps will run only on particular smart phones. Although many apps are free, some will need to be paid for.</a:t>
            </a:r>
          </a:p>
          <a:p>
            <a:endParaRPr lang="en-GB" dirty="0" smtClean="0"/>
          </a:p>
          <a:p>
            <a:endParaRPr lang="en-GB" dirty="0" smtClean="0"/>
          </a:p>
          <a:p>
            <a:endParaRPr lang="en-GB" dirty="0"/>
          </a:p>
        </p:txBody>
      </p:sp>
      <p:sp>
        <p:nvSpPr>
          <p:cNvPr id="2" name="Slide Number Placeholder 1"/>
          <p:cNvSpPr>
            <a:spLocks noGrp="1"/>
          </p:cNvSpPr>
          <p:nvPr>
            <p:ph type="sldNum" sz="quarter" idx="10"/>
          </p:nvPr>
        </p:nvSpPr>
        <p:spPr/>
        <p:txBody>
          <a:bodyPr/>
          <a:lstStyle/>
          <a:p>
            <a:fld id="{4850BFFB-953F-4021-90D1-C2BD514B9A3F}" type="slidenum">
              <a:rPr lang="en-GB" smtClean="0"/>
              <a:pPr/>
              <a:t>54</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7995277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shows the prevalence in Wales of four major chronic diseases that can be monitored using vital signs technology.</a:t>
            </a:r>
          </a:p>
          <a:p>
            <a:r>
              <a:rPr lang="en-GB" dirty="0" smtClean="0"/>
              <a:t>It then shows eight possible causes of an epidemic in chronic disease emphasising smoking as a major contributory factor. </a:t>
            </a:r>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55</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0580444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aims to explain the main differences between telecare and telehealth.</a:t>
            </a:r>
          </a:p>
          <a:p>
            <a:r>
              <a:rPr lang="en-GB" dirty="0" smtClean="0"/>
              <a:t>It then compares Acute Disease with Chronic Disease to illustrate the fact that chronic disease isn’t about detecting an emergency but requires a long term strategy that includes monitoring and review (leading to the next slide).</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56</a:t>
            </a:fld>
            <a:endParaRPr lang="en-GB" dirty="0"/>
          </a:p>
        </p:txBody>
      </p:sp>
      <p:sp>
        <p:nvSpPr>
          <p:cNvPr id="11" name="Slide Image Placeholder 10"/>
          <p:cNvSpPr>
            <a:spLocks noGrp="1" noRot="1" noChangeAspect="1"/>
          </p:cNvSpPr>
          <p:nvPr>
            <p:ph type="sldImg"/>
          </p:nvPr>
        </p:nvSpPr>
        <p:spPr/>
      </p:sp>
    </p:spTree>
    <p:extLst>
      <p:ext uri="{BB962C8B-B14F-4D97-AF65-F5344CB8AC3E}">
        <p14:creationId xmlns:p14="http://schemas.microsoft.com/office/powerpoint/2010/main" val="21513711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describes the purpose and mechanics of a telehealth intervention.</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57</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9789139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describes some of the more popular peripheral telehealth sensors. They are normally connected to a hub either by a wire or, increasingly, using a Bluetooth wireless link.</a:t>
            </a:r>
          </a:p>
          <a:p>
            <a:r>
              <a:rPr lang="en-GB" dirty="0" smtClean="0"/>
              <a:t>A device such as a pulse oximeter (that measures the pulse rate and the level of oxygen saturated into the blood) can be connected directly to a hub that uploads data to a website, or it could be used to allow the wearer to respond to a text message request to send a reading by SMS. This would be an example of Simple Telehealth. </a:t>
            </a:r>
          </a:p>
          <a:p>
            <a:r>
              <a:rPr lang="en-GB" dirty="0" smtClean="0"/>
              <a:t>In this case, these devices can be used by individuals as part of their own self-care regime. Many can be purchased privately – some pulse oximeters, electronic blood pressure gauges and thermometers can be bought by members of the public for under £20 each either from the chemist or from on-line stores.</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58</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40019500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Diabetes is one of the most expensive chronic conditions that affects people in Wales. When poorly managed, it can lead to blindness and amputations as well as other disabilities that impact quality of life. Taking measurements of blood glucose currently involves pricking the finger – something that many people don’t like, especially if it has to be done several times a day. There are new approaches that will make the old technique redundant. This one involves a sensor attached to the arm and works continuously for several days. </a:t>
            </a:r>
          </a:p>
          <a:p>
            <a:r>
              <a:rPr lang="en-GB" dirty="0" smtClean="0"/>
              <a:t>It should be emphasised that these new devices, though approved for use in Europe, may not necessarily be available through the NHS for many years.</a:t>
            </a:r>
          </a:p>
          <a:p>
            <a:endParaRPr lang="en-GB" dirty="0" smtClean="0"/>
          </a:p>
          <a:p>
            <a:endParaRPr lang="en-GB" dirty="0" smtClean="0"/>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59</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915324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slide, and the next, presents five aims for the day and should need little explanation. </a:t>
            </a:r>
            <a:endParaRPr lang="en-GB" dirty="0"/>
          </a:p>
        </p:txBody>
      </p:sp>
      <p:sp>
        <p:nvSpPr>
          <p:cNvPr id="10" name="Slide Image Placeholder 9"/>
          <p:cNvSpPr>
            <a:spLocks noGrp="1" noRot="1" noChangeAspect="1"/>
          </p:cNvSpPr>
          <p:nvPr>
            <p:ph type="sldImg"/>
          </p:nvPr>
        </p:nvSpPr>
        <p:spPr/>
      </p:sp>
      <p:sp>
        <p:nvSpPr>
          <p:cNvPr id="11" name="Slide Number Placeholder 10"/>
          <p:cNvSpPr>
            <a:spLocks noGrp="1"/>
          </p:cNvSpPr>
          <p:nvPr>
            <p:ph type="sldNum" sz="quarter" idx="10"/>
          </p:nvPr>
        </p:nvSpPr>
        <p:spPr/>
        <p:txBody>
          <a:bodyPr/>
          <a:lstStyle/>
          <a:p>
            <a:fld id="{4850BFFB-953F-4021-90D1-C2BD514B9A3F}" type="slidenum">
              <a:rPr lang="en-GB" smtClean="0"/>
              <a:pPr/>
              <a:t>6</a:t>
            </a:fld>
            <a:endParaRPr lang="en-GB" dirty="0"/>
          </a:p>
        </p:txBody>
      </p:sp>
    </p:spTree>
    <p:extLst>
      <p:ext uri="{BB962C8B-B14F-4D97-AF65-F5344CB8AC3E}">
        <p14:creationId xmlns:p14="http://schemas.microsoft.com/office/powerpoint/2010/main" val="29024993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smtClean="0"/>
              <a:t>This slide is animated.</a:t>
            </a:r>
          </a:p>
          <a:p>
            <a:r>
              <a:rPr lang="en-US" dirty="0" smtClean="0"/>
              <a:t>In the future, the technology will be far easier to use and, thanks to mobile phone and internet technology, will be able to take measurements at any time, whether the individual is at home or out and about.</a:t>
            </a:r>
          </a:p>
          <a:p>
            <a:r>
              <a:rPr lang="en-US" dirty="0" smtClean="0"/>
              <a:t>The slide shows eight different ways that this is already possible:</a:t>
            </a:r>
          </a:p>
          <a:p>
            <a:pPr marL="648452" lvl="1" indent="-176851">
              <a:buFont typeface="Arial" panose="020B0604020202020204" pitchFamily="34" charset="0"/>
              <a:buChar char="•"/>
            </a:pPr>
            <a:r>
              <a:rPr lang="en-US" dirty="0" smtClean="0"/>
              <a:t>Apple watch</a:t>
            </a:r>
          </a:p>
          <a:p>
            <a:pPr marL="648452" lvl="1" indent="-176851">
              <a:buFont typeface="Arial" panose="020B0604020202020204" pitchFamily="34" charset="0"/>
              <a:buChar char="•"/>
            </a:pPr>
            <a:r>
              <a:rPr lang="en-US" dirty="0" smtClean="0"/>
              <a:t>Fitbit Surge</a:t>
            </a:r>
          </a:p>
          <a:p>
            <a:pPr marL="648452" lvl="1" indent="-176851">
              <a:buFont typeface="Arial" panose="020B0604020202020204" pitchFamily="34" charset="0"/>
              <a:buChar char="•"/>
            </a:pPr>
            <a:r>
              <a:rPr lang="en-US" dirty="0" smtClean="0"/>
              <a:t>This is a sheet from South Korea that records vital signs while the person is in bed</a:t>
            </a:r>
          </a:p>
          <a:p>
            <a:pPr marL="648452" lvl="1" indent="-176851">
              <a:buFont typeface="Arial" panose="020B0604020202020204" pitchFamily="34" charset="0"/>
              <a:buChar char="•"/>
            </a:pPr>
            <a:r>
              <a:rPr lang="en-US" dirty="0" smtClean="0"/>
              <a:t>A smart vest with built in sensors and electrodes</a:t>
            </a:r>
          </a:p>
          <a:p>
            <a:pPr marL="648452" lvl="1" indent="-176851">
              <a:buFont typeface="Arial" panose="020B0604020202020204" pitchFamily="34" charset="0"/>
              <a:buChar char="•"/>
            </a:pPr>
            <a:r>
              <a:rPr lang="en-US" dirty="0" smtClean="0"/>
              <a:t>An electronic sticking plaster</a:t>
            </a:r>
          </a:p>
          <a:p>
            <a:pPr marL="648452" lvl="1" indent="-176851">
              <a:buFont typeface="Arial" panose="020B0604020202020204" pitchFamily="34" charset="0"/>
              <a:buChar char="•"/>
            </a:pPr>
            <a:r>
              <a:rPr lang="en-US" dirty="0" smtClean="0"/>
              <a:t>A sensor chip built into medication.</a:t>
            </a:r>
          </a:p>
          <a:p>
            <a:pPr marL="648452" lvl="1" indent="-176851">
              <a:buFont typeface="Arial" panose="020B0604020202020204" pitchFamily="34" charset="0"/>
              <a:buChar char="•"/>
            </a:pPr>
            <a:r>
              <a:rPr lang="en-US" dirty="0" smtClean="0"/>
              <a:t>A “magic mirror” that uses camera technology to look at how the flow of blood through the body changes its </a:t>
            </a:r>
            <a:r>
              <a:rPr lang="en-US" dirty="0" err="1" smtClean="0"/>
              <a:t>colour</a:t>
            </a:r>
            <a:r>
              <a:rPr lang="en-US" dirty="0" smtClean="0"/>
              <a:t>, enabling the pulse rate to be calculated.</a:t>
            </a:r>
          </a:p>
          <a:p>
            <a:pPr marL="648452" lvl="1" indent="-176851">
              <a:buFont typeface="Arial" panose="020B0604020202020204" pitchFamily="34" charset="0"/>
              <a:buChar char="•"/>
            </a:pPr>
            <a:r>
              <a:rPr lang="en-US" dirty="0" smtClean="0"/>
              <a:t>Finally, there is the </a:t>
            </a:r>
            <a:r>
              <a:rPr lang="en-US" dirty="0" err="1" smtClean="0"/>
              <a:t>Scanadu</a:t>
            </a:r>
            <a:r>
              <a:rPr lang="en-US" dirty="0" smtClean="0"/>
              <a:t> Scout, a device which can be pressed against the forehead at any time to measure a range of vital signs.</a:t>
            </a:r>
          </a:p>
          <a:p>
            <a:r>
              <a:rPr lang="en-GB" dirty="0" smtClean="0"/>
              <a:t>Wearable devices are becoming important for overcoming the problem of placing sensors close to the part of the body most relevant to measuring a physiological parameter.</a:t>
            </a:r>
          </a:p>
          <a:p>
            <a:endParaRPr lang="en-US" dirty="0" smtClean="0"/>
          </a:p>
          <a:p>
            <a:endParaRPr lang="en-GB" dirty="0"/>
          </a:p>
        </p:txBody>
      </p:sp>
      <p:sp>
        <p:nvSpPr>
          <p:cNvPr id="2" name="Slide Number Placeholder 1"/>
          <p:cNvSpPr>
            <a:spLocks noGrp="1"/>
          </p:cNvSpPr>
          <p:nvPr>
            <p:ph type="sldNum" sz="quarter" idx="10"/>
          </p:nvPr>
        </p:nvSpPr>
        <p:spPr/>
        <p:txBody>
          <a:bodyPr/>
          <a:lstStyle/>
          <a:p>
            <a:fld id="{4850BFFB-953F-4021-90D1-C2BD514B9A3F}" type="slidenum">
              <a:rPr lang="en-GB" smtClean="0"/>
              <a:pPr/>
              <a:t>60</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9832298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In the future, for continuous measurement and recording of medical data, people may used body piercings or tattoos to make their devices “cool” and less stigmatizing.</a:t>
            </a:r>
            <a:endParaRPr lang="en-US"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61</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1745168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 </a:t>
            </a:r>
          </a:p>
          <a:p>
            <a:r>
              <a:rPr lang="en-GB" dirty="0" smtClean="0"/>
              <a:t>It takes a generic view of a telecare service and makes it specific to someone who is at home and in receipt of a standard service involving the use of sensors around the home consistent with the needs of a smoker. It uses a fixed telephone line and a 24-hour monitoring centre which calls the family to respond. Note that the cost of the equipment is about £250 while there is a monthly charge (which covers maintenance and monitoring) that ranges from about £10 up to about £20 across Wales.  </a:t>
            </a:r>
          </a:p>
          <a:p>
            <a:r>
              <a:rPr lang="en-GB" dirty="0" smtClean="0"/>
              <a:t>(Use the local figure if this is available).</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62</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414431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Notes Placeholder 2"/>
          <p:cNvSpPr>
            <a:spLocks noGrp="1"/>
          </p:cNvSpPr>
          <p:nvPr>
            <p:ph type="body" idx="1"/>
          </p:nvPr>
        </p:nvSpPr>
        <p:spPr/>
        <p:txBody>
          <a:bodyPr/>
          <a:lstStyle/>
          <a:p>
            <a:r>
              <a:rPr lang="en-US" altLang="en-US" b="1" dirty="0" smtClean="0"/>
              <a:t>This slide may be excluded.</a:t>
            </a:r>
          </a:p>
          <a:p>
            <a:r>
              <a:rPr lang="en-US" altLang="en-US" dirty="0" smtClean="0"/>
              <a:t>It describes a smart watch system that detects convulsive epileptic seizures and communicates with an Android smartphone through Bluetooth and an app. This sends information via a web portal, and issues alert messages (SMS or email) to named recipients (family members) informing them where the user is. The limiting factors are mobile phone coverage and the length of time that the watch and the smartphone can be operated before they need to be recharged.</a:t>
            </a:r>
          </a:p>
          <a:p>
            <a:endParaRPr lang="en-US" altLang="en-US" b="1" dirty="0" smtClean="0"/>
          </a:p>
          <a:p>
            <a:r>
              <a:rPr lang="en-US" altLang="en-US" b="1" dirty="0" smtClean="0"/>
              <a:t>Extra information:</a:t>
            </a:r>
          </a:p>
          <a:p>
            <a:r>
              <a:rPr lang="en-GB" dirty="0" smtClean="0"/>
              <a:t>The </a:t>
            </a:r>
            <a:r>
              <a:rPr lang="en-GB" dirty="0" err="1" smtClean="0"/>
              <a:t>SmartWatch</a:t>
            </a:r>
            <a:r>
              <a:rPr lang="en-GB" dirty="0" smtClean="0"/>
              <a:t> is an epilepsy alarm built into a metal wrist-watch. It automatically raises an alarm if its built-in accelerometer detects repetitive shaking movements that are characteristic of an epileptic seizure. The end-user is also able to manually raise an alarm by depressing one of the buttons on the side of the watch. In order to communicate with a suitable responder, the watch must be linked to a suitable Android smartphone (using a wireless Bluetooth connection). An app accompanies the watch which allows the end-user or a carer to setup the device (e.g. to adjust the sensitivity of the seizure detection) as well as to setup contacts and how such contacts should be contacted in the event of an alarm condition (SMS text message and/or voice-call). The app will transmit the reason for the alarm as well as the location co-ordinates of the device. This can be used to lookup the location of the user on a mapping application or website. The app also allows medication reminders to be setup using the phone. </a:t>
            </a:r>
          </a:p>
          <a:p>
            <a:r>
              <a:rPr lang="en-GB" dirty="0" smtClean="0"/>
              <a:t>All alarm events are logged in the smartphone app and can be viewed by clinicians to give them a better view of the frequency of seizures. N.B. the device is triggered by the repetitive shaking motion of a tonic </a:t>
            </a:r>
            <a:r>
              <a:rPr lang="en-GB" dirty="0" err="1" smtClean="0"/>
              <a:t>clonic</a:t>
            </a:r>
            <a:r>
              <a:rPr lang="en-GB" dirty="0" smtClean="0"/>
              <a:t> seizure and hence isn't suitable for other types of seizure such as absence or Petit Mal events. </a:t>
            </a:r>
          </a:p>
          <a:p>
            <a:r>
              <a:rPr lang="en-GB" dirty="0" smtClean="0"/>
              <a:t>The unit can be purchased as a 'stand-alone' item to be used with an existing compatible phone or as part of a package that includes a Samsung Smartphone. In addition, it is necessary to </a:t>
            </a:r>
            <a:r>
              <a:rPr lang="en-GB" dirty="0" err="1" smtClean="0"/>
              <a:t>subcribe</a:t>
            </a:r>
            <a:r>
              <a:rPr lang="en-GB" dirty="0" smtClean="0"/>
              <a:t> to one of two levels of on-going service charge, which provide different features, explained below. </a:t>
            </a:r>
          </a:p>
          <a:p>
            <a:r>
              <a:rPr lang="en-GB" dirty="0" smtClean="0"/>
              <a:t>A '</a:t>
            </a:r>
            <a:r>
              <a:rPr lang="en-GB" dirty="0" err="1" smtClean="0"/>
              <a:t>Careline</a:t>
            </a:r>
            <a:r>
              <a:rPr lang="en-GB" dirty="0" smtClean="0"/>
              <a:t>' Monitoring Service can be added to the subscription which places alarm calls to a 24/7 call handling centre and will respond to activations from the </a:t>
            </a:r>
            <a:r>
              <a:rPr lang="en-GB" dirty="0" err="1" smtClean="0"/>
              <a:t>SmartWatch</a:t>
            </a:r>
            <a:r>
              <a:rPr lang="en-GB" dirty="0" smtClean="0"/>
              <a:t>. The monitoring service can respond to voice and text alert messages, along with establishing the location of the device should they need to summon assistance to a </a:t>
            </a:r>
            <a:r>
              <a:rPr lang="en-GB" dirty="0" err="1" smtClean="0"/>
              <a:t>SmartWatch</a:t>
            </a:r>
            <a:r>
              <a:rPr lang="en-GB" dirty="0" smtClean="0"/>
              <a:t> user. </a:t>
            </a:r>
          </a:p>
          <a:p>
            <a:endParaRPr lang="en-US" altLang="en-US" dirty="0"/>
          </a:p>
        </p:txBody>
      </p:sp>
      <p:sp>
        <p:nvSpPr>
          <p:cNvPr id="2" name="Slide Number Placeholder 1"/>
          <p:cNvSpPr>
            <a:spLocks noGrp="1"/>
          </p:cNvSpPr>
          <p:nvPr>
            <p:ph type="sldNum" sz="quarter" idx="10"/>
          </p:nvPr>
        </p:nvSpPr>
        <p:spPr/>
        <p:txBody>
          <a:bodyPr/>
          <a:lstStyle/>
          <a:p>
            <a:fld id="{4850BFFB-953F-4021-90D1-C2BD514B9A3F}" type="slidenum">
              <a:rPr lang="en-GB" smtClean="0"/>
              <a:pPr/>
              <a:t>63</a:t>
            </a:fld>
            <a:endParaRPr lang="en-GB"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41385263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This shows the generic service solution modified to deal with the epilepsy smart watch arrangement described previously.     </a:t>
            </a:r>
          </a:p>
          <a:p>
            <a:r>
              <a:rPr lang="en-GB" dirty="0" smtClean="0"/>
              <a:t>There is no longer a need for a monitoring centre as all data is stored on a bespoke database in the cloud.</a:t>
            </a:r>
          </a:p>
          <a:p>
            <a:r>
              <a:rPr lang="en-GB" dirty="0" smtClean="0"/>
              <a:t>Significantly, both the cost of the equipment and of the service charge are higher than for the traditional telecare services. </a:t>
            </a:r>
          </a:p>
          <a:p>
            <a:r>
              <a:rPr lang="en-GB" dirty="0" smtClean="0"/>
              <a:t>These prices will fall, but currently would add significantly to the overall cost if both traditional and new solutions were required to operate side by side.</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64</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9879774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The first example is one where a couple is always together. They do not need external help but George would benefit from a plesiocare system which might, for example, alert him if his wife tries to get out of bed without help.</a:t>
            </a:r>
          </a:p>
          <a:p>
            <a:r>
              <a:rPr lang="en-GB" dirty="0" smtClean="0"/>
              <a:t>The second example involves a vulnerable person who is housebound except when her daughter takes her out. She could use a telecare system which sends alerts directly to her daughter who can respond whether she is at work or in the house. They need model 2 (shown again in next slide) but may wish to involve a monitoring centre if they want a back-up.</a:t>
            </a:r>
          </a:p>
          <a:p>
            <a:r>
              <a:rPr lang="en-GB" dirty="0" smtClean="0"/>
              <a:t>The third example could be managed at home with plesiocare and at school with an m-care system.</a:t>
            </a:r>
          </a:p>
          <a:p>
            <a:r>
              <a:rPr lang="en-GB" dirty="0" smtClean="0"/>
              <a:t>Finally, Elsie needs a remote 24-hour monitoring centre. </a:t>
            </a:r>
          </a:p>
          <a:p>
            <a:r>
              <a:rPr lang="en-GB" dirty="0" smtClean="0"/>
              <a:t>The facilitator may wish to ask participants if anyone has a parent who lives far away from them, and how they might like to check that they are ok.</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65</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5975358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slide is repeated here for convenience – the animation has been removed.</a:t>
            </a:r>
          </a:p>
          <a:p>
            <a:endParaRPr lang="en-GB" dirty="0" smtClean="0"/>
          </a:p>
          <a:p>
            <a:r>
              <a:rPr lang="en-GB" dirty="0" smtClean="0"/>
              <a:t>In this slide, five models of technology enabled care are illustrated to show the different ways it can help…</a:t>
            </a:r>
          </a:p>
          <a:p>
            <a:endParaRPr lang="en-GB" dirty="0" smtClean="0"/>
          </a:p>
          <a:p>
            <a:pPr marL="648452" lvl="1" indent="-176851">
              <a:buFont typeface="Arial" panose="020B0604020202020204" pitchFamily="34" charset="0"/>
              <a:buChar char="•"/>
            </a:pPr>
            <a:r>
              <a:rPr lang="en-GB" b="1" dirty="0" smtClean="0"/>
              <a:t>Case 1 </a:t>
            </a:r>
            <a:r>
              <a:rPr lang="en-GB" dirty="0" smtClean="0"/>
              <a:t>- Typically, the individual may be housebound and lives alone for most all or most of the time; They may or may not have close family living locally who can attend in the event of a problem. They need a 24/7 monitoring service to alert remote family members or care/emergency services as required.</a:t>
            </a:r>
          </a:p>
          <a:p>
            <a:pPr marL="648452" lvl="1" indent="-176851">
              <a:buFont typeface="Arial" panose="020B0604020202020204" pitchFamily="34" charset="0"/>
              <a:buChar char="•"/>
            </a:pPr>
            <a:r>
              <a:rPr lang="en-GB" b="1" dirty="0" smtClean="0"/>
              <a:t>Case 2 </a:t>
            </a:r>
            <a:r>
              <a:rPr lang="en-GB" dirty="0" smtClean="0"/>
              <a:t>– In this example, the individual either lives with a family carer or has personal assistants who are with them at all times. There is no need for a monitoring service, as there is always a responder present. This is called plesiocare.</a:t>
            </a:r>
          </a:p>
          <a:p>
            <a:pPr marL="648452" lvl="1" indent="-176851">
              <a:buFont typeface="Arial" panose="020B0604020202020204" pitchFamily="34" charset="0"/>
              <a:buChar char="•"/>
            </a:pPr>
            <a:r>
              <a:rPr lang="en-GB" b="1" dirty="0" smtClean="0"/>
              <a:t>Case 3 </a:t>
            </a:r>
            <a:r>
              <a:rPr lang="en-GB" dirty="0" smtClean="0"/>
              <a:t>– This example shows someone who has close family support, perhaps they live with a family carer who may be away from home sometimes – perhaps at work. Any problems could be routed directly to the carer’s mobile phone in the first instance and only go to a monitoring service if the carer is unable to respond to the call.</a:t>
            </a:r>
          </a:p>
          <a:p>
            <a:pPr marL="648452" lvl="1" indent="-176851">
              <a:buFont typeface="Arial" panose="020B0604020202020204" pitchFamily="34" charset="0"/>
              <a:buChar char="•"/>
            </a:pPr>
            <a:r>
              <a:rPr lang="en-GB" b="1" dirty="0" smtClean="0"/>
              <a:t>Case 4 </a:t>
            </a:r>
            <a:r>
              <a:rPr lang="en-GB" dirty="0" smtClean="0"/>
              <a:t>– This person is generally well, but would like a basic level of reassurance just in case; however, they are reluctant to involve external organisations. In this example, family members could use an activity monitoring service to monitor that everything is OK – and set up alerts that they would receive on their mobile phone or computer if there was a problem (e.g. if Mam hadn’t been to the kitchen to have a drink before 10am like she usually does). </a:t>
            </a:r>
          </a:p>
          <a:p>
            <a:pPr marL="648452" lvl="1" indent="-176851">
              <a:buFont typeface="Arial" panose="020B0604020202020204" pitchFamily="34" charset="0"/>
              <a:buChar char="•"/>
            </a:pPr>
            <a:r>
              <a:rPr lang="en-GB" b="1" dirty="0" smtClean="0"/>
              <a:t>Case 5</a:t>
            </a:r>
            <a:r>
              <a:rPr lang="en-GB" dirty="0" smtClean="0"/>
              <a:t> – This person is mobile and is able to go out alone for work, shopping or leisure. Perhaps it is a young adult with a learning disability who has recently got a new job. Ideally, they need an ‘always-available’ approach that supports them when they are at home and when out and about. Special apps for their smartphone could help them plan their day, find their way about and provide them with access to assistance if required.</a:t>
            </a:r>
          </a:p>
          <a:p>
            <a:endParaRPr lang="en-GB" dirty="0" smtClean="0"/>
          </a:p>
          <a:p>
            <a:r>
              <a:rPr lang="en-GB" b="1" dirty="0" smtClean="0"/>
              <a:t>Additional Background Information:</a:t>
            </a:r>
          </a:p>
          <a:p>
            <a:r>
              <a:rPr lang="en-GB" dirty="0" smtClean="0"/>
              <a:t>It is often apparent from the issues that individuals face that many of them relate directly to their risk of an accident or illness or are risks associated with lifestyle choices or their coping strategies. In each case, the risks needs to be managed either by reducing the likelihood of an adverse incident occurring or by reducing the impact of such an event. An effective means of supporting an improved outcome is through early detection and identification of an incident leading to an appropriate response. </a:t>
            </a:r>
          </a:p>
          <a:p>
            <a:r>
              <a:rPr lang="en-GB" dirty="0" smtClean="0"/>
              <a:t>This could mean a conventional telecare system based on fixed-line telephony linking a dispersed alarm unit in the home with a 24-hour monitoring centre. This corresponds to situation 1 and is ideally suited to someone who lives alone and rarely goes out unless accompanied. It is effectively the social alarm system which has provided support and reassurance for many mostly older people and their families for over 30 years.</a:t>
            </a:r>
          </a:p>
          <a:p>
            <a:r>
              <a:rPr lang="en-GB" dirty="0" smtClean="0"/>
              <a:t>Social alarm systems have evolved into telecare services by the addition of smart sensors and the adoption of personalised response protocols. They continue to provide important support to individuals and peace of mind to relatives. However, their essentially analogue nature means that they are not ideally suited to embracing advances in mobile and information technology. Furthermore, their requirement for a link to a 24-hour monitoring centre may be seen as an unnecessary intrusion by some. In particular, when a person lives with their family carer, who will inevitably respond to any emergencies detected by a sensor in the home, the role of a monitoring centre changes. This is the 2</a:t>
            </a:r>
            <a:r>
              <a:rPr lang="en-GB" baseline="30000" dirty="0" smtClean="0"/>
              <a:t>nd</a:t>
            </a:r>
            <a:r>
              <a:rPr lang="en-GB" dirty="0" smtClean="0"/>
              <a:t> situation described and represents an application for “plesiocare” rather than telecare because the support is provided close by rather than at a distance. The sensors that may be relevant are similar to those used in situation 1, but need no longer connect to a dispersed alarm system but to a local alert notification system, such as a pager. This approach often results in a lower cost option, both in terms of the upfront cost of the equipment and on-going monitoring costs; however, their limitation is a lack of historical information on the nature and frequency of the alarms generated, which may offer an important insight in terms of preventing further problems.</a:t>
            </a:r>
          </a:p>
          <a:p>
            <a:r>
              <a:rPr lang="en-GB" dirty="0" smtClean="0"/>
              <a:t>In the same way, when the family carer goes out to work or to go shopping, leaving their older parent at home, to go to work or go shopping, they can be notified directly by programming the dispersed alarm unit to ring them or send them a message rather than using a monitoring centre. This is the 3rd situation shown and would generally use the same type of equipment in the home as in the 1</a:t>
            </a:r>
            <a:r>
              <a:rPr lang="en-GB" baseline="30000" dirty="0" smtClean="0"/>
              <a:t>st</a:t>
            </a:r>
            <a:r>
              <a:rPr lang="en-GB" dirty="0" smtClean="0"/>
              <a:t> situation described above.</a:t>
            </a:r>
          </a:p>
          <a:p>
            <a:r>
              <a:rPr lang="en-GB" dirty="0" smtClean="0"/>
              <a:t>When the family lives some distance away from their loved one, they may choose to perform passive monitoring directly using internet-enabled services. These generally monitor movement and activity and employ exception rules that are set up specifically for that person. For example, a failure to enter the bathroom or kitchen during certain hours each day may indicate an alert, as might no use being made of the kettle, the microwave oven or the refrigerator. This type of need is described by the </a:t>
            </a:r>
            <a:r>
              <a:rPr lang="en-GB" dirty="0" err="1" smtClean="0"/>
              <a:t>fouth</a:t>
            </a:r>
            <a:r>
              <a:rPr lang="en-GB" dirty="0" smtClean="0"/>
              <a:t> situation and may be enhanced through the use of video interactions.</a:t>
            </a:r>
          </a:p>
          <a:p>
            <a:r>
              <a:rPr lang="en-GB" dirty="0" smtClean="0"/>
              <a:t>Finally, the vast majority of older people, whether they live alone or with friends or relatives, will spend time outside the home. It is recognised that the outdoors, exercise and opportunities for meeting with people will support well-being through relief of social isolation, as well as improvements in both physical and mental health. The concern that they may suffer an accident or illness may be managed by the use of a new range of mobile care devices that may be carried with them at all times, as well as linked sensors that may be worn and specialist apps that provide interaction and support. These mobile care (or </a:t>
            </a:r>
            <a:r>
              <a:rPr lang="en-GB" dirty="0" err="1" smtClean="0"/>
              <a:t>mCare</a:t>
            </a:r>
            <a:r>
              <a:rPr lang="en-GB" dirty="0" smtClean="0"/>
              <a:t>) applications can detect a range of problem situations including falls, periods of inactivity, convulsive seizures and becoming lost. </a:t>
            </a:r>
          </a:p>
          <a:p>
            <a:r>
              <a:rPr lang="en-GB" dirty="0" smtClean="0"/>
              <a:t>This 5</a:t>
            </a:r>
            <a:r>
              <a:rPr lang="en-GB" baseline="30000" dirty="0" smtClean="0"/>
              <a:t>th</a:t>
            </a:r>
            <a:r>
              <a:rPr lang="en-GB" dirty="0" smtClean="0"/>
              <a:t> care situation shown is likely to become increasingly important as the population embrace the benefits of smartphones and mobile technology. This model of care could rapidly become dominant and provide attractive alternatives for all the scenarios in the slide, especially as access to the internet becomes ubiquitous and as telecare monitoring centres begin to support these services. In the meantime, it will be essential for assessors to consider which support scenario is most suitable for the individual.</a:t>
            </a:r>
          </a:p>
          <a:p>
            <a:r>
              <a:rPr lang="en-GB" dirty="0" smtClean="0"/>
              <a:t>It should be noted that all 5 scenarios relate to people living alone or with their carer. It may be apparent that many older people live as co-caring couples. Both may need monitoring so alarm systems may be relevant. However, current telecare systems don’t allow the activities of 2 or more people living together to be differentiated from each other, and this is a limitation. The exception is personal devices such as worn alarms. Indeed, one of the biggest advantages of wearable devices is that they provide information at an individual level. It must be assumed that future systems, and especially those that employ </a:t>
            </a:r>
            <a:r>
              <a:rPr lang="en-GB" dirty="0" err="1" smtClean="0"/>
              <a:t>mCare</a:t>
            </a:r>
            <a:r>
              <a:rPr lang="en-GB" dirty="0" smtClean="0"/>
              <a:t>, will allow for more person-centred approaches.</a:t>
            </a:r>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66</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6660753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Here is an example resource. It shows the home page of the Vivo guide and its purpose.</a:t>
            </a:r>
          </a:p>
          <a:p>
            <a:r>
              <a:rPr lang="en-GB" dirty="0" smtClean="0"/>
              <a:t>Vivo helps people to find products by linking conditions to possible issues and then finding products that address these issues.  It results in a wider range of product options that individuals can then apply different filters to (such as price, manufacturer, etc.)</a:t>
            </a:r>
          </a:p>
          <a:p>
            <a:r>
              <a:rPr lang="en-GB" dirty="0" smtClean="0"/>
              <a:t>Vivo is designed to be at the right level for members of the public to use with ease.</a:t>
            </a:r>
          </a:p>
          <a:p>
            <a:r>
              <a:rPr lang="en-GB" dirty="0" smtClean="0"/>
              <a:t>Vivo Pro will provide additional information that will be of relevance to health, social care and housing professionals and will help them to compare and recommend products.</a:t>
            </a:r>
          </a:p>
          <a:p>
            <a:endParaRPr lang="en-GB" dirty="0" smtClean="0"/>
          </a:p>
          <a:p>
            <a:r>
              <a:rPr lang="en-GB" dirty="0" smtClean="0">
                <a:hlinkClick r:id="rId3"/>
              </a:rPr>
              <a:t>www.vivoguide.co.uk</a:t>
            </a:r>
            <a:endParaRPr lang="en-GB" dirty="0" smtClean="0"/>
          </a:p>
          <a:p>
            <a:endParaRPr lang="en-GB" dirty="0" smtClean="0"/>
          </a:p>
          <a:p>
            <a:endParaRPr lang="en-GB" dirty="0"/>
          </a:p>
        </p:txBody>
      </p:sp>
      <p:sp>
        <p:nvSpPr>
          <p:cNvPr id="2" name="Slide Number Placeholder 1"/>
          <p:cNvSpPr>
            <a:spLocks noGrp="1"/>
          </p:cNvSpPr>
          <p:nvPr>
            <p:ph type="sldNum" sz="quarter" idx="10"/>
          </p:nvPr>
        </p:nvSpPr>
        <p:spPr/>
        <p:txBody>
          <a:bodyPr/>
          <a:lstStyle/>
          <a:p>
            <a:fld id="{4850BFFB-953F-4021-90D1-C2BD514B9A3F}" type="slidenum">
              <a:rPr lang="en-GB" smtClean="0"/>
              <a:pPr/>
              <a:t>67</a:t>
            </a:fld>
            <a:endParaRPr lang="en-GB" dirty="0"/>
          </a:p>
        </p:txBody>
      </p:sp>
      <p:sp>
        <p:nvSpPr>
          <p:cNvPr id="11" name="Slide Image Placeholder 10"/>
          <p:cNvSpPr>
            <a:spLocks noGrp="1" noRot="1" noChangeAspect="1"/>
          </p:cNvSpPr>
          <p:nvPr>
            <p:ph type="sldImg"/>
          </p:nvPr>
        </p:nvSpPr>
        <p:spPr/>
      </p:sp>
    </p:spTree>
    <p:extLst>
      <p:ext uri="{BB962C8B-B14F-4D97-AF65-F5344CB8AC3E}">
        <p14:creationId xmlns:p14="http://schemas.microsoft.com/office/powerpoint/2010/main" val="2178171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The following four slides show numerous examples of user goals, together with their needs, and possible explanations. It may be pointed out that few of these technology options would necessarily be offered by a funding body (such as the NHS, a local authority of a housing association) but all are available for private payers or through some third sector organisations.</a:t>
            </a:r>
          </a:p>
          <a:p>
            <a:r>
              <a:rPr lang="en-GB" dirty="0" smtClean="0"/>
              <a:t>The technologies may be unfamiliar as far as telecare services are concerned, but are generally available as retail offerings.</a:t>
            </a:r>
          </a:p>
          <a:p>
            <a:r>
              <a:rPr lang="en-GB" dirty="0" smtClean="0"/>
              <a:t>The facilitator may choose any number of examples to discuss from those listed.</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68</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943322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69</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959045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10" name="Slide Image Placeholder 9"/>
          <p:cNvSpPr>
            <a:spLocks noGrp="1" noRot="1" noChangeAspect="1"/>
          </p:cNvSpPr>
          <p:nvPr>
            <p:ph type="sldImg"/>
          </p:nvPr>
        </p:nvSpPr>
        <p:spPr/>
      </p:sp>
      <p:sp>
        <p:nvSpPr>
          <p:cNvPr id="11" name="Slide Number Placeholder 10"/>
          <p:cNvSpPr>
            <a:spLocks noGrp="1"/>
          </p:cNvSpPr>
          <p:nvPr>
            <p:ph type="sldNum" sz="quarter" idx="10"/>
          </p:nvPr>
        </p:nvSpPr>
        <p:spPr/>
        <p:txBody>
          <a:bodyPr/>
          <a:lstStyle/>
          <a:p>
            <a:fld id="{4850BFFB-953F-4021-90D1-C2BD514B9A3F}" type="slidenum">
              <a:rPr lang="en-GB" smtClean="0"/>
              <a:pPr/>
              <a:t>7</a:t>
            </a:fld>
            <a:endParaRPr lang="en-GB" dirty="0"/>
          </a:p>
        </p:txBody>
      </p:sp>
    </p:spTree>
    <p:extLst>
      <p:ext uri="{BB962C8B-B14F-4D97-AF65-F5344CB8AC3E}">
        <p14:creationId xmlns:p14="http://schemas.microsoft.com/office/powerpoint/2010/main" val="18043129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70</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1957242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71</a:t>
            </a:fld>
            <a:endParaRPr lang="en-GB" dirty="0"/>
          </a:p>
        </p:txBody>
      </p:sp>
      <p:sp>
        <p:nvSpPr>
          <p:cNvPr id="9" name="Slide Image Placeholder 8"/>
          <p:cNvSpPr>
            <a:spLocks noGrp="1" noRot="1" noChangeAspect="1"/>
          </p:cNvSpPr>
          <p:nvPr>
            <p:ph type="sldImg"/>
          </p:nvPr>
        </p:nvSpPr>
        <p:spPr/>
      </p:sp>
    </p:spTree>
    <p:extLst>
      <p:ext uri="{BB962C8B-B14F-4D97-AF65-F5344CB8AC3E}">
        <p14:creationId xmlns:p14="http://schemas.microsoft.com/office/powerpoint/2010/main" val="32295977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By way of an example, let</a:t>
            </a:r>
            <a:r>
              <a:rPr lang="en-GB" baseline="0" dirty="0" smtClean="0"/>
              <a:t> us consider the problem of falls. This slide </a:t>
            </a:r>
            <a:r>
              <a:rPr lang="en-GB" dirty="0" smtClean="0"/>
              <a:t>shows a six point approach to managing falls with a specific role for technology after an appropriate profiling and assessment has been offered.</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72</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4514789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and the following two slides introduces specific additional questions, observations and tests that can be included in an assessment aimed at supporting people who are at risk of falling.</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73</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3169034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4850BFFB-953F-4021-90D1-C2BD514B9A3F}" type="slidenum">
              <a:rPr lang="en-GB" smtClean="0"/>
              <a:pPr/>
              <a:t>74</a:t>
            </a:fld>
            <a:endParaRPr lang="en-GB" dirty="0"/>
          </a:p>
        </p:txBody>
      </p:sp>
      <p:sp>
        <p:nvSpPr>
          <p:cNvPr id="7" name="Slide Image Placeholder 6"/>
          <p:cNvSpPr>
            <a:spLocks noGrp="1" noRot="1" noChangeAspect="1"/>
          </p:cNvSpPr>
          <p:nvPr>
            <p:ph type="sldImg"/>
          </p:nvPr>
        </p:nvSpPr>
        <p:spPr/>
      </p:sp>
      <p:sp>
        <p:nvSpPr>
          <p:cNvPr id="8" name="Notes Placeholder 7"/>
          <p:cNvSpPr>
            <a:spLocks noGrp="1"/>
          </p:cNvSpPr>
          <p:nvPr>
            <p:ph type="body" idx="1"/>
          </p:nvPr>
        </p:nvSpPr>
        <p:spPr/>
        <p:txBody>
          <a:bodyPr/>
          <a:lstStyle/>
          <a:p>
            <a:endParaRPr lang="en-GB"/>
          </a:p>
        </p:txBody>
      </p:sp>
    </p:spTree>
    <p:extLst>
      <p:ext uri="{BB962C8B-B14F-4D97-AF65-F5344CB8AC3E}">
        <p14:creationId xmlns:p14="http://schemas.microsoft.com/office/powerpoint/2010/main" val="28297618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4850BFFB-953F-4021-90D1-C2BD514B9A3F}" type="slidenum">
              <a:rPr lang="en-GB" smtClean="0"/>
              <a:pPr/>
              <a:t>75</a:t>
            </a:fld>
            <a:endParaRPr lang="en-GB" dirty="0"/>
          </a:p>
        </p:txBody>
      </p:sp>
      <p:sp>
        <p:nvSpPr>
          <p:cNvPr id="7" name="Slide Image Placeholder 6"/>
          <p:cNvSpPr>
            <a:spLocks noGrp="1" noRot="1" noChangeAspect="1"/>
          </p:cNvSpPr>
          <p:nvPr>
            <p:ph type="sldImg"/>
          </p:nvPr>
        </p:nvSpPr>
        <p:spPr/>
      </p:sp>
      <p:sp>
        <p:nvSpPr>
          <p:cNvPr id="8" name="Notes Placeholder 7"/>
          <p:cNvSpPr>
            <a:spLocks noGrp="1"/>
          </p:cNvSpPr>
          <p:nvPr>
            <p:ph type="body" idx="1"/>
          </p:nvPr>
        </p:nvSpPr>
        <p:spPr/>
        <p:txBody>
          <a:bodyPr/>
          <a:lstStyle/>
          <a:p>
            <a:endParaRPr lang="en-GB"/>
          </a:p>
        </p:txBody>
      </p:sp>
    </p:spTree>
    <p:extLst>
      <p:ext uri="{BB962C8B-B14F-4D97-AF65-F5344CB8AC3E}">
        <p14:creationId xmlns:p14="http://schemas.microsoft.com/office/powerpoint/2010/main" val="30542327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People will be familiar with mobility devices and with stair lifts but may not have seen the </a:t>
            </a:r>
            <a:r>
              <a:rPr lang="en-GB" dirty="0" err="1" smtClean="0"/>
              <a:t>Stairsteady</a:t>
            </a:r>
            <a:r>
              <a:rPr lang="en-GB" dirty="0" smtClean="0"/>
              <a:t> which is an entirely mechanical device suitable for straight stairs, nor with the </a:t>
            </a:r>
            <a:r>
              <a:rPr lang="en-GB" dirty="0" err="1" smtClean="0"/>
              <a:t>Quadstep</a:t>
            </a:r>
            <a:r>
              <a:rPr lang="en-GB" dirty="0" smtClean="0"/>
              <a:t> which helps people who use a walking stick to be more stable getting up or down stairs.</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76</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4704981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describes three ways of reducing the likelihood of falls.</a:t>
            </a:r>
          </a:p>
          <a:p>
            <a:r>
              <a:rPr lang="en-GB" dirty="0" smtClean="0"/>
              <a:t>Examples are given for each. Cordless phones can be carried when they move from room to room, so that they don’t have to rush to a phone when it rings. It also remove the use of trailing wires that can trip people up. Intercoms are rapidly becoming video enabled.</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77</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6409335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lists a number of different approaches to reminding people to take care of themselves. Electronic profiling beds and chairs (</a:t>
            </a:r>
            <a:r>
              <a:rPr lang="en-GB" dirty="0" err="1" smtClean="0"/>
              <a:t>Lazyboy</a:t>
            </a:r>
            <a:r>
              <a:rPr lang="en-GB" dirty="0" smtClean="0"/>
              <a:t> for example) help people to get to their feet without help.</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78</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291625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The harm caused by a fall can be reduced by cushioning the impact either by wearing hip protectors or by having soft mats and carpets to land on. Hip protector knickers are unpopular – but are constructed in the same way as motorbike shorts!</a:t>
            </a:r>
          </a:p>
          <a:p>
            <a:r>
              <a:rPr lang="en-GB" dirty="0" smtClean="0"/>
              <a:t>Fall mats are popular in the USA and are being used increasingly in this country since cot sides were withdrawn in many nursing homes because of the potential for patients to be trapped or strangled in them. Fall mats, can be a trip hazard, so their general use is restricted.</a:t>
            </a:r>
          </a:p>
          <a:p>
            <a:r>
              <a:rPr lang="en-GB" dirty="0" smtClean="0"/>
              <a:t>The psychological harm resulting from a fall can be reduced if the individual knows that they will not have to endure a long lie waiting for help. This can be ensured by the use of fall detectors or alarms. Pendants are the most common solution but they have little value if people don’t carry them at all times, and especially not at night. The same is true for worn fall detectors – which is why there is so much interest in other ways of detecting falls. The most popular and effective are based on bed occupancy monitors as they work without the need for the user to be carrying or wearing a device.</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79</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612302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GB"/>
          </a:p>
        </p:txBody>
      </p:sp>
      <p:sp>
        <p:nvSpPr>
          <p:cNvPr id="8" name="Slide Number Placeholder 7"/>
          <p:cNvSpPr>
            <a:spLocks noGrp="1"/>
          </p:cNvSpPr>
          <p:nvPr>
            <p:ph type="sldNum" sz="quarter" idx="10"/>
          </p:nvPr>
        </p:nvSpPr>
        <p:spPr/>
        <p:txBody>
          <a:bodyPr/>
          <a:lstStyle/>
          <a:p>
            <a:fld id="{4850BFFB-953F-4021-90D1-C2BD514B9A3F}" type="slidenum">
              <a:rPr lang="en-GB" smtClean="0"/>
              <a:pPr/>
              <a:t>8</a:t>
            </a:fld>
            <a:endParaRPr lang="en-GB" dirty="0"/>
          </a:p>
        </p:txBody>
      </p:sp>
    </p:spTree>
    <p:extLst>
      <p:ext uri="{BB962C8B-B14F-4D97-AF65-F5344CB8AC3E}">
        <p14:creationId xmlns:p14="http://schemas.microsoft.com/office/powerpoint/2010/main" val="13786897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describes the operation of bed occupancy monitors and how they can be used to generate an alarm if the person has left bed during a specified period (usually the night) and has failed to return within a reasonable time (programmable).</a:t>
            </a:r>
          </a:p>
          <a:p>
            <a:r>
              <a:rPr lang="en-GB" dirty="0" smtClean="0"/>
              <a:t>The standard low-cost sensors will only work with standard beds and will not work reliably with hospital-type beds or with special mattresses used to prevent the occurrence of pressure sores. However, there are many other types of bed occupancy sensor that will work with any arrangement. These include devices that sit under a caster or bed leg, as well as ones that are based on movement across the edge of the bed. These devices can also switch on (and off) a bedside light if desired (though this prevents it being used separately with a switch).</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80</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9156300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Before the final session begins, it may be worth reminding the participants that they have been shown a number of examples of how technology can support independence for different people facing a variety of issues. The solutions are not usually a single product but are a group of different products that may or may not interoperate. There is no single correct solution for any of these vignettes – but some solutions will be less expensive than others while others may be more suited to people who are happy to use mobile phones and more advanced technologies.</a:t>
            </a:r>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81</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7459663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case study can either be read out loud or can be read from the screen by the facilitator. Alternatively, it can also be printed off as a handout.</a:t>
            </a:r>
          </a:p>
          <a:p>
            <a:r>
              <a:rPr lang="en-GB" dirty="0" smtClean="0"/>
              <a:t>The two questions should be read out and repeated by the facilitator as a request for answers.</a:t>
            </a:r>
          </a:p>
          <a:p>
            <a:r>
              <a:rPr lang="en-GB" dirty="0" smtClean="0"/>
              <a:t>The issues that are apparent are a lack of nutrition, poor medication compliance, lack of time-keeping, hygiene, and risk of fire.</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82</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1496095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Notes Placeholder 2"/>
          <p:cNvSpPr>
            <a:spLocks noGrp="1"/>
          </p:cNvSpPr>
          <p:nvPr>
            <p:ph type="body" idx="1"/>
          </p:nvPr>
        </p:nvSpPr>
        <p:spPr/>
        <p:txBody>
          <a:bodyPr/>
          <a:lstStyle/>
          <a:p>
            <a:r>
              <a:rPr lang="en-US" altLang="en-US" b="1" dirty="0" smtClean="0"/>
              <a:t>This slide is animated. It may be excluded.</a:t>
            </a:r>
          </a:p>
          <a:p>
            <a:r>
              <a:rPr lang="en-US" altLang="en-US" dirty="0" smtClean="0"/>
              <a:t>It shows a large number of technology based approaches to supporting John’s nutritional needs. The intelligent cooker is 900 Euros, and adjusts the heat according to the size of the meat that it is cooking. </a:t>
            </a:r>
          </a:p>
          <a:p>
            <a:r>
              <a:rPr lang="en-US" altLang="en-US" dirty="0" smtClean="0"/>
              <a:t>The intelligent microwave oven reads the barcode from the packaging and adjust the cooking time accordingly. It used to work with Marks and Spencer's ready meals but is currently unavailable but demonstrates that technology can be used to overcome the problem of people being unable to read instructions and then to operate appliances appropriately. </a:t>
            </a:r>
            <a:endParaRPr lang="en-US" altLang="en-US" dirty="0"/>
          </a:p>
        </p:txBody>
      </p:sp>
      <p:sp>
        <p:nvSpPr>
          <p:cNvPr id="2" name="Slide Number Placeholder 1"/>
          <p:cNvSpPr>
            <a:spLocks noGrp="1"/>
          </p:cNvSpPr>
          <p:nvPr>
            <p:ph type="sldNum" sz="quarter" idx="10"/>
          </p:nvPr>
        </p:nvSpPr>
        <p:spPr/>
        <p:txBody>
          <a:bodyPr/>
          <a:lstStyle/>
          <a:p>
            <a:fld id="{4850BFFB-953F-4021-90D1-C2BD514B9A3F}" type="slidenum">
              <a:rPr lang="en-GB" smtClean="0"/>
              <a:pPr/>
              <a:t>83</a:t>
            </a:fld>
            <a:endParaRPr lang="en-GB"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5576802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mtClean="0"/>
              <a:t>The reasons that so many people struggle to get their medication right are many and complex. It is probably the cause of John’s hospital admissions though it is also likely that alcohol could interfere with some of his tablets. It is relatively easy to provide John with reminders, but a high chance that he may choose not to take them in case they interfere with his social plans. To save time, other elements of John’s prescription need not be described.</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84</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41537672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It begins with the referral usually from the individual, their family, or a health, social care or housing professional who recognises that someone has unmet needs or is at risk of losing  their independence.</a:t>
            </a:r>
          </a:p>
          <a:p>
            <a:r>
              <a:rPr lang="en-GB" dirty="0" smtClean="0"/>
              <a:t>An assessment involves looking at the individual holistically in order to identify how their lives might be improved through a support package by addressing their issues. Technology solutions can then be offered and choice made by the individual. There follows a need to procure the equipment – usually a combination of devices. They are then installed and their operation explained to the individual</a:t>
            </a:r>
            <a:r>
              <a:rPr lang="en-GB" baseline="0" dirty="0" smtClean="0"/>
              <a:t> </a:t>
            </a:r>
            <a:r>
              <a:rPr lang="en-GB" dirty="0" smtClean="0"/>
              <a:t>and their relatives if possible. The devices are connected to a 24-hour monitoring centre which is alerted in the event of any problem and which can initiate a physical response if appropriate. Provision is reviewed regularly both to confirm that the devices are working appropriately and to identify changing needs.</a:t>
            </a:r>
          </a:p>
          <a:p>
            <a:pPr marL="648452" lvl="1" indent="-176851">
              <a:buFont typeface="Arial" panose="020B0604020202020204" pitchFamily="34" charset="0"/>
              <a:buChar char="•"/>
            </a:pPr>
            <a:r>
              <a:rPr lang="en-GB" b="1" dirty="0" smtClean="0"/>
              <a:t>Referral &amp; Assessment </a:t>
            </a:r>
            <a:r>
              <a:rPr lang="en-GB" dirty="0" smtClean="0"/>
              <a:t>- This requires a full profiling of the individual so that it is clear what they want and what they need. This leads to an identification of what gets in the way. These issues need to be addressed in a personalised way.</a:t>
            </a:r>
          </a:p>
          <a:p>
            <a:pPr marL="648452" lvl="1" indent="-176851">
              <a:buFont typeface="Arial" panose="020B0604020202020204" pitchFamily="34" charset="0"/>
              <a:buChar char="•"/>
            </a:pPr>
            <a:r>
              <a:rPr lang="en-GB" b="1" dirty="0" smtClean="0"/>
              <a:t>Technology Recommendation </a:t>
            </a:r>
            <a:r>
              <a:rPr lang="en-GB" dirty="0" smtClean="0"/>
              <a:t>– The issues need to be matched with technologies and a service that is likely to result in the most meaningful outcomes for the individual. Some solutions will require families to also provide support and will depend on new telecommunication features. The equipment required to provide a service may be routine but other peripherals may be needed for a bespoke solution. Interoperability of linked devices need to be checked. Not all solutions will be available in all areas.</a:t>
            </a:r>
          </a:p>
          <a:p>
            <a:pPr marL="648452" lvl="1" indent="-176851">
              <a:buFont typeface="Arial" panose="020B0604020202020204" pitchFamily="34" charset="0"/>
              <a:buChar char="•"/>
            </a:pPr>
            <a:r>
              <a:rPr lang="en-GB" b="1" dirty="0" smtClean="0"/>
              <a:t>Installation</a:t>
            </a:r>
            <a:r>
              <a:rPr lang="en-GB" dirty="0" smtClean="0"/>
              <a:t> – Some technologies are simple and will work straight out of the box. Other items need to be configured to the individual needs or need to be attached securely to prevent tampering. All items need to be tested and the user trained in their use.</a:t>
            </a:r>
          </a:p>
          <a:p>
            <a:pPr marL="648452" lvl="1" indent="-176851">
              <a:buFont typeface="Arial" panose="020B0604020202020204" pitchFamily="34" charset="0"/>
              <a:buChar char="•"/>
            </a:pPr>
            <a:r>
              <a:rPr lang="en-GB" b="1" dirty="0" smtClean="0"/>
              <a:t>Monitoring</a:t>
            </a:r>
            <a:r>
              <a:rPr lang="en-GB" dirty="0" smtClean="0"/>
              <a:t> – All alarm devices need to be remotely monitored so that an agreed protocol can be followed. This ensures that what follows is best for the individual. Most monitoring is performed regionally but national centres are also available.</a:t>
            </a:r>
          </a:p>
          <a:p>
            <a:pPr marL="648452" lvl="1" indent="-176851">
              <a:buFont typeface="Arial" panose="020B0604020202020204" pitchFamily="34" charset="0"/>
              <a:buChar char="•"/>
            </a:pPr>
            <a:r>
              <a:rPr lang="en-GB" b="1" dirty="0" smtClean="0"/>
              <a:t>Response</a:t>
            </a:r>
            <a:r>
              <a:rPr lang="en-GB" dirty="0" smtClean="0"/>
              <a:t> – The response to every alarm call must be appropriate and measured. A high number of calls require information or advice and can be dealt with over the telephone. A physical response requires more resources with the emergency services called out only as a last resort</a:t>
            </a:r>
          </a:p>
          <a:p>
            <a:pPr marL="648452" lvl="1" indent="-176851">
              <a:buFont typeface="Arial" panose="020B0604020202020204" pitchFamily="34" charset="0"/>
              <a:buChar char="•"/>
            </a:pPr>
            <a:r>
              <a:rPr lang="en-GB" b="1" dirty="0" smtClean="0"/>
              <a:t>Review</a:t>
            </a:r>
            <a:r>
              <a:rPr lang="en-GB" dirty="0" smtClean="0"/>
              <a:t> – People’s conditions and needs change over time, so it is necessary to review the use made of the technology every six to 12 months. Sudden changes in alarm frequency may indicate a need for extra support, while no alarms could indicate that the technology is not being used.</a:t>
            </a:r>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85</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4140156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is an exercise for participants</a:t>
            </a:r>
            <a:r>
              <a:rPr lang="en-GB" baseline="0" dirty="0" smtClean="0"/>
              <a:t> </a:t>
            </a:r>
            <a:r>
              <a:rPr lang="en-GB" dirty="0" smtClean="0"/>
              <a:t>to perform in teams. Specific instructions will be provided along with details of how to prepare the cards needed to play the game. The exercise can be made to last anything from 10 minutes to 30 minutes.</a:t>
            </a:r>
          </a:p>
          <a:p>
            <a:r>
              <a:rPr lang="en-GB" dirty="0" smtClean="0"/>
              <a:t>Specific instructions are provided in the Facilitator Guide along with details of how to prepare the cards needed to play the game. The exercise can be made to last anything from 10 minutes to 30 minutes.</a:t>
            </a:r>
            <a:endParaRPr lang="en-GB" dirty="0"/>
          </a:p>
        </p:txBody>
      </p:sp>
      <p:sp>
        <p:nvSpPr>
          <p:cNvPr id="2" name="Slide Number Placeholder 1"/>
          <p:cNvSpPr>
            <a:spLocks noGrp="1"/>
          </p:cNvSpPr>
          <p:nvPr>
            <p:ph type="sldNum" sz="quarter" idx="10"/>
          </p:nvPr>
        </p:nvSpPr>
        <p:spPr/>
        <p:txBody>
          <a:bodyPr/>
          <a:lstStyle/>
          <a:p>
            <a:fld id="{4850BFFB-953F-4021-90D1-C2BD514B9A3F}" type="slidenum">
              <a:rPr lang="en-GB" smtClean="0"/>
              <a:pPr/>
              <a:t>86</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5836212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p>
          <a:p>
            <a:r>
              <a:rPr lang="en-GB" dirty="0" smtClean="0"/>
              <a:t>This diagram is intended to show the evolution of connected technologies for health and social care support.</a:t>
            </a:r>
          </a:p>
          <a:p>
            <a:r>
              <a:rPr lang="en-GB" dirty="0" smtClean="0"/>
              <a:t>It shows an origin in community alarm systems over 30 years ago, working through telecare alarms, telehealth and activity monitoring over the next 25 years, thanks to the rapid development in communication speeds, the Internet and mobile networks. </a:t>
            </a:r>
          </a:p>
          <a:p>
            <a:r>
              <a:rPr lang="en-GB" dirty="0" smtClean="0"/>
              <a:t>These enable applications to advance from detection to monitoring which then allows conditions to be managed, then predicted and, ultimately, prevented through appropriate interventions.  </a:t>
            </a:r>
          </a:p>
          <a:p>
            <a:r>
              <a:rPr lang="en-GB" dirty="0" smtClean="0"/>
              <a:t>The other trend is a move from fixed (limited) availability linked to the home to always available connected healthcare based on wearables and always-on connectivity with the Internet and cloud-based services using technologies like the Internet of Things and improved mobile Internet connectivity and Wi-Fi.</a:t>
            </a:r>
          </a:p>
          <a:p>
            <a:r>
              <a:rPr lang="en-GB" dirty="0" smtClean="0"/>
              <a:t>It covers the period beyond the present and suggests the new and emerging technologies that are likely to be relevant in social care.</a:t>
            </a:r>
          </a:p>
          <a:p>
            <a:endParaRPr lang="en-GB" dirty="0"/>
          </a:p>
        </p:txBody>
      </p:sp>
      <p:sp>
        <p:nvSpPr>
          <p:cNvPr id="2" name="Slide Number Placeholder 1"/>
          <p:cNvSpPr>
            <a:spLocks noGrp="1"/>
          </p:cNvSpPr>
          <p:nvPr>
            <p:ph type="sldNum" sz="quarter" idx="10"/>
          </p:nvPr>
        </p:nvSpPr>
        <p:spPr/>
        <p:txBody>
          <a:bodyPr/>
          <a:lstStyle/>
          <a:p>
            <a:fld id="{4850BFFB-953F-4021-90D1-C2BD514B9A3F}" type="slidenum">
              <a:rPr lang="en-GB" smtClean="0"/>
              <a:pPr/>
              <a:t>87</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9216011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slides gives opinion on how emerging technologies may be deployed. Of particular relevance is the idea that people are going to have to source and buy many more technology devices for themselves in the future – and that this will lead to more mistakes.</a:t>
            </a:r>
          </a:p>
          <a:p>
            <a:r>
              <a:rPr lang="en-GB" dirty="0" smtClean="0"/>
              <a:t>Public service organisation and other advocates will need to be relied on to ensure that people have enough independent information  available to them to ensure that they can make the right choices.</a:t>
            </a:r>
          </a:p>
          <a:p>
            <a:r>
              <a:rPr lang="en-GB" dirty="0" smtClean="0"/>
              <a:t>Demand for care and support solutions that rely on technology will continue to increase as the population ages, and as the difficulties and costs involved in recruiting carers increase.</a:t>
            </a:r>
          </a:p>
          <a:p>
            <a:r>
              <a:rPr lang="en-GB" dirty="0" smtClean="0"/>
              <a:t>Smarter technologies are very close – there will be wearable devices that can also help with health and fitness monitoring &amp; improvements, and intelligent sensors in the home.</a:t>
            </a:r>
          </a:p>
          <a:p>
            <a:r>
              <a:rPr lang="en-GB" dirty="0" smtClean="0"/>
              <a:t>Wi-Fi and 3G/4G (and eventually 5G) mobile networks are increasingly available across the UK. With Internet of Things platforms growing, the likelihood is that systems will always be able to connect with each other to support always-available services.</a:t>
            </a:r>
          </a:p>
          <a:p>
            <a:r>
              <a:rPr lang="en-GB" dirty="0" smtClean="0"/>
              <a:t>People are likely to buy solutions themselves but will find a need to subscribe to services that will install them, maintain them, and ensure that there is an appropriate response available if there are problems - there will be mistakes!</a:t>
            </a:r>
          </a:p>
          <a:p>
            <a:r>
              <a:rPr lang="en-GB" dirty="0" smtClean="0"/>
              <a:t>Public services are trusted by the population, and can be relied on not to exploit vulnerable people.</a:t>
            </a:r>
          </a:p>
          <a:p>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88</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9254215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smtClean="0"/>
              <a:t>This slide is animated</a:t>
            </a:r>
            <a:r>
              <a:rPr lang="en-GB" dirty="0" smtClean="0"/>
              <a:t>.</a:t>
            </a:r>
          </a:p>
          <a:p>
            <a:r>
              <a:rPr lang="en-GB" dirty="0" smtClean="0"/>
              <a:t>It shows a robot used to clean toilets at Tokyo airport, a device to provide personal cleaning services, and a robot used for carrying. None of them is commercially viable for domestic use. However, the number of robotic floor cleaners and social robots used for companionship, security and for internet access continues to increase.</a:t>
            </a:r>
          </a:p>
          <a:p>
            <a:r>
              <a:rPr lang="en-GB" dirty="0" smtClean="0"/>
              <a:t>Perhaps the facilitator could ask participants</a:t>
            </a:r>
            <a:r>
              <a:rPr lang="en-GB" baseline="0" dirty="0" smtClean="0"/>
              <a:t> </a:t>
            </a:r>
            <a:r>
              <a:rPr lang="en-GB" dirty="0" smtClean="0"/>
              <a:t>to guess what each robot is for before revealing the text beneath each photograph!</a:t>
            </a:r>
          </a:p>
          <a:p>
            <a:r>
              <a:rPr lang="en-GB" dirty="0" smtClean="0"/>
              <a:t>It may be worth saying that few people would want to see a personal carer replaced by a robotic device, but that a robot that helps a human carer (perhaps by taking some of the weight) may be more acceptable.</a:t>
            </a:r>
          </a:p>
          <a:p>
            <a:r>
              <a:rPr lang="en-GB" dirty="0" smtClean="0"/>
              <a:t>Ultimately, it should be about user choice – so some people might appreciate a robot that could be with them all night offering companionship or helping them to move without needing help from a human carer. Some would call that independence.</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89</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097101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dirty="0"/>
              <a:t>This slide is </a:t>
            </a:r>
            <a:r>
              <a:rPr lang="en-GB" b="1" dirty="0" smtClean="0"/>
              <a:t>animated.</a:t>
            </a:r>
            <a:endParaRPr lang="en-GB" dirty="0"/>
          </a:p>
          <a:p>
            <a:r>
              <a:rPr lang="en-GB" dirty="0" smtClean="0"/>
              <a:t>This slide </a:t>
            </a:r>
            <a:r>
              <a:rPr lang="en-GB" dirty="0"/>
              <a:t>provides a reminder of the context for assessment – focusing on an individual’s personal goals and abilities (rather than disabilities), their interests, their family and their values which collectively govern how they want to live their lives, and provides the motivation for interventions that can improve </a:t>
            </a:r>
            <a:r>
              <a:rPr lang="en-GB" dirty="0" smtClean="0"/>
              <a:t>quality </a:t>
            </a:r>
            <a:r>
              <a:rPr lang="en-GB" dirty="0"/>
              <a:t>of </a:t>
            </a:r>
            <a:r>
              <a:rPr lang="en-GB" dirty="0" smtClean="0"/>
              <a:t>life </a:t>
            </a:r>
            <a:r>
              <a:rPr lang="en-GB" dirty="0"/>
              <a:t>and well-being.</a:t>
            </a:r>
          </a:p>
          <a:p>
            <a:r>
              <a:rPr lang="en-GB" dirty="0" smtClean="0"/>
              <a:t>The </a:t>
            </a:r>
            <a:r>
              <a:rPr lang="en-GB" i="1" dirty="0"/>
              <a:t>Social Services and Well-being (Wales) Act 2014 </a:t>
            </a:r>
            <a:r>
              <a:rPr lang="en-GB" dirty="0"/>
              <a:t>requires the adoption of person-centred care principles. </a:t>
            </a:r>
          </a:p>
          <a:p>
            <a:r>
              <a:rPr lang="en-GB" dirty="0"/>
              <a:t>This includes looking at people’s preferences, </a:t>
            </a:r>
            <a:r>
              <a:rPr lang="en-GB" dirty="0" smtClean="0"/>
              <a:t>abilities,</a:t>
            </a:r>
            <a:r>
              <a:rPr lang="en-GB" baseline="0" dirty="0" smtClean="0"/>
              <a:t> </a:t>
            </a:r>
            <a:r>
              <a:rPr lang="en-GB" dirty="0" smtClean="0"/>
              <a:t>interest</a:t>
            </a:r>
            <a:r>
              <a:rPr lang="en-GB" dirty="0"/>
              <a:t>, goals, families, and values in working out their care and support needs. </a:t>
            </a:r>
          </a:p>
          <a:p>
            <a:r>
              <a:rPr lang="en-GB" dirty="0"/>
              <a:t>This means empowering the individual to improve their quality of life through a more preventive and collaborative approach which embraces their own strengths and assets. This, quite rightly, leads to higher expectations and personalised provision including the ability to take risks based on informed consent.</a:t>
            </a:r>
          </a:p>
          <a:p>
            <a:r>
              <a:rPr lang="en-GB" dirty="0"/>
              <a:t>It also encourages the use of technology – especially as devices have become smaller, lighter, more reliable and more aesthetically </a:t>
            </a:r>
            <a:r>
              <a:rPr lang="en-GB" dirty="0" smtClean="0"/>
              <a:t>pleasing</a:t>
            </a:r>
            <a:r>
              <a:rPr lang="en-GB" dirty="0"/>
              <a:t>.</a:t>
            </a:r>
            <a:endParaRPr lang="en-GB" dirty="0" smtClean="0"/>
          </a:p>
          <a:p>
            <a:endParaRPr lang="en-GB" dirty="0" smtClean="0"/>
          </a:p>
          <a:p>
            <a:endParaRPr lang="en-GB" dirty="0"/>
          </a:p>
        </p:txBody>
      </p:sp>
      <p:sp>
        <p:nvSpPr>
          <p:cNvPr id="6" name="Slide Image Placeholder 5"/>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4850BFFB-953F-4021-90D1-C2BD514B9A3F}" type="slidenum">
              <a:rPr lang="en-GB" smtClean="0"/>
              <a:pPr/>
              <a:t>9</a:t>
            </a:fld>
            <a:endParaRPr lang="en-GB" dirty="0"/>
          </a:p>
        </p:txBody>
      </p:sp>
    </p:spTree>
    <p:extLst>
      <p:ext uri="{BB962C8B-B14F-4D97-AF65-F5344CB8AC3E}">
        <p14:creationId xmlns:p14="http://schemas.microsoft.com/office/powerpoint/2010/main" val="14171597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This slides suggests five ideas that assessors should be trying to implement in order to prepare them for the future.</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90</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9805205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smtClean="0"/>
              <a:t>Opportunity to remind participants that technologies have come a long way in supporting people to perform tasks that they had previously struggled with. They are not difficult to understand.</a:t>
            </a:r>
          </a:p>
          <a:p>
            <a:r>
              <a:rPr lang="en-GB" dirty="0" smtClean="0"/>
              <a:t>Remind participants to complete and hand in their evaluation forms.</a:t>
            </a:r>
            <a:endParaRPr lang="en-GB" dirty="0"/>
          </a:p>
        </p:txBody>
      </p:sp>
      <p:sp>
        <p:nvSpPr>
          <p:cNvPr id="5" name="Slide Number Placeholder 4"/>
          <p:cNvSpPr>
            <a:spLocks noGrp="1"/>
          </p:cNvSpPr>
          <p:nvPr>
            <p:ph type="sldNum" sz="quarter" idx="10"/>
          </p:nvPr>
        </p:nvSpPr>
        <p:spPr/>
        <p:txBody>
          <a:bodyPr/>
          <a:lstStyle/>
          <a:p>
            <a:fld id="{4850BFFB-953F-4021-90D1-C2BD514B9A3F}" type="slidenum">
              <a:rPr lang="en-GB" smtClean="0"/>
              <a:pPr/>
              <a:t>91</a:t>
            </a:fld>
            <a:endParaRPr lang="en-GB"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873021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1884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4868779"/>
            <a:ext cx="7886700" cy="744205"/>
          </a:xfrm>
          <a:solidFill>
            <a:schemeClr val="tx1">
              <a:lumMod val="95000"/>
              <a:lumOff val="5000"/>
              <a:alpha val="70000"/>
            </a:schemeClr>
          </a:solidFill>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36839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A97736-0F37-4EA4-9C73-417394FE0CF5}" type="datetimeFigureOut">
              <a:rPr lang="en-GB" smtClean="0">
                <a:solidFill>
                  <a:prstClr val="black">
                    <a:tint val="75000"/>
                  </a:prstClr>
                </a:solidFill>
              </a:rPr>
              <a:pPr/>
              <a:t>28/11/2016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93D59B-53AB-4425-9AB2-F5FF420D18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57820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A97736-0F37-4EA4-9C73-417394FE0CF5}" type="datetimeFigureOut">
              <a:rPr lang="en-GB" smtClean="0">
                <a:solidFill>
                  <a:prstClr val="black">
                    <a:tint val="75000"/>
                  </a:prstClr>
                </a:solidFill>
              </a:rPr>
              <a:pPr/>
              <a:t>28/11/2016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93D59B-53AB-4425-9AB2-F5FF420D18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36088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A97736-0F37-4EA4-9C73-417394FE0CF5}" type="datetimeFigureOut">
              <a:rPr lang="en-GB" smtClean="0">
                <a:solidFill>
                  <a:prstClr val="black">
                    <a:tint val="75000"/>
                  </a:prstClr>
                </a:solidFill>
              </a:rPr>
              <a:pPr/>
              <a:t>28/11/2016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93D59B-53AB-4425-9AB2-F5FF420D18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2467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A97736-0F37-4EA4-9C73-417394FE0CF5}" type="datetimeFigureOut">
              <a:rPr lang="en-GB" smtClean="0">
                <a:solidFill>
                  <a:prstClr val="black">
                    <a:tint val="75000"/>
                  </a:prstClr>
                </a:solidFill>
              </a:rPr>
              <a:pPr/>
              <a:t>28/11/2016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493D59B-53AB-4425-9AB2-F5FF420D18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31115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A97736-0F37-4EA4-9C73-417394FE0CF5}" type="datetimeFigureOut">
              <a:rPr lang="en-GB" smtClean="0">
                <a:solidFill>
                  <a:prstClr val="black">
                    <a:tint val="75000"/>
                  </a:prstClr>
                </a:solidFill>
              </a:rPr>
              <a:pPr/>
              <a:t>28/11/2016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493D59B-53AB-4425-9AB2-F5FF420D18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9533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A97736-0F37-4EA4-9C73-417394FE0CF5}" type="datetimeFigureOut">
              <a:rPr lang="en-GB" smtClean="0">
                <a:solidFill>
                  <a:prstClr val="black">
                    <a:tint val="75000"/>
                  </a:prstClr>
                </a:solidFill>
              </a:rPr>
              <a:pPr/>
              <a:t>28/11/2016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493D59B-53AB-4425-9AB2-F5FF420D18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1262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97736-0F37-4EA4-9C73-417394FE0CF5}" type="datetimeFigureOut">
              <a:rPr lang="en-GB" smtClean="0">
                <a:solidFill>
                  <a:prstClr val="black">
                    <a:tint val="75000"/>
                  </a:prstClr>
                </a:solidFill>
              </a:rPr>
              <a:pPr/>
              <a:t>28/11/2016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493D59B-53AB-4425-9AB2-F5FF420D18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38520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A97736-0F37-4EA4-9C73-417394FE0CF5}" type="datetimeFigureOut">
              <a:rPr lang="en-GB" smtClean="0">
                <a:solidFill>
                  <a:prstClr val="black">
                    <a:tint val="75000"/>
                  </a:prstClr>
                </a:solidFill>
              </a:rPr>
              <a:pPr/>
              <a:t>28/11/2016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493D59B-53AB-4425-9AB2-F5FF420D18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02806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A97736-0F37-4EA4-9C73-417394FE0CF5}" type="datetimeFigureOut">
              <a:rPr lang="en-GB" smtClean="0">
                <a:solidFill>
                  <a:prstClr val="black">
                    <a:tint val="75000"/>
                  </a:prstClr>
                </a:solidFill>
              </a:rPr>
              <a:pPr/>
              <a:t>28/11/2016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493D59B-53AB-4425-9AB2-F5FF420D18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32799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99630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A97736-0F37-4EA4-9C73-417394FE0CF5}" type="datetimeFigureOut">
              <a:rPr lang="en-GB" smtClean="0">
                <a:solidFill>
                  <a:prstClr val="black">
                    <a:tint val="75000"/>
                  </a:prstClr>
                </a:solidFill>
              </a:rPr>
              <a:pPr/>
              <a:t>28/11/2016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93D59B-53AB-4425-9AB2-F5FF420D18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237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A97736-0F37-4EA4-9C73-417394FE0CF5}" type="datetimeFigureOut">
              <a:rPr lang="en-GB" smtClean="0">
                <a:solidFill>
                  <a:prstClr val="black">
                    <a:tint val="75000"/>
                  </a:prstClr>
                </a:solidFill>
              </a:rPr>
              <a:pPr/>
              <a:t>28/11/2016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493D59B-53AB-4425-9AB2-F5FF420D181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75923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58788" y="-723"/>
            <a:ext cx="8635046" cy="1114425"/>
          </a:xfrm>
        </p:spPr>
        <p:txBody>
          <a:bodyPr>
            <a:normAutofit/>
          </a:bodyPr>
          <a:lstStyle>
            <a:lvl1pPr>
              <a:defRPr sz="4000" b="0"/>
            </a:lvl1pPr>
          </a:lstStyle>
          <a:p>
            <a:r>
              <a:rPr lang="en-US"/>
              <a:t>Click to edit Master title style</a:t>
            </a:r>
            <a:endParaRPr lang="en-GB"/>
          </a:p>
        </p:txBody>
      </p:sp>
    </p:spTree>
    <p:extLst>
      <p:ext uri="{BB962C8B-B14F-4D97-AF65-F5344CB8AC3E}">
        <p14:creationId xmlns:p14="http://schemas.microsoft.com/office/powerpoint/2010/main" val="54275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58788" y="-723"/>
            <a:ext cx="8635046" cy="1114425"/>
          </a:xfrm>
        </p:spPr>
        <p:txBody>
          <a:bodyPr>
            <a:normAutofit/>
          </a:bodyPr>
          <a:lstStyle>
            <a:lvl1pPr>
              <a:defRPr sz="4000" b="0"/>
            </a:lvl1pPr>
          </a:lstStyle>
          <a:p>
            <a:r>
              <a:rPr lang="en-US" dirty="0"/>
              <a:t>Click to edit Master title style</a:t>
            </a:r>
            <a:endParaRPr lang="en-GB" dirty="0"/>
          </a:p>
        </p:txBody>
      </p:sp>
      <p:sp>
        <p:nvSpPr>
          <p:cNvPr id="4" name="TextBox 3"/>
          <p:cNvSpPr txBox="1"/>
          <p:nvPr userDrawn="1"/>
        </p:nvSpPr>
        <p:spPr>
          <a:xfrm>
            <a:off x="7869292" y="6611779"/>
            <a:ext cx="1274708" cy="246221"/>
          </a:xfrm>
          <a:prstGeom prst="rect">
            <a:avLst/>
          </a:prstGeom>
          <a:noFill/>
        </p:spPr>
        <p:txBody>
          <a:bodyPr wrap="none" rtlCol="0">
            <a:spAutoFit/>
          </a:bodyPr>
          <a:lstStyle/>
          <a:p>
            <a:pPr fontAlgn="auto">
              <a:spcBef>
                <a:spcPts val="0"/>
              </a:spcBef>
              <a:spcAft>
                <a:spcPts val="0"/>
              </a:spcAft>
            </a:pPr>
            <a:r>
              <a:rPr lang="en-GB" sz="1000" dirty="0">
                <a:solidFill>
                  <a:prstClr val="black">
                    <a:lumMod val="50000"/>
                    <a:lumOff val="50000"/>
                  </a:prstClr>
                </a:solidFill>
                <a:latin typeface="Calibri" panose="020F0502020204030204"/>
              </a:rPr>
              <a:t>© 2016 T-Cubed Ltd.</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6558" t="18532" r="5781" b="18797"/>
          <a:stretch/>
        </p:blipFill>
        <p:spPr>
          <a:xfrm>
            <a:off x="258788" y="6403036"/>
            <a:ext cx="1747777" cy="417486"/>
          </a:xfrm>
          <a:prstGeom prst="rect">
            <a:avLst/>
          </a:prstGeom>
        </p:spPr>
      </p:pic>
    </p:spTree>
    <p:extLst>
      <p:ext uri="{BB962C8B-B14F-4D97-AF65-F5344CB8AC3E}">
        <p14:creationId xmlns:p14="http://schemas.microsoft.com/office/powerpoint/2010/main" val="2480482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1983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223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909508"/>
            <a:ext cx="7772400" cy="1021906"/>
          </a:xfrm>
        </p:spPr>
        <p:txBody>
          <a:bodyPr/>
          <a:lstStyle/>
          <a:p>
            <a:r>
              <a:rPr lang="en-GB" dirty="0" smtClean="0"/>
              <a:t>SLIDE TITLE</a:t>
            </a:r>
            <a:endParaRPr lang="en-US" dirty="0"/>
          </a:p>
        </p:txBody>
      </p:sp>
    </p:spTree>
    <p:extLst>
      <p:ext uri="{BB962C8B-B14F-4D97-AF65-F5344CB8AC3E}">
        <p14:creationId xmlns:p14="http://schemas.microsoft.com/office/powerpoint/2010/main" val="161982238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Slide Title"/>
          <p:cNvSpPr>
            <a:spLocks noGrp="1"/>
          </p:cNvSpPr>
          <p:nvPr>
            <p:ph type="title" hasCustomPrompt="1"/>
          </p:nvPr>
        </p:nvSpPr>
        <p:spPr>
          <a:xfrm>
            <a:off x="431800" y="368300"/>
            <a:ext cx="8280400" cy="1008063"/>
          </a:xfrm>
        </p:spPr>
        <p:txBody>
          <a:bodyPr>
            <a:normAutofit/>
          </a:bodyPr>
          <a:lstStyle>
            <a:lvl1pPr>
              <a:defRPr sz="3600"/>
            </a:lvl1pPr>
          </a:lstStyle>
          <a:p>
            <a:r>
              <a:rPr lang="en-US" dirty="0" smtClean="0"/>
              <a:t>Slide Title</a:t>
            </a:r>
            <a:endParaRPr lang="en-GB" dirty="0"/>
          </a:p>
        </p:txBody>
      </p:sp>
    </p:spTree>
    <p:extLst>
      <p:ext uri="{BB962C8B-B14F-4D97-AF65-F5344CB8AC3E}">
        <p14:creationId xmlns:p14="http://schemas.microsoft.com/office/powerpoint/2010/main" val="24792721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laceholder">
    <p:spTree>
      <p:nvGrpSpPr>
        <p:cNvPr id="1" name=""/>
        <p:cNvGrpSpPr/>
        <p:nvPr/>
      </p:nvGrpSpPr>
      <p:grpSpPr>
        <a:xfrm>
          <a:off x="0" y="0"/>
          <a:ext cx="0" cy="0"/>
          <a:chOff x="0" y="0"/>
          <a:chExt cx="0" cy="0"/>
        </a:xfrm>
      </p:grpSpPr>
      <p:sp>
        <p:nvSpPr>
          <p:cNvPr id="7" name="Slide Title"/>
          <p:cNvSpPr>
            <a:spLocks noGrp="1"/>
          </p:cNvSpPr>
          <p:nvPr>
            <p:ph type="title" hasCustomPrompt="1"/>
          </p:nvPr>
        </p:nvSpPr>
        <p:spPr>
          <a:xfrm>
            <a:off x="431801" y="368300"/>
            <a:ext cx="8280400" cy="1008063"/>
          </a:xfrm>
          <a:prstGeom prst="rect">
            <a:avLst/>
          </a:prstGeom>
        </p:spPr>
        <p:txBody>
          <a:bodyPr vert="horz" lIns="91440" tIns="45720" rIns="91440" bIns="45720" rtlCol="0" anchor="ctr">
            <a:normAutofit/>
          </a:bodyPr>
          <a:lstStyle>
            <a:lvl1pPr>
              <a:defRPr sz="3600"/>
            </a:lvl1pPr>
          </a:lstStyle>
          <a:p>
            <a:r>
              <a:rPr lang="en-GB" dirty="0" smtClean="0"/>
              <a:t>Slide Title</a:t>
            </a:r>
            <a:endParaRPr lang="en-US" dirty="0"/>
          </a:p>
        </p:txBody>
      </p:sp>
      <p:sp>
        <p:nvSpPr>
          <p:cNvPr id="8" name="Content Placeholder"/>
          <p:cNvSpPr>
            <a:spLocks noGrp="1"/>
          </p:cNvSpPr>
          <p:nvPr>
            <p:ph idx="1"/>
          </p:nvPr>
        </p:nvSpPr>
        <p:spPr>
          <a:xfrm>
            <a:off x="431801" y="1741620"/>
            <a:ext cx="8280400" cy="4135271"/>
          </a:xfrm>
          <a:prstGeom prst="rect">
            <a:avLst/>
          </a:prstGeom>
        </p:spPr>
        <p:txBody>
          <a:bodyPr vert="horz" lIns="91440" tIns="45720" rIns="91440" bIns="45720" rtlCol="0">
            <a:normAutofit/>
          </a:bodyPr>
          <a:lstStyle>
            <a:lvl5pPr>
              <a:defRPr>
                <a:latin typeface="Arial" panose="020B0604020202020204" pitchFamily="34" charset="0"/>
                <a:cs typeface="Arial" panose="020B0604020202020204" pitchFamily="34" charset="0"/>
              </a:defRPr>
            </a:lvl5pPr>
          </a:lstStyle>
          <a:p>
            <a:pPr lvl="0"/>
            <a:r>
              <a:rPr lang="en-GB" dirty="0" smtClean="0"/>
              <a:t>Click to edit Master text styles</a:t>
            </a:r>
          </a:p>
          <a:p>
            <a:pPr lvl="2"/>
            <a:r>
              <a:rPr lang="en-GB" dirty="0" smtClean="0"/>
              <a:t>Third level</a:t>
            </a:r>
          </a:p>
          <a:p>
            <a:pPr lvl="3"/>
            <a:r>
              <a:rPr lang="en-GB" dirty="0" smtClean="0"/>
              <a:t>Fourth level</a:t>
            </a:r>
          </a:p>
        </p:txBody>
      </p:sp>
    </p:spTree>
    <p:extLst>
      <p:ext uri="{BB962C8B-B14F-4D97-AF65-F5344CB8AC3E}">
        <p14:creationId xmlns:p14="http://schemas.microsoft.com/office/powerpoint/2010/main" val="87610636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Title"/>
          <p:cNvSpPr>
            <a:spLocks noGrp="1"/>
          </p:cNvSpPr>
          <p:nvPr>
            <p:ph type="title" hasCustomPrompt="1"/>
          </p:nvPr>
        </p:nvSpPr>
        <p:spPr>
          <a:xfrm>
            <a:off x="431800" y="368300"/>
            <a:ext cx="8280400" cy="1008063"/>
          </a:xfrm>
        </p:spPr>
        <p:txBody>
          <a:bodyPr>
            <a:normAutofit/>
          </a:bodyPr>
          <a:lstStyle>
            <a:lvl1pPr>
              <a:defRPr sz="3600"/>
            </a:lvl1pPr>
          </a:lstStyle>
          <a:p>
            <a:r>
              <a:rPr lang="en-US" dirty="0" smtClean="0"/>
              <a:t>Slide Title</a:t>
            </a:r>
            <a:endParaRPr lang="en-GB" dirty="0"/>
          </a:p>
        </p:txBody>
      </p:sp>
    </p:spTree>
    <p:extLst>
      <p:ext uri="{BB962C8B-B14F-4D97-AF65-F5344CB8AC3E}">
        <p14:creationId xmlns:p14="http://schemas.microsoft.com/office/powerpoint/2010/main" val="165266618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79457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909508"/>
            <a:ext cx="7772400" cy="1021906"/>
          </a:xfrm>
        </p:spPr>
        <p:txBody>
          <a:bodyPr/>
          <a:lstStyle/>
          <a:p>
            <a:r>
              <a:rPr lang="en-GB" dirty="0" smtClean="0"/>
              <a:t>SLIDE TITLE</a:t>
            </a:r>
            <a:endParaRPr lang="en-US" dirty="0"/>
          </a:p>
        </p:txBody>
      </p:sp>
    </p:spTree>
    <p:extLst>
      <p:ext uri="{BB962C8B-B14F-4D97-AF65-F5344CB8AC3E}">
        <p14:creationId xmlns:p14="http://schemas.microsoft.com/office/powerpoint/2010/main" val="448404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2.emf"/><Relationship Id="rId4" Type="http://schemas.openxmlformats.org/officeDocument/2006/relationships/image" Target="../media/image11.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3.emf"/><Relationship Id="rId5" Type="http://schemas.openxmlformats.org/officeDocument/2006/relationships/theme" Target="../theme/theme4.xml"/><Relationship Id="rId4"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5.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DTCM Logo CMYK.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87624" y="2636912"/>
            <a:ext cx="6643429" cy="1140567"/>
          </a:xfrm>
          <a:prstGeom prst="rect">
            <a:avLst/>
          </a:prstGeom>
        </p:spPr>
      </p:pic>
      <p:pic>
        <p:nvPicPr>
          <p:cNvPr id="8" name="Picture 7" descr="TDTCM Pattern.eps"/>
          <p:cNvPicPr>
            <a:picLocks noChangeAspect="1"/>
          </p:cNvPicPr>
          <p:nvPr userDrawn="1"/>
        </p:nvPicPr>
        <p:blipFill rotWithShape="1">
          <a:blip r:embed="rId5">
            <a:extLst>
              <a:ext uri="{28A0092B-C50C-407E-A947-70E740481C1C}">
                <a14:useLocalDpi xmlns:a14="http://schemas.microsoft.com/office/drawing/2010/main" val="0"/>
              </a:ext>
            </a:extLst>
          </a:blip>
          <a:srcRect l="18873" r="19426"/>
          <a:stretch/>
        </p:blipFill>
        <p:spPr>
          <a:xfrm>
            <a:off x="0" y="5151085"/>
            <a:ext cx="9155985" cy="1595013"/>
          </a:xfrm>
          <a:prstGeom prst="rect">
            <a:avLst/>
          </a:prstGeom>
        </p:spPr>
      </p:pic>
      <p:pic>
        <p:nvPicPr>
          <p:cNvPr id="9" name="Picture 8" descr="CCW New Logo CMYK.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12941" y="314990"/>
            <a:ext cx="1939101" cy="512216"/>
          </a:xfrm>
          <a:prstGeom prst="rect">
            <a:avLst/>
          </a:prstGeom>
        </p:spPr>
      </p:pic>
      <p:pic>
        <p:nvPicPr>
          <p:cNvPr id="10" name="Picture 9" descr="WG logo landscape cmyk.eps"/>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381508" y="341739"/>
            <a:ext cx="1408361" cy="473841"/>
          </a:xfrm>
          <a:prstGeom prst="rect">
            <a:avLst/>
          </a:prstGeom>
        </p:spPr>
      </p:pic>
      <p:pic>
        <p:nvPicPr>
          <p:cNvPr id="2" name="Picture 1" descr="t-cubed_full-logo.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42510" y="286607"/>
            <a:ext cx="2007727" cy="607203"/>
          </a:xfrm>
          <a:prstGeom prst="rect">
            <a:avLst/>
          </a:prstGeom>
        </p:spPr>
      </p:pic>
    </p:spTree>
    <p:extLst>
      <p:ext uri="{BB962C8B-B14F-4D97-AF65-F5344CB8AC3E}">
        <p14:creationId xmlns:p14="http://schemas.microsoft.com/office/powerpoint/2010/main" val="2403745901"/>
      </p:ext>
    </p:extLst>
  </p:cSld>
  <p:clrMap bg1="lt1" tx1="dk1" bg2="lt2" tx2="dk2" accent1="accent1" accent2="accent2" accent3="accent3" accent4="accent4" accent5="accent5" accent6="accent6" hlink="hlink" folHlink="folHlink"/>
  <p:sldLayoutIdLst>
    <p:sldLayoutId id="2147484551" r:id="rId1"/>
    <p:sldLayoutId id="2147484560" r:id="rId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19831"/>
        </a:solidFill>
        <a:effectLst/>
      </p:bgPr>
    </p:bg>
    <p:spTree>
      <p:nvGrpSpPr>
        <p:cNvPr id="1" name=""/>
        <p:cNvGrpSpPr/>
        <p:nvPr/>
      </p:nvGrpSpPr>
      <p:grpSpPr>
        <a:xfrm>
          <a:off x="0" y="0"/>
          <a:ext cx="0" cy="0"/>
          <a:chOff x="0" y="0"/>
          <a:chExt cx="0" cy="0"/>
        </a:xfrm>
      </p:grpSpPr>
      <p:pic>
        <p:nvPicPr>
          <p:cNvPr id="8" name="Picture 7" descr="TDTCM Logo 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0576" y="2647861"/>
            <a:ext cx="6649586" cy="1141623"/>
          </a:xfrm>
          <a:prstGeom prst="rect">
            <a:avLst/>
          </a:prstGeom>
        </p:spPr>
      </p:pic>
      <p:pic>
        <p:nvPicPr>
          <p:cNvPr id="9" name="Picture 8" descr="TDTCM Pattern White.eps"/>
          <p:cNvPicPr>
            <a:picLocks noChangeAspect="1"/>
          </p:cNvPicPr>
          <p:nvPr userDrawn="1"/>
        </p:nvPicPr>
        <p:blipFill rotWithShape="1">
          <a:blip r:embed="rId4">
            <a:extLst>
              <a:ext uri="{28A0092B-C50C-407E-A947-70E740481C1C}">
                <a14:useLocalDpi xmlns:a14="http://schemas.microsoft.com/office/drawing/2010/main" val="0"/>
              </a:ext>
            </a:extLst>
          </a:blip>
          <a:srcRect l="18714" r="19494"/>
          <a:stretch/>
        </p:blipFill>
        <p:spPr>
          <a:xfrm>
            <a:off x="-4226" y="5051231"/>
            <a:ext cx="9145016" cy="1590788"/>
          </a:xfrm>
          <a:prstGeom prst="rect">
            <a:avLst/>
          </a:prstGeom>
        </p:spPr>
      </p:pic>
      <p:pic>
        <p:nvPicPr>
          <p:cNvPr id="10" name="Picture 9" descr="CCW LOGO White.eps"/>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965296" y="401977"/>
            <a:ext cx="1899152" cy="576064"/>
          </a:xfrm>
          <a:prstGeom prst="rect">
            <a:avLst/>
          </a:prstGeom>
        </p:spPr>
      </p:pic>
      <p:pic>
        <p:nvPicPr>
          <p:cNvPr id="11" name="Picture 10" descr="WG logo landscape White.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29686" y="424453"/>
            <a:ext cx="1439347" cy="484267"/>
          </a:xfrm>
          <a:prstGeom prst="rect">
            <a:avLst/>
          </a:prstGeom>
        </p:spPr>
      </p:pic>
      <p:pic>
        <p:nvPicPr>
          <p:cNvPr id="2" name="Picture 1" descr="t-cubed_full-logo Whit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67568" y="346151"/>
            <a:ext cx="1996719" cy="603874"/>
          </a:xfrm>
          <a:prstGeom prst="rect">
            <a:avLst/>
          </a:prstGeom>
        </p:spPr>
      </p:pic>
    </p:spTree>
    <p:extLst>
      <p:ext uri="{BB962C8B-B14F-4D97-AF65-F5344CB8AC3E}">
        <p14:creationId xmlns:p14="http://schemas.microsoft.com/office/powerpoint/2010/main" val="2791162936"/>
      </p:ext>
    </p:extLst>
  </p:cSld>
  <p:clrMap bg1="lt1" tx1="dk1" bg2="lt2" tx2="dk2" accent1="accent1" accent2="accent2" accent3="accent3" accent4="accent4" accent5="accent5" accent6="accent6" hlink="hlink" folHlink="folHlink"/>
  <p:sldLayoutIdLst>
    <p:sldLayoutId id="2147484553"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61983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36712"/>
            <a:ext cx="8229600" cy="1143000"/>
          </a:xfrm>
          <a:prstGeom prst="rect">
            <a:avLst/>
          </a:prstGeom>
        </p:spPr>
        <p:txBody>
          <a:bodyPr vert="horz" lIns="91440" tIns="45720" rIns="91440" bIns="45720" rtlCol="0" anchor="ctr">
            <a:normAutofit/>
          </a:bodyPr>
          <a:lstStyle/>
          <a:p>
            <a:r>
              <a:rPr lang="en-GB" dirty="0" smtClean="0"/>
              <a:t>SLIDE TITLE</a:t>
            </a:r>
            <a:endParaRPr lang="en-US" dirty="0"/>
          </a:p>
        </p:txBody>
      </p:sp>
      <p:pic>
        <p:nvPicPr>
          <p:cNvPr id="8" name="Picture 7" descr="TDTCM Logo White.eps"/>
          <p:cNvPicPr>
            <a:picLocks noChangeAspect="1"/>
          </p:cNvPicPr>
          <p:nvPr userDrawn="1"/>
        </p:nvPicPr>
        <p:blipFill rotWithShape="1">
          <a:blip r:embed="rId4">
            <a:extLst>
              <a:ext uri="{28A0092B-C50C-407E-A947-70E740481C1C}">
                <a14:useLocalDpi xmlns:a14="http://schemas.microsoft.com/office/drawing/2010/main" val="0"/>
              </a:ext>
            </a:extLst>
          </a:blip>
          <a:srcRect l="40939" r="35033"/>
          <a:stretch/>
        </p:blipFill>
        <p:spPr>
          <a:xfrm>
            <a:off x="3363573" y="2564904"/>
            <a:ext cx="2412724" cy="1723952"/>
          </a:xfrm>
          <a:prstGeom prst="rect">
            <a:avLst/>
          </a:prstGeom>
        </p:spPr>
      </p:pic>
      <p:pic>
        <p:nvPicPr>
          <p:cNvPr id="10" name="Picture 9" descr="TDTCM Logo and Pattern White.eps"/>
          <p:cNvPicPr>
            <a:picLocks noChangeAspect="1"/>
          </p:cNvPicPr>
          <p:nvPr userDrawn="1"/>
        </p:nvPicPr>
        <p:blipFill rotWithShape="1">
          <a:blip r:embed="rId5">
            <a:extLst>
              <a:ext uri="{28A0092B-C50C-407E-A947-70E740481C1C}">
                <a14:useLocalDpi xmlns:a14="http://schemas.microsoft.com/office/drawing/2010/main" val="0"/>
              </a:ext>
            </a:extLst>
          </a:blip>
          <a:srcRect l="2573" r="28786"/>
          <a:stretch/>
        </p:blipFill>
        <p:spPr>
          <a:xfrm>
            <a:off x="0" y="5968139"/>
            <a:ext cx="9143999" cy="623633"/>
          </a:xfrm>
          <a:prstGeom prst="rect">
            <a:avLst/>
          </a:prstGeom>
        </p:spPr>
      </p:pic>
    </p:spTree>
    <p:extLst>
      <p:ext uri="{BB962C8B-B14F-4D97-AF65-F5344CB8AC3E}">
        <p14:creationId xmlns:p14="http://schemas.microsoft.com/office/powerpoint/2010/main" val="3778119917"/>
      </p:ext>
    </p:extLst>
  </p:cSld>
  <p:clrMap bg1="lt1" tx1="dk1" bg2="lt2" tx2="dk2" accent1="accent1" accent2="accent2" accent3="accent3" accent4="accent4" accent5="accent5" accent6="accent6" hlink="hlink" folHlink="folHlink"/>
  <p:sldLayoutIdLst>
    <p:sldLayoutId id="2147484555" r:id="rId1"/>
    <p:sldLayoutId id="2147484562" r:id="rId2"/>
  </p:sldLayoutIdLst>
  <p:timing>
    <p:tnLst>
      <p:par>
        <p:cTn id="1" dur="indefinite" restart="never" nodeType="tmRoot"/>
      </p:par>
    </p:tnLst>
  </p:timing>
  <p:txStyles>
    <p:titleStyle>
      <a:lvl1pPr algn="ctr" defTabSz="457200" rtl="0" eaLnBrk="1" latinLnBrk="0" hangingPunct="1">
        <a:spcBef>
          <a:spcPct val="0"/>
        </a:spcBef>
        <a:buNone/>
        <a:defRPr lang="en-US" sz="3200" b="0" i="0" kern="1200" baseline="0" dirty="0" smtClean="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Title"/>
          <p:cNvSpPr>
            <a:spLocks noGrp="1"/>
          </p:cNvSpPr>
          <p:nvPr>
            <p:ph type="title"/>
          </p:nvPr>
        </p:nvSpPr>
        <p:spPr>
          <a:xfrm>
            <a:off x="539552" y="476672"/>
            <a:ext cx="8028709" cy="794567"/>
          </a:xfrm>
          <a:prstGeom prst="rect">
            <a:avLst/>
          </a:prstGeom>
        </p:spPr>
        <p:txBody>
          <a:bodyPr vert="horz" lIns="91440" tIns="45720" rIns="91440" bIns="45720" rtlCol="0" anchor="ctr">
            <a:normAutofit/>
          </a:bodyPr>
          <a:lstStyle/>
          <a:p>
            <a:r>
              <a:rPr lang="en-GB" dirty="0" smtClean="0"/>
              <a:t>SLIDE TITLE</a:t>
            </a:r>
            <a:endParaRPr lang="en-US" dirty="0"/>
          </a:p>
        </p:txBody>
      </p:sp>
      <p:sp>
        <p:nvSpPr>
          <p:cNvPr id="3" name="Content Placeholder"/>
          <p:cNvSpPr>
            <a:spLocks noGrp="1"/>
          </p:cNvSpPr>
          <p:nvPr>
            <p:ph type="body" idx="1"/>
          </p:nvPr>
        </p:nvSpPr>
        <p:spPr>
          <a:xfrm>
            <a:off x="539552" y="1516566"/>
            <a:ext cx="8028709" cy="4181123"/>
          </a:xfrm>
          <a:prstGeom prst="rect">
            <a:avLst/>
          </a:prstGeom>
        </p:spPr>
        <p:txBody>
          <a:bodyPr vert="horz" lIns="91440" tIns="45720" rIns="91440" bIns="45720" rtlCol="0">
            <a:normAutofit/>
          </a:bodyPr>
          <a:lstStyle/>
          <a:p>
            <a:pPr lvl="0"/>
            <a:r>
              <a:rPr lang="en-GB" dirty="0" smtClean="0"/>
              <a:t>Click to edit Master text styles</a:t>
            </a:r>
          </a:p>
          <a:p>
            <a:pPr lvl="2"/>
            <a:r>
              <a:rPr lang="en-GB" dirty="0" smtClean="0"/>
              <a:t>Third level</a:t>
            </a:r>
          </a:p>
          <a:p>
            <a:pPr lvl="3"/>
            <a:r>
              <a:rPr lang="en-GB" dirty="0" smtClean="0"/>
              <a:t>Fourth level</a:t>
            </a:r>
          </a:p>
        </p:txBody>
      </p:sp>
      <p:pic>
        <p:nvPicPr>
          <p:cNvPr id="8" name="TDTCM Logo" descr="TDTCM Logo and Pattern.eps"/>
          <p:cNvPicPr>
            <a:picLocks noChangeAspect="1"/>
          </p:cNvPicPr>
          <p:nvPr userDrawn="1"/>
        </p:nvPicPr>
        <p:blipFill rotWithShape="1">
          <a:blip r:embed="rId6">
            <a:extLst>
              <a:ext uri="{28A0092B-C50C-407E-A947-70E740481C1C}">
                <a14:useLocalDpi xmlns:a14="http://schemas.microsoft.com/office/drawing/2010/main" val="0"/>
              </a:ext>
            </a:extLst>
          </a:blip>
          <a:srcRect l="36144" r="36127"/>
          <a:stretch/>
        </p:blipFill>
        <p:spPr>
          <a:xfrm>
            <a:off x="5004048" y="5986962"/>
            <a:ext cx="3706091" cy="625682"/>
          </a:xfrm>
          <a:prstGeom prst="rect">
            <a:avLst/>
          </a:prstGeom>
        </p:spPr>
      </p:pic>
    </p:spTree>
    <p:extLst>
      <p:ext uri="{BB962C8B-B14F-4D97-AF65-F5344CB8AC3E}">
        <p14:creationId xmlns:p14="http://schemas.microsoft.com/office/powerpoint/2010/main" val="2478708223"/>
      </p:ext>
    </p:extLst>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1" r:id="rId4"/>
  </p:sldLayoutIdLst>
  <p:timing>
    <p:tnLst>
      <p:par>
        <p:cTn id="1" dur="indefinite" restart="never" nodeType="tmRoot"/>
      </p:par>
    </p:tnLst>
  </p:timing>
  <p:txStyles>
    <p:titleStyle>
      <a:lvl1pPr algn="l" defTabSz="457200" rtl="0" eaLnBrk="1" latinLnBrk="0" hangingPunct="1">
        <a:spcBef>
          <a:spcPct val="0"/>
        </a:spcBef>
        <a:buNone/>
        <a:defRPr sz="3600" b="0" i="0" kern="1200">
          <a:solidFill>
            <a:srgbClr val="582F7A"/>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spcBef>
          <a:spcPct val="20000"/>
        </a:spcBef>
        <a:spcAft>
          <a:spcPts val="500"/>
        </a:spcAft>
        <a:buFont typeface="Arial"/>
        <a:buNone/>
        <a:defRPr sz="3200" b="0" i="0" kern="1200">
          <a:solidFill>
            <a:srgbClr val="69A830"/>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b="0" i="0" kern="1200">
          <a:solidFill>
            <a:srgbClr val="69A830"/>
          </a:solidFill>
          <a:latin typeface="Arial" panose="020B0604020202020204" pitchFamily="34" charset="0"/>
          <a:ea typeface="+mn-ea"/>
          <a:cs typeface="Arial" panose="020B0604020202020204" pitchFamily="34" charset="0"/>
        </a:defRPr>
      </a:lvl2pPr>
      <a:lvl3pPr marL="0" indent="-228600" algn="l" defTabSz="457200" rtl="0" eaLnBrk="1" latinLnBrk="0" hangingPunct="1">
        <a:spcBef>
          <a:spcPct val="20000"/>
        </a:spcBef>
        <a:buFont typeface="Arial"/>
        <a:buChar char="•"/>
        <a:defRPr sz="2400" b="0" i="0" kern="1200">
          <a:solidFill>
            <a:srgbClr val="69A830"/>
          </a:solidFill>
          <a:latin typeface="Arial" panose="020B0604020202020204" pitchFamily="34" charset="0"/>
          <a:ea typeface="+mn-ea"/>
          <a:cs typeface="Arial" panose="020B0604020202020204" pitchFamily="34" charset="0"/>
        </a:defRPr>
      </a:lvl3pPr>
      <a:lvl4pPr marL="0" indent="-228600" algn="l" defTabSz="457200" rtl="0" eaLnBrk="1" latinLnBrk="0" hangingPunct="1">
        <a:spcBef>
          <a:spcPct val="20000"/>
        </a:spcBef>
        <a:buFont typeface="Arial"/>
        <a:buChar char="–"/>
        <a:defRPr sz="2000" b="0" i="0" kern="1200">
          <a:solidFill>
            <a:srgbClr val="69A830"/>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b="0" i="0" kern="1200">
          <a:solidFill>
            <a:srgbClr val="69A830"/>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2880">
          <p15:clr>
            <a:srgbClr val="F26B43"/>
          </p15:clr>
        </p15:guide>
        <p15:guide id="3" pos="5488">
          <p15:clr>
            <a:srgbClr val="F26B43"/>
          </p15:clr>
        </p15:guide>
        <p15:guide id="4" pos="272">
          <p15:clr>
            <a:srgbClr val="F26B43"/>
          </p15:clr>
        </p15:guide>
        <p15:guide id="5" orient="horz" pos="232">
          <p15:clr>
            <a:srgbClr val="F26B43"/>
          </p15:clr>
        </p15:guide>
        <p15:guide id="6" orient="horz" pos="3702">
          <p15:clr>
            <a:srgbClr val="F26B43"/>
          </p15:clr>
        </p15:guide>
        <p15:guide id="7" orient="horz" pos="867">
          <p15:clr>
            <a:srgbClr val="F26B43"/>
          </p15:clr>
        </p15:guide>
        <p15:guide id="8" orient="horz" pos="41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6A97736-0F37-4EA4-9C73-417394FE0CF5}" type="datetimeFigureOut">
              <a:rPr lang="en-GB" smtClean="0">
                <a:solidFill>
                  <a:prstClr val="black">
                    <a:tint val="75000"/>
                  </a:prstClr>
                </a:solidFill>
                <a:latin typeface="Calibri" panose="020F0502020204030204"/>
              </a:rPr>
              <a:pPr fontAlgn="auto">
                <a:spcBef>
                  <a:spcPts val="0"/>
                </a:spcBef>
                <a:spcAft>
                  <a:spcPts val="0"/>
                </a:spcAft>
              </a:pPr>
              <a:t>28/11/2016</a:t>
            </a:fld>
            <a:endParaRPr lang="en-GB">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493D59B-53AB-4425-9AB2-F5FF420D181A}" type="slidenum">
              <a:rPr lang="en-GB" smtClean="0">
                <a:solidFill>
                  <a:prstClr val="black">
                    <a:tint val="75000"/>
                  </a:prstClr>
                </a:solidFill>
                <a:latin typeface="Calibri" panose="020F0502020204030204"/>
              </a:rPr>
              <a:pPr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43988707"/>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 id="2147484457" r:id="rId12"/>
    <p:sldLayoutId id="2147484458" r:id="rId13"/>
    <p:sldLayoutId id="21474844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30.jpeg"/><Relationship Id="rId3" Type="http://schemas.openxmlformats.org/officeDocument/2006/relationships/image" Target="../media/image36.jpe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3" Type="http://schemas.openxmlformats.org/officeDocument/2006/relationships/image" Target="../media/image64.jp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5" Type="http://schemas.openxmlformats.org/officeDocument/2006/relationships/image" Target="../media/image76.jpeg"/><Relationship Id="rId10" Type="http://schemas.openxmlformats.org/officeDocument/2006/relationships/image" Target="../media/image71.png"/><Relationship Id="rId4" Type="http://schemas.openxmlformats.org/officeDocument/2006/relationships/image" Target="../media/image65.jpg"/><Relationship Id="rId9" Type="http://schemas.openxmlformats.org/officeDocument/2006/relationships/image" Target="../media/image70.jpeg"/><Relationship Id="rId14" Type="http://schemas.openxmlformats.org/officeDocument/2006/relationships/image" Target="../media/image75.jpeg"/></Relationships>
</file>

<file path=ppt/slides/_rels/slide5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5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88.jpg"/><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9.png"/><Relationship Id="rId7" Type="http://schemas.openxmlformats.org/officeDocument/2006/relationships/hyperlink" Target="http://kaden.watch.impress.co.jp/img/kdw/docs/359/435/html/24.JPG.html"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92.jpeg"/><Relationship Id="rId11" Type="http://schemas.openxmlformats.org/officeDocument/2006/relationships/image" Target="../media/image96.jpeg"/><Relationship Id="rId5" Type="http://schemas.openxmlformats.org/officeDocument/2006/relationships/image" Target="../media/image91.jpeg"/><Relationship Id="rId10" Type="http://schemas.openxmlformats.org/officeDocument/2006/relationships/image" Target="../media/image95.png"/><Relationship Id="rId4" Type="http://schemas.openxmlformats.org/officeDocument/2006/relationships/image" Target="../media/image90.jpeg"/><Relationship Id="rId9" Type="http://schemas.openxmlformats.org/officeDocument/2006/relationships/image" Target="../media/image94.png"/></Relationships>
</file>

<file path=ppt/slides/_rels/slide6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98.jpg"/></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2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08.jp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jpg"/><Relationship Id="rId9" Type="http://schemas.openxmlformats.org/officeDocument/2006/relationships/image" Target="../media/image111.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6.xml"/><Relationship Id="rId1" Type="http://schemas.openxmlformats.org/officeDocument/2006/relationships/slideLayout" Target="../slideLayouts/slideLayout6.xml"/><Relationship Id="rId5" Type="http://schemas.openxmlformats.org/officeDocument/2006/relationships/image" Target="../media/image117.png"/><Relationship Id="rId4" Type="http://schemas.openxmlformats.org/officeDocument/2006/relationships/image" Target="../media/image116.jpeg"/></Relationships>
</file>

<file path=ppt/slides/_rels/slide77.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77.xml"/><Relationship Id="rId1" Type="http://schemas.openxmlformats.org/officeDocument/2006/relationships/slideLayout" Target="../slideLayouts/slideLayout6.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jpeg"/></Relationships>
</file>

<file path=ppt/slides/_rels/slide78.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79.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18" Type="http://schemas.openxmlformats.org/officeDocument/2006/relationships/image" Target="../media/image153.jpe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jpg"/><Relationship Id="rId17" Type="http://schemas.openxmlformats.org/officeDocument/2006/relationships/image" Target="../media/image152.png"/><Relationship Id="rId2" Type="http://schemas.openxmlformats.org/officeDocument/2006/relationships/notesSlide" Target="../notesSlides/notesSlide83.xml"/><Relationship Id="rId16"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41.jpeg"/><Relationship Id="rId11" Type="http://schemas.openxmlformats.org/officeDocument/2006/relationships/image" Target="../media/image146.png"/><Relationship Id="rId5" Type="http://schemas.openxmlformats.org/officeDocument/2006/relationships/image" Target="../media/image140.jpeg"/><Relationship Id="rId15" Type="http://schemas.openxmlformats.org/officeDocument/2006/relationships/image" Target="../media/image150.png"/><Relationship Id="rId10" Type="http://schemas.openxmlformats.org/officeDocument/2006/relationships/image" Target="../media/image145.png"/><Relationship Id="rId19" Type="http://schemas.openxmlformats.org/officeDocument/2006/relationships/image" Target="../media/image154.jpeg"/><Relationship Id="rId4" Type="http://schemas.openxmlformats.org/officeDocument/2006/relationships/image" Target="../media/image139.png"/><Relationship Id="rId9" Type="http://schemas.openxmlformats.org/officeDocument/2006/relationships/image" Target="../media/image144.jpeg"/><Relationship Id="rId14" Type="http://schemas.openxmlformats.org/officeDocument/2006/relationships/image" Target="../media/image149.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157.png"/><Relationship Id="rId4" Type="http://schemas.openxmlformats.org/officeDocument/2006/relationships/image" Target="../media/image156.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hyperlink" Target="http://getrobo.typepad.com/photos/uncategorized/2008/03/10/lady_bird_2.jpg" TargetMode="External"/><Relationship Id="rId7" Type="http://schemas.openxmlformats.org/officeDocument/2006/relationships/image" Target="../media/image160.pn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159.jpeg"/><Relationship Id="rId5" Type="http://schemas.openxmlformats.org/officeDocument/2006/relationships/hyperlink" Target="http://www.engadget.com/2010/11/11/robo-nurse-gives-gentle-bed-baths-keeps-its-laser-eye-on-you-v/" TargetMode="External"/><Relationship Id="rId4" Type="http://schemas.openxmlformats.org/officeDocument/2006/relationships/image" Target="../media/image158.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184" y="4152452"/>
            <a:ext cx="8638389" cy="646331"/>
          </a:xfrm>
          <a:prstGeom prst="rect">
            <a:avLst/>
          </a:prstGeom>
          <a:noFill/>
        </p:spPr>
        <p:txBody>
          <a:bodyPr wrap="square" rtlCol="0">
            <a:spAutoFit/>
          </a:bodyPr>
          <a:lstStyle/>
          <a:p>
            <a:pPr algn="ctr"/>
            <a:r>
              <a:rPr lang="en-GB" sz="3600" dirty="0" smtClean="0">
                <a:solidFill>
                  <a:srgbClr val="582F7A"/>
                </a:solidFill>
                <a:latin typeface="Arial" panose="020B0604020202020204" pitchFamily="34" charset="0"/>
                <a:cs typeface="Arial" panose="020B0604020202020204" pitchFamily="34" charset="0"/>
              </a:rPr>
              <a:t>Part 2: Assessment</a:t>
            </a:r>
            <a:endParaRPr lang="en-GB" sz="3600" dirty="0">
              <a:solidFill>
                <a:srgbClr val="582F7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82186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everystockphoto.s3.amazonaws.com/chalk_black_board_261343_l.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020" y="1000242"/>
            <a:ext cx="8048180" cy="53204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20639577">
            <a:off x="2185682" y="2362355"/>
            <a:ext cx="4193581" cy="2292935"/>
          </a:xfrm>
          <a:prstGeom prst="rect">
            <a:avLst/>
          </a:prstGeom>
          <a:noFill/>
        </p:spPr>
        <p:txBody>
          <a:bodyPr wrap="square" rtlCol="0">
            <a:spAutoFit/>
          </a:bodyPr>
          <a:lstStyle/>
          <a:p>
            <a:pPr>
              <a:lnSpc>
                <a:spcPct val="80000"/>
              </a:lnSpc>
            </a:pPr>
            <a:r>
              <a:rPr lang="en-GB" sz="4400" b="1" dirty="0">
                <a:solidFill>
                  <a:schemeClr val="bg1"/>
                </a:solidFill>
                <a:latin typeface="Bradley Hand ITC" panose="03070402050302030203" pitchFamily="66" charset="0"/>
              </a:rPr>
              <a:t>Knowing me</a:t>
            </a:r>
          </a:p>
          <a:p>
            <a:pPr>
              <a:lnSpc>
                <a:spcPct val="80000"/>
              </a:lnSpc>
            </a:pPr>
            <a:r>
              <a:rPr lang="en-GB" sz="4400" b="1" dirty="0">
                <a:solidFill>
                  <a:schemeClr val="bg1"/>
                </a:solidFill>
                <a:latin typeface="Bradley Hand ITC" panose="03070402050302030203" pitchFamily="66" charset="0"/>
              </a:rPr>
              <a:t>Bucket list</a:t>
            </a:r>
          </a:p>
          <a:p>
            <a:pPr>
              <a:lnSpc>
                <a:spcPct val="80000"/>
              </a:lnSpc>
            </a:pPr>
            <a:r>
              <a:rPr lang="en-GB" sz="4400" b="1" dirty="0">
                <a:solidFill>
                  <a:schemeClr val="bg1"/>
                </a:solidFill>
                <a:latin typeface="Bradley Hand ITC" panose="03070402050302030203" pitchFamily="66" charset="0"/>
              </a:rPr>
              <a:t>Obstacles</a:t>
            </a:r>
          </a:p>
          <a:p>
            <a:pPr>
              <a:lnSpc>
                <a:spcPct val="80000"/>
              </a:lnSpc>
            </a:pPr>
            <a:r>
              <a:rPr lang="en-GB" sz="4400" b="1" dirty="0">
                <a:solidFill>
                  <a:schemeClr val="bg1"/>
                </a:solidFill>
                <a:latin typeface="Bradley Hand ITC" panose="03070402050302030203" pitchFamily="66" charset="0"/>
              </a:rPr>
              <a:t>Technology use</a:t>
            </a:r>
          </a:p>
        </p:txBody>
      </p:sp>
      <p:sp>
        <p:nvSpPr>
          <p:cNvPr id="2" name="Title 1"/>
          <p:cNvSpPr>
            <a:spLocks noGrp="1"/>
          </p:cNvSpPr>
          <p:nvPr>
            <p:ph type="title"/>
          </p:nvPr>
        </p:nvSpPr>
        <p:spPr/>
        <p:txBody>
          <a:bodyPr/>
          <a:lstStyle/>
          <a:p>
            <a:r>
              <a:rPr lang="en-GB" dirty="0"/>
              <a:t>Profiling</a:t>
            </a:r>
          </a:p>
        </p:txBody>
      </p:sp>
    </p:spTree>
    <p:extLst>
      <p:ext uri="{BB962C8B-B14F-4D97-AF65-F5344CB8AC3E}">
        <p14:creationId xmlns:p14="http://schemas.microsoft.com/office/powerpoint/2010/main" val="262427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National </a:t>
            </a:r>
            <a:r>
              <a:rPr lang="en-GB" dirty="0" smtClean="0"/>
              <a:t>minimum core data set (1)</a:t>
            </a:r>
            <a:endParaRPr lang="en-GB" dirty="0"/>
          </a:p>
        </p:txBody>
      </p:sp>
      <p:sp>
        <p:nvSpPr>
          <p:cNvPr id="7" name="Content Placeholder 6"/>
          <p:cNvSpPr>
            <a:spLocks noGrp="1"/>
          </p:cNvSpPr>
          <p:nvPr>
            <p:ph idx="1"/>
          </p:nvPr>
        </p:nvSpPr>
        <p:spPr/>
        <p:txBody>
          <a:bodyPr numCol="2">
            <a:noAutofit/>
          </a:bodyPr>
          <a:lstStyle/>
          <a:p>
            <a:pPr marL="342900" indent="-342900">
              <a:spcAft>
                <a:spcPts val="0"/>
              </a:spcAft>
              <a:buFont typeface="Arial" panose="020B0604020202020204" pitchFamily="34" charset="0"/>
              <a:buChar char="•"/>
            </a:pPr>
            <a:r>
              <a:rPr lang="en-GB" sz="2800" dirty="0"/>
              <a:t>NHS Number</a:t>
            </a:r>
          </a:p>
          <a:p>
            <a:pPr marL="342900" indent="-342900">
              <a:spcAft>
                <a:spcPts val="0"/>
              </a:spcAft>
              <a:buFont typeface="Arial" panose="020B0604020202020204" pitchFamily="34" charset="0"/>
              <a:buChar char="•"/>
            </a:pPr>
            <a:r>
              <a:rPr lang="en-GB" sz="2800" dirty="0"/>
              <a:t>Title</a:t>
            </a:r>
          </a:p>
          <a:p>
            <a:pPr marL="342900" indent="-342900">
              <a:spcAft>
                <a:spcPts val="0"/>
              </a:spcAft>
              <a:buFont typeface="Arial" panose="020B0604020202020204" pitchFamily="34" charset="0"/>
              <a:buChar char="•"/>
            </a:pPr>
            <a:r>
              <a:rPr lang="en-GB" sz="2800" dirty="0"/>
              <a:t>Surname</a:t>
            </a:r>
          </a:p>
          <a:p>
            <a:pPr marL="342900" indent="-342900">
              <a:spcAft>
                <a:spcPts val="0"/>
              </a:spcAft>
              <a:buFont typeface="Arial" panose="020B0604020202020204" pitchFamily="34" charset="0"/>
              <a:buChar char="•"/>
            </a:pPr>
            <a:r>
              <a:rPr lang="en-GB" sz="2800" dirty="0"/>
              <a:t>Forename(s)</a:t>
            </a:r>
          </a:p>
          <a:p>
            <a:pPr marL="342900" indent="-342900">
              <a:spcAft>
                <a:spcPts val="0"/>
              </a:spcAft>
              <a:buFont typeface="Arial" panose="020B0604020202020204" pitchFamily="34" charset="0"/>
              <a:buChar char="•"/>
            </a:pPr>
            <a:r>
              <a:rPr lang="en-GB" sz="2800" dirty="0"/>
              <a:t>Preferred Name</a:t>
            </a:r>
          </a:p>
          <a:p>
            <a:pPr marL="342900" indent="-342900">
              <a:spcAft>
                <a:spcPts val="0"/>
              </a:spcAft>
              <a:buFont typeface="Arial" panose="020B0604020202020204" pitchFamily="34" charset="0"/>
              <a:buChar char="•"/>
            </a:pPr>
            <a:r>
              <a:rPr lang="en-GB" sz="2800" dirty="0"/>
              <a:t>Address and </a:t>
            </a:r>
            <a:r>
              <a:rPr lang="en-GB" sz="2800" dirty="0" smtClean="0"/>
              <a:t>Post code</a:t>
            </a:r>
            <a:endParaRPr lang="en-GB" sz="2800" dirty="0"/>
          </a:p>
          <a:p>
            <a:pPr marL="342900" indent="-342900">
              <a:spcAft>
                <a:spcPts val="0"/>
              </a:spcAft>
              <a:buFont typeface="Arial" panose="020B0604020202020204" pitchFamily="34" charset="0"/>
              <a:buChar char="•"/>
            </a:pPr>
            <a:r>
              <a:rPr lang="en-GB" sz="2800" dirty="0"/>
              <a:t>Date of </a:t>
            </a:r>
            <a:r>
              <a:rPr lang="en-GB" sz="2800" dirty="0" smtClean="0"/>
              <a:t>birth</a:t>
            </a:r>
            <a:endParaRPr lang="en-GB" sz="2800" dirty="0"/>
          </a:p>
          <a:p>
            <a:pPr marL="342900" indent="-342900">
              <a:spcAft>
                <a:spcPts val="0"/>
              </a:spcAft>
              <a:buFont typeface="Arial" panose="020B0604020202020204" pitchFamily="34" charset="0"/>
              <a:buChar char="•"/>
            </a:pPr>
            <a:r>
              <a:rPr lang="en-GB" sz="2800" dirty="0" smtClean="0"/>
              <a:t>Telephone</a:t>
            </a:r>
          </a:p>
          <a:p>
            <a:pPr marL="342900" indent="-342900">
              <a:spcAft>
                <a:spcPts val="0"/>
              </a:spcAft>
              <a:buFont typeface="Arial" panose="020B0604020202020204" pitchFamily="34" charset="0"/>
              <a:buChar char="•"/>
            </a:pPr>
            <a:r>
              <a:rPr lang="en-GB" sz="2800" dirty="0" smtClean="0"/>
              <a:t>E-mail </a:t>
            </a:r>
            <a:r>
              <a:rPr lang="en-GB" sz="2800" dirty="0"/>
              <a:t>Address</a:t>
            </a:r>
          </a:p>
          <a:p>
            <a:pPr marL="342900" indent="-342900">
              <a:spcAft>
                <a:spcPts val="0"/>
              </a:spcAft>
              <a:buFont typeface="Arial" panose="020B0604020202020204" pitchFamily="34" charset="0"/>
              <a:buChar char="•"/>
            </a:pPr>
            <a:r>
              <a:rPr lang="en-GB" sz="2800" dirty="0"/>
              <a:t>Gender</a:t>
            </a:r>
          </a:p>
          <a:p>
            <a:pPr marL="342900" indent="-342900">
              <a:spcAft>
                <a:spcPts val="0"/>
              </a:spcAft>
              <a:buFont typeface="Arial" panose="020B0604020202020204" pitchFamily="34" charset="0"/>
              <a:buChar char="•"/>
            </a:pPr>
            <a:r>
              <a:rPr lang="en-GB" sz="2800" dirty="0"/>
              <a:t>GP surgery name and address</a:t>
            </a:r>
          </a:p>
          <a:p>
            <a:pPr marL="342900" indent="-342900">
              <a:spcAft>
                <a:spcPts val="0"/>
              </a:spcAft>
              <a:buFont typeface="Arial" panose="020B0604020202020204" pitchFamily="34" charset="0"/>
              <a:buChar char="•"/>
            </a:pPr>
            <a:r>
              <a:rPr lang="en-GB" sz="2800" dirty="0"/>
              <a:t>School name and address (for children)</a:t>
            </a:r>
          </a:p>
          <a:p>
            <a:pPr marL="342900" indent="-342900">
              <a:spcAft>
                <a:spcPts val="0"/>
              </a:spcAft>
              <a:buFont typeface="Arial" panose="020B0604020202020204" pitchFamily="34" charset="0"/>
              <a:buChar char="•"/>
            </a:pPr>
            <a:r>
              <a:rPr lang="en-GB" sz="2800" dirty="0"/>
              <a:t>Occupation</a:t>
            </a:r>
          </a:p>
          <a:p>
            <a:endParaRPr lang="en-GB" sz="2800" dirty="0"/>
          </a:p>
        </p:txBody>
      </p:sp>
    </p:spTree>
    <p:extLst>
      <p:ext uri="{BB962C8B-B14F-4D97-AF65-F5344CB8AC3E}">
        <p14:creationId xmlns:p14="http://schemas.microsoft.com/office/powerpoint/2010/main" val="35601032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National </a:t>
            </a:r>
            <a:r>
              <a:rPr lang="en-GB" dirty="0" smtClean="0"/>
              <a:t>minimum core data set (2)</a:t>
            </a:r>
            <a:endParaRPr lang="en-GB" dirty="0"/>
          </a:p>
        </p:txBody>
      </p:sp>
      <p:sp>
        <p:nvSpPr>
          <p:cNvPr id="7" name="Content Placeholder 6"/>
          <p:cNvSpPr>
            <a:spLocks noGrp="1"/>
          </p:cNvSpPr>
          <p:nvPr>
            <p:ph idx="1"/>
          </p:nvPr>
        </p:nvSpPr>
        <p:spPr>
          <a:xfrm>
            <a:off x="431801" y="1741654"/>
            <a:ext cx="8280400" cy="4135271"/>
          </a:xfrm>
        </p:spPr>
        <p:txBody>
          <a:bodyPr numCol="2">
            <a:noAutofit/>
          </a:bodyPr>
          <a:lstStyle/>
          <a:p>
            <a:pPr marL="342900" indent="-342900">
              <a:spcAft>
                <a:spcPts val="0"/>
              </a:spcAft>
              <a:buFont typeface="Arial" panose="020B0604020202020204" pitchFamily="34" charset="0"/>
              <a:buChar char="•"/>
            </a:pPr>
            <a:r>
              <a:rPr lang="en-GB" sz="2400" dirty="0"/>
              <a:t>What </a:t>
            </a:r>
            <a:r>
              <a:rPr lang="en-GB" sz="2400" dirty="0" smtClean="0"/>
              <a:t>other assessments </a:t>
            </a:r>
            <a:r>
              <a:rPr lang="en-GB" sz="2400" dirty="0"/>
              <a:t>have been undertaken by other agencies?</a:t>
            </a:r>
          </a:p>
          <a:p>
            <a:pPr marL="342900" indent="-342900">
              <a:spcAft>
                <a:spcPts val="0"/>
              </a:spcAft>
              <a:buFont typeface="Arial" panose="020B0604020202020204" pitchFamily="34" charset="0"/>
              <a:buChar char="•"/>
            </a:pPr>
            <a:r>
              <a:rPr lang="en-GB" sz="2400" dirty="0"/>
              <a:t>Preferred </a:t>
            </a:r>
            <a:r>
              <a:rPr lang="en-GB" sz="2400" dirty="0" smtClean="0"/>
              <a:t>language / communication </a:t>
            </a:r>
            <a:r>
              <a:rPr lang="en-GB" sz="2400" dirty="0"/>
              <a:t>method / </a:t>
            </a:r>
            <a:r>
              <a:rPr lang="en-GB" sz="2400" dirty="0" smtClean="0"/>
              <a:t>accessibility requirements</a:t>
            </a:r>
            <a:endParaRPr lang="en-GB" sz="2400" dirty="0"/>
          </a:p>
          <a:p>
            <a:pPr marL="342900" indent="-342900">
              <a:spcAft>
                <a:spcPts val="0"/>
              </a:spcAft>
              <a:buFont typeface="Arial" panose="020B0604020202020204" pitchFamily="34" charset="0"/>
              <a:buChar char="•"/>
            </a:pPr>
            <a:r>
              <a:rPr lang="en-GB" sz="2400" dirty="0"/>
              <a:t>Name(s) of </a:t>
            </a:r>
            <a:r>
              <a:rPr lang="en-GB" sz="2400" dirty="0" smtClean="0"/>
              <a:t>carer(s</a:t>
            </a:r>
            <a:r>
              <a:rPr lang="en-GB" sz="2400" dirty="0"/>
              <a:t>) / </a:t>
            </a:r>
            <a:r>
              <a:rPr lang="en-GB" sz="2400" dirty="0" smtClean="0"/>
              <a:t>people </a:t>
            </a:r>
            <a:r>
              <a:rPr lang="en-GB" sz="2400" dirty="0"/>
              <a:t>with </a:t>
            </a:r>
            <a:r>
              <a:rPr lang="en-GB" sz="2400" dirty="0" smtClean="0"/>
              <a:t>parental responsibility</a:t>
            </a:r>
            <a:endParaRPr lang="en-GB" sz="2400" dirty="0"/>
          </a:p>
          <a:p>
            <a:pPr marL="342900" indent="-342900">
              <a:spcAft>
                <a:spcPts val="0"/>
              </a:spcAft>
              <a:buFont typeface="Arial" panose="020B0604020202020204" pitchFamily="34" charset="0"/>
              <a:buChar char="•"/>
            </a:pPr>
            <a:r>
              <a:rPr lang="en-GB" sz="2400" dirty="0" smtClean="0"/>
              <a:t>Relationship</a:t>
            </a:r>
          </a:p>
          <a:p>
            <a:pPr marL="342900" indent="-342900">
              <a:spcAft>
                <a:spcPts val="0"/>
              </a:spcAft>
              <a:buFont typeface="Arial" panose="020B0604020202020204" pitchFamily="34" charset="0"/>
              <a:buChar char="•"/>
            </a:pPr>
            <a:endParaRPr lang="en-GB" sz="2400" dirty="0"/>
          </a:p>
          <a:p>
            <a:pPr marL="342900" indent="-342900">
              <a:spcAft>
                <a:spcPts val="0"/>
              </a:spcAft>
              <a:buFont typeface="Arial" panose="020B0604020202020204" pitchFamily="34" charset="0"/>
              <a:buChar char="•"/>
            </a:pPr>
            <a:r>
              <a:rPr lang="en-GB" sz="2400" dirty="0"/>
              <a:t>Contact </a:t>
            </a:r>
            <a:r>
              <a:rPr lang="en-GB" sz="2400" dirty="0" smtClean="0"/>
              <a:t>details </a:t>
            </a:r>
            <a:r>
              <a:rPr lang="en-GB" sz="2400" dirty="0"/>
              <a:t>for </a:t>
            </a:r>
            <a:r>
              <a:rPr lang="en-GB" sz="2400" dirty="0" smtClean="0"/>
              <a:t>carer(s</a:t>
            </a:r>
            <a:r>
              <a:rPr lang="en-GB" sz="2400" dirty="0"/>
              <a:t>) / </a:t>
            </a:r>
            <a:r>
              <a:rPr lang="en-GB" sz="2400" dirty="0" smtClean="0"/>
              <a:t>people </a:t>
            </a:r>
            <a:r>
              <a:rPr lang="en-GB" sz="2400" dirty="0"/>
              <a:t>with </a:t>
            </a:r>
            <a:r>
              <a:rPr lang="en-GB" sz="2400" dirty="0" smtClean="0"/>
              <a:t>parental responsibility</a:t>
            </a:r>
            <a:endParaRPr lang="en-GB" sz="2400" dirty="0"/>
          </a:p>
          <a:p>
            <a:pPr marL="342900" indent="-342900">
              <a:spcAft>
                <a:spcPts val="0"/>
              </a:spcAft>
              <a:buFont typeface="Arial" panose="020B0604020202020204" pitchFamily="34" charset="0"/>
              <a:buChar char="•"/>
            </a:pPr>
            <a:r>
              <a:rPr lang="en-GB" sz="2400" dirty="0"/>
              <a:t>Is this a child on the Child Protection Register?</a:t>
            </a:r>
          </a:p>
          <a:p>
            <a:pPr marL="342900" indent="-342900">
              <a:spcAft>
                <a:spcPts val="0"/>
              </a:spcAft>
              <a:buFont typeface="Arial" panose="020B0604020202020204" pitchFamily="34" charset="0"/>
              <a:buChar char="•"/>
            </a:pPr>
            <a:r>
              <a:rPr lang="en-GB" sz="2400" dirty="0"/>
              <a:t>Contact details of </a:t>
            </a:r>
            <a:r>
              <a:rPr lang="en-GB" sz="2400" dirty="0" smtClean="0"/>
              <a:t>lead assessment co-ordinator </a:t>
            </a:r>
            <a:r>
              <a:rPr lang="en-GB" sz="2400" dirty="0"/>
              <a:t>(the person doing the assessment, and who they work for)</a:t>
            </a:r>
          </a:p>
          <a:p>
            <a:endParaRPr lang="en-GB" sz="2400" dirty="0"/>
          </a:p>
        </p:txBody>
      </p:sp>
      <p:sp>
        <p:nvSpPr>
          <p:cNvPr id="5" name="TextBox 4"/>
          <p:cNvSpPr txBox="1"/>
          <p:nvPr/>
        </p:nvSpPr>
        <p:spPr>
          <a:xfrm>
            <a:off x="431800" y="2718036"/>
            <a:ext cx="8280400" cy="1421928"/>
          </a:xfrm>
          <a:prstGeom prst="rect">
            <a:avLst/>
          </a:prstGeom>
          <a:noFill/>
        </p:spPr>
        <p:txBody>
          <a:bodyPr wrap="square" rtlCol="0">
            <a:spAutoFit/>
          </a:bodyPr>
          <a:lstStyle/>
          <a:p>
            <a:pPr algn="ctr">
              <a:lnSpc>
                <a:spcPct val="90000"/>
              </a:lnSpc>
            </a:pPr>
            <a:r>
              <a:rPr lang="en-GB" sz="2800" b="1" dirty="0">
                <a:solidFill>
                  <a:srgbClr val="69A830"/>
                </a:solidFill>
                <a:latin typeface="Calibri" panose="020F0502020204030204" pitchFamily="34" charset="0"/>
              </a:rPr>
              <a:t>We need to highlight how technology can fit into an</a:t>
            </a:r>
            <a:r>
              <a:rPr lang="en-GB" sz="2800" b="1" dirty="0">
                <a:solidFill>
                  <a:schemeClr val="tx1">
                    <a:lumMod val="75000"/>
                    <a:lumOff val="25000"/>
                  </a:schemeClr>
                </a:solidFill>
                <a:latin typeface="Calibri" panose="020F0502020204030204" pitchFamily="34" charset="0"/>
              </a:rPr>
              <a:t> </a:t>
            </a:r>
            <a:endParaRPr lang="en-GB" sz="2800" b="1" dirty="0" smtClean="0">
              <a:solidFill>
                <a:schemeClr val="tx1">
                  <a:lumMod val="75000"/>
                  <a:lumOff val="25000"/>
                </a:schemeClr>
              </a:solidFill>
              <a:latin typeface="Calibri" panose="020F0502020204030204" pitchFamily="34" charset="0"/>
            </a:endParaRPr>
          </a:p>
          <a:p>
            <a:pPr algn="ctr">
              <a:lnSpc>
                <a:spcPct val="90000"/>
              </a:lnSpc>
            </a:pPr>
            <a:endParaRPr lang="en-GB" sz="2800" b="1" dirty="0" smtClean="0">
              <a:solidFill>
                <a:schemeClr val="tx1">
                  <a:lumMod val="75000"/>
                  <a:lumOff val="25000"/>
                </a:schemeClr>
              </a:solidFill>
              <a:latin typeface="Calibri" panose="020F0502020204030204" pitchFamily="34" charset="0"/>
            </a:endParaRPr>
          </a:p>
          <a:p>
            <a:pPr algn="ctr">
              <a:lnSpc>
                <a:spcPct val="90000"/>
              </a:lnSpc>
            </a:pPr>
            <a:r>
              <a:rPr lang="en-GB" sz="4000" b="1" dirty="0" smtClean="0">
                <a:solidFill>
                  <a:srgbClr val="582F7A"/>
                </a:solidFill>
                <a:latin typeface="Calibri" panose="020F0502020204030204" pitchFamily="34" charset="0"/>
              </a:rPr>
              <a:t>Integrated </a:t>
            </a:r>
            <a:r>
              <a:rPr lang="en-GB" sz="4000" b="1" dirty="0">
                <a:solidFill>
                  <a:srgbClr val="582F7A"/>
                </a:solidFill>
                <a:latin typeface="Calibri" panose="020F0502020204030204" pitchFamily="34" charset="0"/>
              </a:rPr>
              <a:t>Assessment Framework</a:t>
            </a:r>
          </a:p>
        </p:txBody>
      </p:sp>
    </p:spTree>
    <p:extLst>
      <p:ext uri="{BB962C8B-B14F-4D97-AF65-F5344CB8AC3E}">
        <p14:creationId xmlns:p14="http://schemas.microsoft.com/office/powerpoint/2010/main" val="249310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Exercise – </a:t>
            </a:r>
            <a:r>
              <a:rPr lang="en-GB" dirty="0" smtClean="0"/>
              <a:t>the technology </a:t>
            </a:r>
            <a:r>
              <a:rPr lang="en-GB" dirty="0"/>
              <a:t>w</a:t>
            </a:r>
            <a:r>
              <a:rPr lang="en-GB" dirty="0" smtClean="0"/>
              <a:t>e use everyday</a:t>
            </a:r>
            <a:endParaRPr lang="en-GB" dirty="0"/>
          </a:p>
        </p:txBody>
      </p:sp>
      <p:sp>
        <p:nvSpPr>
          <p:cNvPr id="6" name="TextBox 5"/>
          <p:cNvSpPr txBox="1"/>
          <p:nvPr/>
        </p:nvSpPr>
        <p:spPr>
          <a:xfrm>
            <a:off x="431800" y="5230594"/>
            <a:ext cx="8280400" cy="523220"/>
          </a:xfrm>
          <a:prstGeom prst="rect">
            <a:avLst/>
          </a:prstGeom>
          <a:noFill/>
        </p:spPr>
        <p:txBody>
          <a:bodyPr wrap="square" rtlCol="0">
            <a:spAutoFit/>
          </a:bodyPr>
          <a:lstStyle/>
          <a:p>
            <a:pPr algn="ctr"/>
            <a:r>
              <a:rPr lang="en-GB" sz="2800" b="1" dirty="0">
                <a:solidFill>
                  <a:srgbClr val="69A830"/>
                </a:solidFill>
              </a:rPr>
              <a:t>Where does your home technology fit?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309" y="1607635"/>
            <a:ext cx="2243076" cy="32399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6673" y="1607634"/>
            <a:ext cx="2243077" cy="32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8037" y="1607634"/>
            <a:ext cx="2243077" cy="32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7848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Profiling and assessment (1)</a:t>
            </a:r>
          </a:p>
        </p:txBody>
      </p:sp>
      <p:sp>
        <p:nvSpPr>
          <p:cNvPr id="4" name="Content Placeholder 3"/>
          <p:cNvSpPr>
            <a:spLocks noGrp="1"/>
          </p:cNvSpPr>
          <p:nvPr>
            <p:ph idx="1"/>
          </p:nvPr>
        </p:nvSpPr>
        <p:spPr/>
        <p:txBody>
          <a:bodyPr/>
          <a:lstStyle/>
          <a:p>
            <a:r>
              <a:rPr lang="en-GB" sz="3000" dirty="0">
                <a:solidFill>
                  <a:srgbClr val="582F7A"/>
                </a:solidFill>
              </a:rPr>
              <a:t>How much can we find out about the </a:t>
            </a:r>
            <a:r>
              <a:rPr lang="en-GB" sz="3000" dirty="0" smtClean="0">
                <a:solidFill>
                  <a:srgbClr val="582F7A"/>
                </a:solidFill>
              </a:rPr>
              <a:t>person?</a:t>
            </a:r>
          </a:p>
          <a:p>
            <a:pPr marL="1200150" lvl="1" indent="-457200">
              <a:buFont typeface="Arial" panose="020B0604020202020204" pitchFamily="34" charset="0"/>
              <a:buChar char="•"/>
            </a:pPr>
            <a:r>
              <a:rPr lang="en-GB" dirty="0" smtClean="0"/>
              <a:t>What </a:t>
            </a:r>
            <a:r>
              <a:rPr lang="en-GB" dirty="0"/>
              <a:t>can we ask that isn’t </a:t>
            </a:r>
            <a:r>
              <a:rPr lang="en-GB" dirty="0" smtClean="0"/>
              <a:t>intrusive?</a:t>
            </a:r>
          </a:p>
          <a:p>
            <a:pPr marL="1200150" lvl="1" indent="-457200">
              <a:buFont typeface="Arial" panose="020B0604020202020204" pitchFamily="34" charset="0"/>
              <a:buChar char="•"/>
            </a:pPr>
            <a:r>
              <a:rPr lang="en-GB" dirty="0" smtClean="0"/>
              <a:t>Who keeps the data?</a:t>
            </a:r>
          </a:p>
          <a:p>
            <a:pPr marL="1200150" lvl="1" indent="-457200">
              <a:buFont typeface="Arial" panose="020B0604020202020204" pitchFamily="34" charset="0"/>
              <a:buChar char="•"/>
            </a:pPr>
            <a:r>
              <a:rPr lang="en-GB" dirty="0" smtClean="0"/>
              <a:t>How </a:t>
            </a:r>
            <a:r>
              <a:rPr lang="en-GB" dirty="0"/>
              <a:t>can people share the </a:t>
            </a:r>
            <a:r>
              <a:rPr lang="en-GB" dirty="0" smtClean="0"/>
              <a:t>information?</a:t>
            </a:r>
          </a:p>
          <a:p>
            <a:pPr marL="1200150" lvl="1" indent="-457200">
              <a:buFont typeface="Arial" panose="020B0604020202020204" pitchFamily="34" charset="0"/>
              <a:buChar char="•"/>
            </a:pPr>
            <a:r>
              <a:rPr lang="en-GB" dirty="0" smtClean="0"/>
              <a:t>How </a:t>
            </a:r>
            <a:r>
              <a:rPr lang="en-GB" dirty="0"/>
              <a:t>can we change or add to the data?</a:t>
            </a:r>
          </a:p>
          <a:p>
            <a:endParaRPr lang="en-GB" dirty="0"/>
          </a:p>
        </p:txBody>
      </p:sp>
    </p:spTree>
    <p:extLst>
      <p:ext uri="{BB962C8B-B14F-4D97-AF65-F5344CB8AC3E}">
        <p14:creationId xmlns:p14="http://schemas.microsoft.com/office/powerpoint/2010/main" val="1353811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Profiling and assessment </a:t>
            </a:r>
            <a:r>
              <a:rPr lang="en-GB" dirty="0" smtClean="0"/>
              <a:t>(2)</a:t>
            </a:r>
            <a:endParaRPr lang="en-GB" dirty="0"/>
          </a:p>
        </p:txBody>
      </p:sp>
      <p:sp>
        <p:nvSpPr>
          <p:cNvPr id="4" name="Content Placeholder 3"/>
          <p:cNvSpPr>
            <a:spLocks noGrp="1"/>
          </p:cNvSpPr>
          <p:nvPr>
            <p:ph idx="1"/>
          </p:nvPr>
        </p:nvSpPr>
        <p:spPr/>
        <p:txBody>
          <a:bodyPr/>
          <a:lstStyle/>
          <a:p>
            <a:r>
              <a:rPr lang="en-GB" sz="3000" dirty="0" smtClean="0">
                <a:solidFill>
                  <a:srgbClr val="582F7A"/>
                </a:solidFill>
              </a:rPr>
              <a:t>Must focus on goals rather than basic needs:</a:t>
            </a:r>
          </a:p>
          <a:p>
            <a:pPr marL="1200150" lvl="1" indent="-457200">
              <a:buFont typeface="Arial" panose="020B0604020202020204" pitchFamily="34" charset="0"/>
              <a:buChar char="•"/>
            </a:pPr>
            <a:r>
              <a:rPr lang="en-GB" dirty="0" smtClean="0"/>
              <a:t>Dreams and aspirations</a:t>
            </a:r>
          </a:p>
          <a:p>
            <a:pPr marL="1200150" lvl="1" indent="-457200">
              <a:buFont typeface="Arial" panose="020B0604020202020204" pitchFamily="34" charset="0"/>
              <a:buChar char="•"/>
            </a:pPr>
            <a:r>
              <a:rPr lang="en-GB" dirty="0" smtClean="0"/>
              <a:t>Practical concerns (including money)</a:t>
            </a:r>
          </a:p>
          <a:p>
            <a:pPr marL="1200150" lvl="1" indent="-457200">
              <a:buFont typeface="Arial" panose="020B0604020202020204" pitchFamily="34" charset="0"/>
              <a:buChar char="•"/>
            </a:pPr>
            <a:r>
              <a:rPr lang="en-GB" dirty="0" smtClean="0"/>
              <a:t>Preferences</a:t>
            </a:r>
            <a:endParaRPr lang="en-GB" dirty="0"/>
          </a:p>
          <a:p>
            <a:endParaRPr lang="en-GB" dirty="0"/>
          </a:p>
        </p:txBody>
      </p:sp>
    </p:spTree>
    <p:extLst>
      <p:ext uri="{BB962C8B-B14F-4D97-AF65-F5344CB8AC3E}">
        <p14:creationId xmlns:p14="http://schemas.microsoft.com/office/powerpoint/2010/main" val="27865059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Profiling and assessment </a:t>
            </a:r>
            <a:r>
              <a:rPr lang="en-GB" dirty="0" smtClean="0"/>
              <a:t>(3)</a:t>
            </a:r>
            <a:endParaRPr lang="en-GB" dirty="0"/>
          </a:p>
        </p:txBody>
      </p:sp>
      <p:sp>
        <p:nvSpPr>
          <p:cNvPr id="4" name="Content Placeholder 3"/>
          <p:cNvSpPr>
            <a:spLocks noGrp="1"/>
          </p:cNvSpPr>
          <p:nvPr>
            <p:ph idx="1"/>
          </p:nvPr>
        </p:nvSpPr>
        <p:spPr/>
        <p:txBody>
          <a:bodyPr>
            <a:normAutofit fontScale="92500" lnSpcReduction="10000"/>
          </a:bodyPr>
          <a:lstStyle/>
          <a:p>
            <a:r>
              <a:rPr lang="en-GB" sz="3000" dirty="0" smtClean="0">
                <a:solidFill>
                  <a:srgbClr val="582F7A"/>
                </a:solidFill>
              </a:rPr>
              <a:t>Need to understand the obstacles:</a:t>
            </a:r>
          </a:p>
          <a:p>
            <a:pPr marL="1200150" lvl="1" indent="-457200">
              <a:buFont typeface="Arial" panose="020B0604020202020204" pitchFamily="34" charset="0"/>
              <a:buChar char="•"/>
            </a:pPr>
            <a:r>
              <a:rPr lang="en-GB" dirty="0" smtClean="0"/>
              <a:t>Ill-health</a:t>
            </a:r>
          </a:p>
          <a:p>
            <a:pPr marL="1200150" lvl="1" indent="-457200">
              <a:buFont typeface="Arial" panose="020B0604020202020204" pitchFamily="34" charset="0"/>
              <a:buChar char="•"/>
            </a:pPr>
            <a:r>
              <a:rPr lang="en-GB" dirty="0" smtClean="0"/>
              <a:t>Long-term conditions</a:t>
            </a:r>
          </a:p>
          <a:p>
            <a:pPr marL="1200150" lvl="1" indent="-457200">
              <a:buFont typeface="Arial" panose="020B0604020202020204" pitchFamily="34" charset="0"/>
              <a:buChar char="•"/>
            </a:pPr>
            <a:r>
              <a:rPr lang="en-GB" dirty="0" smtClean="0"/>
              <a:t>Disability (physical, cognitive, sensory, communication)</a:t>
            </a:r>
          </a:p>
          <a:p>
            <a:pPr marL="1200150" lvl="1" indent="-457200">
              <a:buFont typeface="Arial" panose="020B0604020202020204" pitchFamily="34" charset="0"/>
              <a:buChar char="•"/>
            </a:pPr>
            <a:r>
              <a:rPr lang="en-GB" dirty="0" smtClean="0"/>
              <a:t>Home environment (safety, stairs, damp, facilities)</a:t>
            </a:r>
          </a:p>
          <a:p>
            <a:pPr marL="1200150" lvl="1" indent="-457200">
              <a:buFont typeface="Arial" panose="020B0604020202020204" pitchFamily="34" charset="0"/>
              <a:buChar char="•"/>
            </a:pPr>
            <a:r>
              <a:rPr lang="en-GB" dirty="0" smtClean="0"/>
              <a:t>Family support</a:t>
            </a:r>
          </a:p>
          <a:p>
            <a:pPr marL="1200150" lvl="1" indent="-457200">
              <a:buFont typeface="Arial" panose="020B0604020202020204" pitchFamily="34" charset="0"/>
              <a:buChar char="•"/>
            </a:pPr>
            <a:r>
              <a:rPr lang="en-GB" dirty="0" smtClean="0"/>
              <a:t>Technology and IT literacy</a:t>
            </a:r>
            <a:endParaRPr lang="en-GB" dirty="0"/>
          </a:p>
          <a:p>
            <a:endParaRPr lang="en-GB" dirty="0"/>
          </a:p>
        </p:txBody>
      </p:sp>
    </p:spTree>
    <p:extLst>
      <p:ext uri="{BB962C8B-B14F-4D97-AF65-F5344CB8AC3E}">
        <p14:creationId xmlns:p14="http://schemas.microsoft.com/office/powerpoint/2010/main" val="29025146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Goals and </a:t>
            </a:r>
            <a:r>
              <a:rPr lang="en-GB" dirty="0" smtClean="0"/>
              <a:t>ambitions</a:t>
            </a:r>
            <a:endParaRPr lang="en-GB" dirty="0"/>
          </a:p>
        </p:txBody>
      </p:sp>
      <p:sp>
        <p:nvSpPr>
          <p:cNvPr id="4" name="AutoShape 4" descr="Image result for clip art trav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8" descr="data:image/jpeg;base64,/9j/4AAQSkZJRgABAQAAAQABAAD/2wCEAAkGBxQSEhQUEhQVFRIXGBgUGBcYGBgYGRgeGRkYFxkcHRgYHCghHBolGxcYIT0jJSkrLi4uHR8/ODctNygtLisBCgoKDg0OGxAQGywkICQsLDQsNCwsLCwsLCwsLCwsLyw0LCwsLDQsLCwsLCwsLCw0LCwsLCwsLCwsLCwsLCwsLP/AABEIARcAtQMBEQACEQEDEQH/xAAcAAEAAwEBAQEBAAAAAAAAAAAABQYHBAMCAQj/xABHEAACAQMCAwYEAwUEBgoDAAABAgMABBESIQUGMQcTIkFRYRQycYFSkaEjM0JisRV0wfA0Q3KS0dIkNVNUY4KTssPhFyVE/8QAHAEBAAIDAQEBAAAAAAAAAAAAAAQFAQIDBgcI/8QAOBEAAgIBAgMGAwUIAwEBAAAAAAECAxEEEgUhMRMyQVFhcSKBkQYUobHRFSMzQlJi4fBywfGCFv/aAAwDAQACEQMRAD8A3GgFAKAUAoBQCgPiSQKCWIAHUk4A+5oCAvue+HQ513tvkEqQsiuwIzkFUJI6UBWuL9rEaDXb2lzNCulpJmRoY0RiBqBZCzbt0wOh8qxuWcGu+OcZNGU5FZNj9oBQCgFAKAUAoBQCgFAKAUAoBQCgFARPGOZrS1/0m5hiP4WdQx6dEzqPUeVAVSTtUhlyOH21zev0BVDHFnGcNLIPD5dR5itZTjHqzSU4x7zI573jl3nL2/D4zgAKO+mA8JJyTpz19P8AGuEtVBdOZGnra105nj/+PYpWV764ub1l6CWQ6B8ucKNx8vruDvnGajy1c305EWetm+nI7OEScLhlWG2Nos58IWPQXymdiwydQ36nPWtJdq1l5wc59vJZlnBNcasRcW80J6SRvH5balIBGfME5+1c4S2yTOdcts0zt7OeKG54dbO+e8Ve5k1ddcRMb5+pXP3q4L4stAKAUAoBQCgFAKAUAoBQCgFAKAUBj/Hfi+IcVvbQX8tvb23clY4hpZg8asfGuDswB3z128643W9ms4I+ov7JJ4ycr8s8J4UEadTLK2op3gMzuVGTpjUadsjcgY2386iqy23ukNW33d3ki3NxyBLNrqMhrdIzINGNwo+UDbDZGnBxg9cVw7OTntfUjdlN2bH1PJeNfEWD3NpuzQyPGDgkOEYhWGcZDjBGaz2e2ajLzM9ltsUJeZ2cv8TFzbQzr0kRW6Y36MMZPRgR9q1sjsk4mtsNk3EzTgYNjxG9t7WwW6kWQSI+uNGiSRUOnWyE6QWHnUyfxwUpSwTrPjrjKUsGsioBXeJG9nhMVzxK130rMl0nXGLhMsBljsHjfbA3yfPa2plugmXenlurTLzXU7CgFAKAUAoBQCgFAKAUAoBQCgFAZrLarDx65PQ3FpFMPm3KP3TbnbI0rsPUe9RdWvgIWuWYL3PPmng8zXFteW4EkltrBhYhe8VwAQrkEKw369fbzjVTjtcJeJDosiouEuWSA5i4vCeDXvcwGBlbupYGGkxvJIur2IOvUMbHPlXSEGrVl5O1cJK6O559Ty5T+K4fdp8XHFHDxBzhIiRHBKFBUYYkBn3XAJyQMZxitrdtkfh6o2u2Wxe184/kfXCf7TsFmtbeyEq9/I8ErSqI1RzqAIyGb1ySDkn0rE+yniTZrPsbGpSl4cz3v+XeJm8gvIXtkuGhMVxsxiGHJGkNlj4Svpuh33xWI2VbXF5wI207HB5x4Fy4BazxQqtzN382SWfSqDfoAFA2A8zud/pUexxb+FYIlkot/AsI8+ESGPjLDGEnsgdseJ4JmznzyFmA98+1TdI/gwWWhea8epe6lEwUAoBQCgFAKAUAoBQCgFAKAUAoDP8An1zDxLhc24jk7+0c5AXMgRoh6kllP5D78b47q2jhqY7q2fXMXBWuRG0U7wTRFmjdQGGWUqQ0beFhv5/bGarq7NuU1lMqardmU1lM4eCcoLGtwbqT4uW5ZGmdlCK3d/uwEBwMVvK9vG3lg3nqG8bOWCW4tfW0QDXMkKBTqUyFBhgMgrq/iwD03rnFTfTJzhGb7uSBl7R7LUUhM1y4B2gid+mwGcAHJ2yNq6x0tjO0dHa/Q/F4zxW4/wBE4W0QJwJLtu7wNQBJiyG6ZOxPtnoe0dIvFkiGhX8zJOHk7iM6ZuuI9yxA/Z2sahV65/aPl22IHl0867x09cfAkR0tUfAk+Uez6Cwla4Es89yy6DJNJqODpyAAB10r1ydutdUkuh3SS6FvrJkUAoBQCgKNzT2kxWs/w0ETXdwv7xUYKsY/mcgjVnG3v7YrSc4wWZM3rqnY8RWSIbtKvGOVsI0HpJcZb6+CMjFR3ral/wCEuPDrn5fX9CL4jzpxWbUqG1tEJGGRWmlGBvvJhCCf5RsfbfSWuglyTOkeGzfeaRLcn9pelzbcVZIpR+7uSNEUwA6sfljfYk9F8ttgZVdsbI5RCuplVLbI0a2vo5ADHIjhgGUqysCCMggg7jB610OR0UAoBQCgFAVTtJ5dlvrQJblVuY5Y54WY4Csjdc6SR4S3Tzx5VhhrPIr0fDOPsQrHhsY83HfMen4Ttuaj/dKyJ9yr9Tqg5DvJR/0zik2DnK2yRwYz5B9JYgHzIzj610jTCPRHSOmqj0RVO1TkSx4fZC4hicyieIF3kdzp3yMM2N8eYrqdyS7F5Ql3xOAEBcwSqmAPmVtZGB03QY+lAa3QCgFAKAUAoBQHy+cHHXG1AfzJw7iiWsc5uT/0ozyGRN+8Z9X4W3x9cefnVfqKZ22peBaaXUV00tvrn5khyjfvNATKSZFkdWBGCu+cY9s/5xUbV1qE1joTNFbKyt7nzyTdRiYec8CupV1DKeoIyP1rMZOLymayjGSxJZI5uXLbOoRBGxjKMyY/3CK7LVWrxI8tHQ/5f9+pMWHOF3w542kme4sNQWVZMPLEG2DLJszAEjZif1zU/TartPhl1K3V6Lsluh0NsikDAMpBBAII6EHcGphXn3QCgFAKAUAoCjdtNh33CLnYao9EoySMaHXUdup0Fhg+tAVDsoYJxm8UnxSW6Oo36KUB/wA+9AbRQCgFAKAUAoBQHlczrGjO5wiKXYnyCjJP5CgMW4DwtbiabjF2Iddw2bWJ8Ii4wsJZmG0jaFAPvncnAh32tvZH5kqqtJbn8iAvLuWK9Mk9m1olzgOQwkiaXLaWDqNOpgDkeZ39TXO2tTr+F5a/Ikaa512/EsJ/mTdVpdCgFAeV1CHRkb5WUqfuK3rbjJNHO2KlBpmgdjPETPwi2LNlow0J67aGIQb9fBo6Vfnl8F3oBQCgFAKAUBW+0iEvwu+Ax/o8jb/yKXP6KaAzTsxyeN6z/HYa8emXQY/SgNvoBQCgFAKAUB8TShFLMQqqCSxIAAG5JJ6CgM+7QudIHtpbSykFzeTqYVSEl9IcYZ2ZAQAFbzP9DjDaSyzKTbwjIe0HjDNIvDncJb2kapkKT3kqQgBmxkhScqMZxnJ9uNUV314m985L4Us4wdqSTngN3HcHIh+EmgPTCSshABwMgZYex1DO1Ykkrljxybxbdb9CwxHwj6D+lU0u8z0cO6j6rBsKAZrKWXgxJ4WS59h8f/6qOT/tZZ5Mfh/aMmM+fyZ+9egSwsHlW8vJf6yYFAKAUBwca4xDaRNNcSLHEvVj5+wHVmOOg3NAZlc9scmtjDY64c+BnmCOy+ujQdP0Jrg9TWpbWy3q4HrbKu1jDl4c1l/Iu3DeYbbidjM8XiRo5I5I3GGQlSGR1ztt9jXcqWmnhmVdm1ww4tYMMaZrJoznr4VMn23C/rQwb3QCgFAKAUB8s4HUgfWgIXnAQSWN0k8ojhaFw7jxFRpOSFHXHoOtAUjs1u1awgJSOMsXiTSoj70RkgMF6liqEnr0Jqs1Ce9lhQ/gRCc/9mRvZ/iLaRI5HwJFfOk4GNQKg4bZRjGPPr13p1O1bWa26fc8o8ObOFT2/CblbmSN5JPhbeNYlIjiSKRe7XLeJts7nJyfPrXSNqssTXhk5upwg0/E+kXAA9ABVVLqz0MeSR+1gyKA/G6Gsx7yNZ91mg9j9r3XB7Nc5yjSen7yR3x9tWK9CeVLiWx1oDiuOM28baZJ4Ub8LSIp36bE0BX+befrWzgLpLFNMfDFEkisXYkDfSThRnJPp74rDeFk2rg5yUY9XyMmuOcuJyuXa8ePPSOJI1RBnOASpJxnGTvVfPXPPwo9npvspDandN5/t/V5/IguKStITNcyzXDKC/7RywGMt4V+UdTsBiuX3myx7U8ZJq4LodDB3yi5bU3zfl6ckfVvLrVWHRgD+e9Rpx2yaLvTXK+mNqWFJZPmHj1xw52ltWVRMO6mVl1I2x0sQNwRqO4/XJBsNHa2tj8Dxv2m4fGuavgu919/M9OD8QuIm4XNa6BcaZYlDjKEAaTnz3XNTZzUIuT6I8rGLk8I06LnHi2BmLh+cDPinG/nsBVf+1KfJ/h+pJ+6T9DnuOauNMcp/Z6L6Ynb9SKftSryf4fqPuc/NHPc8b4xIFPx1vAwzkRQK4O+282T+QHn1rR8Uj4RZstG/FnBOeMMSTxVhn0hRR0xsFwB9qx+1V0UPx/wZ+5+pUbq4kkPdrxHid0oO/dl3jyBn5nlC56712eqsjHM1GPu+f0wYhpd7xBOXsuRycQt4F/frxV1XBxJoKZOw8QJxknG2+9aw1FtndlD6vP0NrNL2fejL6cj4j5fOhpfgo1TTqxLNLqUAZJIQj32xWj1sN6h2jbz4RWPxOy4da6+02pLGeb5lj5CihZOHSm8mku/iGRLUTBkhj0yBiYj4kXQh8+hXyNT7YpQZAqbc0bLVUWZSO1lj8NbIPle7hVwcbrh2xv03Uf5NSNP/M/Q4283FeqImoBdCgFAcvFHCwyk9BG+f9010qTc1jzOV7Srk35GsdnEJThdiDjPw8bbejKHH6MKvTzB/P0PDLueJLi4ee9hlUFl79+8TDdcOSHwBsPX0qHbqo7nWpbX6rkSIUvG5rKJ3gfBeFzHMMQLr80btJqX6xu361XX3auvvPl5rGCTXCiXRc/UjedbazgaBIkVJ+8ViEA+Xp4vTJxiu+jldZGTm+WPE61OuvUVtLpJZx7nkain07PiRvEtch7lBgHGtz0A64HqalUbK12kn7I8/wAUlfrJ/c6Y4XLdJ9EvJef++5IRRhQFHQAAfao05OTbZd0UxprjWuiWD4uoVdSr/Keu+Me+a2qnKMk4nHXUU30Shd0fyI+3nb4O2aJsSRXJQMceHOSMZ6r4lyOhq7sw4Pd0wfLaa3O6NcX1aSfu8EjJc3jghrxxn8Kqv5YwR9qqN1CfKtfM9hH7Mza+O76L/JztZMxzJcTucY8Ujf5x1rb7xjuxS+RJh9mtMu/OUvmkeP8AYUGPkP11Nn+uKffLc9fwJH/53QbcbH77n+uPwPi9le3QRpcyxpIQjKWLKF6FsdQAPTrtXamXavdKCbRQcZ4Zp9FGPZza3PGG88vPz/MsllzPZRIsaMVRfCD3bY+uw8+v3qvt4Vr7c3ODa8/D2NqeJaKqKrjLCXoyvcx8xM/fxK2sd6jxEYICqNR6DcZCnf1NT9Joow2zxh45+5Va3XSm5wzlbuXseN3zYwupZYwHVkWMAjoBpZtvP+P6Z9q3hoI9lGuXg2+XmaT4jPtpWR55SXPyLt2RT2SGdpVhhu+9Lp3mAyROg0hGbYfMwOnBIIztit9Qp7UlzRwqcdzysPJe+Jc62MB0tcIz9NEeZXPQ9Ez5HO9Ro0Tfgd3dBeJ78Rs4+I2jIwkRZBlSyMjoytlW0tgghlB36j2NIt1yDSnEz7h1y2qSCba4hbRIMY1fhcD8LDxfeud9W17o9GTtLf2ixLvI7qjksVgETxlfiHisYzma5dUwNyiZy7kegVT9d/Sp2jqbnv8ABFdxC6MYbF1Z/QVpbLFGkaABEVUUAAABQAAANgMDyq1KQw/kOYNYQYzsCu/qGYGvN8QWL2Wmmea0dfF+Aw3GCwKyj5ZUOmRfTxDqPY1zp1VlXJc15PmjadUZ9epS+IcqT2xd0AuombW5/wBdkHOSD8+Ou25OdhVjHVV3YWdr8PIkaLUfc8qVanFtN/1cun0648zwgu0c4B8W+VOzDHUFTuK4zpnDqv0Pb6PiWm1S/dyWfJ8n9D7muFT5mA+vU/QdTWsa5T6I7X6yjTrNs0vdnzbxzzXUVpHE6SyYOqRSpRcnU5RsHAAY79cdDkV0aqqplfZJNLyfX0yeY132mbfZ6WPzf6fr9DVuE9mNjFvKrXMh6vMSevogwo/LPvXktT9oNVZyr+CPlH9TzdjlbLdY3J+rydV92c8OkXAt1jPUPESjKfIgg/1yK408e1tcsue5eT5o1UEmnHk15GO88WT2d09qkxeNVVtRAEniGdLFds+4A2Ir6f8AZLhseLxV9kdsV18n7e5I1fH9aquxc/n0l9StdwvmM/XOfzr6bHgegjDaq1+Ofrk87K6cnlvmFxjYnHT5m/41Xx4Twadfa7VjOMuUuvTzO61epitqm/qDEM5IyffJ/rVjTwPQV92pfPL/ADycZ32TeZSbZ91ZSjFRw8Y/A5ZZ38s8uG9kaKB1SceMEsQChUhgAB5NpH0Y7bV8s4zXVpdTJQ7vhh56lhSpWL1J3mDku4s7VJzsIrTQ/wAnhkmnKPGRk6v2dww1D8PWqqF0ZywjtOqUVk7jxK1lVcWz3GnCDTb6sbAYBYAAYx59MVQ/dtVGT+Pbnzlj8j0T1ujcVmG7H9q/7PO0aSO7s5YrH4YLcRo0hEakiUmJl0rucq3XO1TtLHCkpW78rpzfT3K3V3Qm49nVt59eSz9P1NtBrngzkxO04bb3M9ybpmW+M8uQZGSRRqwoVSfl0kAddq9XotPpraVGXX3KDUW3Qsyjvbluf+G+lC4GNSIx6ebbZrd8Bob5fkbR4vqEsZObi9hNEqNJev3ZkjR9ESIwV3CsQRncAkiouo4PTRDeuZ2r4rfa9reDZ+U+SLTh5Z4VZp3UK88jF5H3z1Oy5OMhQM4Gc4FRUkuhltt5ZZayYMG5AhZLJEcFXV5VYHqCJGBB9wRXneI/x38iz038NFiqCSD8JrK59AQPDuWF4xMs7p3dlGcLIBpluSD5NjKxDffr6b5xvrOJfs6vsovdY/Dwj/kgSfaS3Lljx8TQeGcvWdirPFCkekFmkOWfAyTmRyWwB715i3W6rWzjXKbeeSXRfRcjdrrJ9SG7NYBNHJxGRMXF47MTkHTGjFI0U42GFGfMkDPQYncdtdUo6OL+CCXzb8znUs/F5l0rz52ObiV8kEUk0pxHGrOx9lGTgeZ9q76fTzvtjVDq2Ybwsn8x8V4k11PLcPnVK5fB3IHRFz6KoA+1fp77K8Pjo+HQgl1KW+e6ZyO2AT6Vd6zURoolbLwRyisstfL/AGfiWFJJ5HUsA6ogA05ydywOSRg9Nq+LavjVsZdnDpFt+mfYuqtImsyJuHs/th8zzOc53cD7YUVzs+0nEbOtj+rx9MnVaKpeB3RcmWSnPc5/2ndh+TMag28V1lqxOxs6LTVLwPi/4HFbL8TaxrFPBmVSMgMFGXRsdQyal+9NPq5ynsm8p8jFlMUt0VhovPErSPidgUyRHcRqynzUnS6HY74YDb2qVFuqz2DSsh7lQ5V4g01uO8KmWNmhcqcgshxnb1GD96ga2lV2/D0fM2om5Q5nPfWj8RuBZxMY4oistxMOqkbpGh/7Tzz5Y88YMvR1qqHay6vocrW7JbF4dSyx9nllGGMAmgkP+sjnlDgjcHdiCfqD1NdvvE31M9hFdChcw20lzdmzuBHL8M2qW7CKssysoaKNioBXCuQQCRt7b9pWKuvfHx6I1qpdtm19F1Z7ng7IuLaeWHbAGoyJt/K+cfY1iji2oq5Z5Em7hFFnNLDPjg2uPiFu/FJGmsw4KlPBHHJlRG0qAfIG9/f1UzlxCWp5SfyK23h703NLl5n9FVk4n7QGGcsHxXy9GF7cZGCCMsMVRcUX7xexY6R/D8ycqsJRBcxlZJbS2lcxwXEpWV86QVUau7LZGNZIX86lUNwqstgsyiuS9fP5EXUy6R8zVrcLoXRp0YGnTjTjG2MbYx6V4S1zc255z456mEfssYZSrAFSCpB6EHYj8q1hOUJKUeTXQNHlYWaQxpFEoWNFCKo8gNh16/Wt7rp3Tc7HlvqEsLCILj/OUVvMLdI5Li406jHFp8A2wXZmAXPkOvTpkVZ6Pg9uor7VtRj5vPP2SRq588LmZXz72htfqLeFHhhBzLqI1OQdk8JxoHX3OPTf6P8AY77H/v8AtrWml6cvbn4vx9CFqL+WEUh2x/QAdT7AV9b1uto0FO6fTwSIEYub5F15U5MbUs12oAG6Q9d/V/L30/n6V8n479pbda9kXiPp0/y/X6FxptHt+KRfq8kWIoBQEdzFIFtbgnp3Un6qR/jXfTJu6KXmjna0oPJMOXs+DZTIkitBjPVW7vzHqCf0q25Tu+Zw5xq+RU+Go1tZW8UQLXM2FQYye8ly7Mw/CgJJJ6Bd6iSh2+pk30XX2X6mU+zqSXVmg8tcCjs4BEm7fNJJjDSOfmc/U+XkK72Wb2bwhtWDs4neCCGSVvljRnPl8oJx+lawW6SRtJ7U2ZPy0GaHvZDmWdmnc+pc5HXyximqlmzC8CVoYbatz6vmStRiYedxCrqyOMqwwQfQ1mMnGSaNZxUouL8TQOyfjTT2hgkOZrR/h2JIJZQMxP1zumBv1Kmr6E1OKkvE8xZBwm4vwLtW5oYdwqUG+4qv8QvHY/RiQP8A2mqXisXuiyfo3yaJqqkmHlc26SKUkVXU9VYAg/Y1tCcoPMXgw4prDIy14M9sdVjcSW3X9n+9hOTn905wD13BGPzz0tnXetuogpevSX1Rwlp1/K8Ezb89TQHTfWx07Yntg0idcHXGfEmOu2r26VV3cBhYs6af/wAy5P5PxOT3w7y+hJ33P9ikJkimSd/4IYmDSufIBPmH1I2FQKOCaqdqhODivFvol7mHYvAz+/R7awuppDpuZ9UkjDJIeU4Cg5OAurSN9q9fW42Xwrj3Y8l8jfa66W/FmaoVUAZH519t0tuk0dEKnZFYXi19SialJ5wXns24Sra7phlgxjjz0AAGph7kkjPsa+V/arictTqpRi/h8Pb/AHmW+hpSW5l9ryhYigFAKAg+aiXWC3UZa4niixjPh1hnJHmoC7+xqfw+GbHPyRH1D+FR82WDtXOOE3WNtohttsZogR9MHFTdN/ERrf8Aw2cfZ5w5pSeITqQZF0W8bdYohsW36NIRnI8sb4asTSrj2cfn6sxUnJ738i81xJBnva9zOkNrJaxkm4kUagoz3cZZclvTVkKP9r6VL0tTb3eCIuosSW3xZG8NQLDEAdQEaAMOhAUAH71AteZt+pdUpKtJeR0VodBQEh2YSleM3CD5ZLNZG92SVEU58vCx2q30bbqKHiCSu+RsVSyCYq6gcY4tgY8VsfziJP61UcV6R+ZN0fVknVMThQCgFAeEdpGrF1RA56sFAY9epAz5mt3ZNrDbx7mqjFPOCN5v4e1xZzRpu5AIHqVYNjr54xXfR2RruUpdDnfFyg0jIp+ETIyh4JVLMSoKHLBRlgB54G9ezq1mhbUlzSmm+nd8U+eCqddi6o1PkCFkskDKyHU50sCDgscbGvKcVsjPVSlDp4YLPSpqvmWOq0kCgFAKAjeGQd9xeL8NtA0vn88pMYz5Hw5I6HarXSrbp2/N/kRp87UvJHTxviQ4ncjh8A128bq95KMFMIdSxD1JdRkj0PoalQh2Ud76+BpKXaS2Lp4l5VQAAAABsANgAOgA9Kit55khLBXOduaPgo1WJO9u5iVhj9/N23zoX9fbciTptO7ppI4X3KuOTJ+abDuxHE7GSWdpbmeQnBdkRmAwOigk4HTb8r7V1LTVRgvn+RU0zd03Jk7yzdCS1hYeSBD9U8B/pXmNTHbaz1OknvpiyTrgSRQEv2O2veX3ELnT4VEdqrb9R4pFG2OqoT9vWrvTR21pM85q5qVzaNbruRjHOJRd3xniIzkyLbS9MYwhTHXf1qp4qvhi/cmaPq0dlUpPFAKAUAoBQFS51BFxw0jOPiQpI/maPbPuAf1qz0TXZWL0/wCiLqO/H3LbVYShQCgFAKA5uVbV3biskR0yswt4ySfC0cA0nocDXJnOD57VdQajVWn7kVJuU2ib5I5aWwtlizqkY95K/wCJyBnH8oxgf/dLrO0lk2qr2Rwe3NPMC2cQOkyTOdMUS7s7Y9OukdSfIViuG55fJeIss2rl1M95RZpxJdznVdSOyMx/gVTgInoox5f4V7HhVEI174nntbZKU8MjeanBupDviO0YMfdycD16ZNQOMyzbGK9CVw9fA2/U8OUw1u3wsucsizxkjGQyguvXqrZH2NVHEtNKDUmW/C9TF5gWiqguTg47xIW8DyHrjCj1Y9B/j9Aa70V9pNI4am1VVuX0NS7K+XTY8PiR/wB9J+3lO2dUmDgkdSq6Vzk7g1eHmvEt9AZBx/8A68u/7vB/jVVxXuR9yZo+8zoqkJ4oBQCgFAKArXOfzWH98h/qan6HpZ/xZHv/AJfcstQCQKAUAoBQHryBsb5Ts3xRfHs0UWk/Q6T+VXGc1Qx5EeHKUvcc4c9wWQ7tCJronSsKkEgnprwfCOm3XcbV0qocub5I1suUeS5sonI5lu55726cvKGMK/hToWCjyABAH1PXNc+IzUIKqPjzNNNFyk5s6+U1Ky36HG1yz7f+Jv8A0A/WvWcDnuo5en5FLxCOLCt8RcyR3coO88wiUgZ8KsIh19VBqp1E+21fzLCmPZ6ctPNfDyYVlj/fW/7RD6gDDr57Fc/cCvQa/Sq2jHikVekvdduUfq36dyJicR6BJn0BGfLz8q8G6pb9i65Pbq6PZ9o+mCGuOB3F5btfyBo4IyjW8WMs4MiBpX9F05P69BlrKlQqarXV9Sl1Fk7lvfJLof0pUwhH7QGQcf8A+vLv+7wf41VcV7kfcmaPvM6KpCeKAUAoBQCgK1zn81h/fIf6mp+h6Wf8WRr/AOX3LLUAkigFAKAUBHcT4Ok2rLyxllEbmJyhdQdWlh0IyT5Z3PrUmnV2VLCxj1Oc6ozeWVHjfD7eG4iSKNUEETzucZZvJMsd2IOTufSrLTW2TrcpvOXhEWcIxlhLoj95N5gEFsiywzAFmbvVXWp1NnJUbr1x08tutaazSuyzMZLp0M0WbIc0znt+Z4VbiLpINTnXFkMNWE0+Y65PQ16HhtnYaZwlylgrNVHtLU10yfNtCD/Z0IzuySnGx8Cd4fbGTmoegg56r5kvVS20JF+lGQc9MH+lews7rPPx6ozfkiVb24s7S4DdwobKjAV3QO6Bj+HSoGOpP514mcFWpWR6npI2uzbXLojYe0K6WLh1xnbWncp5eKQhF+wzn6A1E06bsRIvaUGaHbIQihtyFAJ67gb71aFaetAY/wA3Q6OPsQT+0sVdhnbIlKDA+i+fqar+JL9z8yTpO+dNefLIUAoBQCgFAVrnP5rD++Q/1NT9D0s/4sjX/wAvuWWoBJFAKAUAoD8JrKWXgN4MruLg3DTSDIN3MIl6fuo9i3+6CP8AOa9FCKrio/0r8Sty5Zfm/wAC1RoFAAGAAAB6AdKhN5eWTksLCI/mKJTbS5AOEYjIGx9RXbTt9ojlelsZ5cvx6ru0zuEtNY/lJATP3BxV3wiGb2/VlXr3+7S9EXmvUFMVrmq07iD4i3UJLBKtyNI6nIDFgBuMHJ9hVZxDSwdLcUTNLdLfzZbey/hR4igv7+QzyxzOIYwQIYih+ZQmznJ2JzsB161QQrjDuospzlLqzVq3NBQFM5y5E+MnW6huHt7pIxEDgNGyhi4VkO/Unoa0srjYtsllG0ZOLyig8Sur2wJHEbY9yP8A+qAF4uoALDqnUDfBJ6Cqq7hfjW/kyZXq/wCo7+H8SinXVDIrj+U5I+o6j71V2UzreJLBLjOMu6zrrmbCgFAKAr3N8JPwbfhvICfu2P8AGp2ifKa/tZHvXd9yw1BJAoBQCgFAQfOV73VqwX55SIE+smx/Jcmpmhr3W5fRczjfLEMLx5FT4dAPi2UfLbxJGufVgCW6dSMirSyX7rPmzhCP7zHkjne5RheyT3EkM0WFtoQ2nUQTglcHUCcfmd+mNJb4zrhXBSi+8/I0lPLk5PDXRElxOQtZOzfM0Oo/UqCaQSV2F5nabbqz6HXyzaqLuQjPgt4owPLBJ6+/gH616DgfNyf+9So4lywi2V6MqiG5wnCWVwT5oV+7kIP1NRNa8USO2nWbEXbsWJWzlhKgGGUIcdCTDCzHp6sa8vXJSjlFvNYeDQa3NRQCgPwigKBzT2T2d0TJb6rO46iSHZSevijBA67+HSfesNJrDCeCp3fL/GbHJZE4hAMnVGQsygY/g6sSM7AMcjr6wLuHVT5x5Mkw1U49eZ5WPNEEjFHLQSg4MU47tx1/FsenrVXbobq/DPsS4aiEvT3JqoZ3FAQHOUumKFuum5gbHrh81O0KzKS/tZw1Dwk/VE/UE7igFAKAUBVefI2AtpdBaOKQtJgE6QR82AOgxnP0qy4dJfFHPNrkRtRyw/IijYCRzPbzFWfTkjDo2kYGR+nX9aldo4rZOJjYpPfB9T8d7kDEkMUw9UIU9OumTbOc9DRdm+7Jr3Mvf4pM8uK3cssTxpbS6nGnLaABnbOdRraqMYyUnJGtjlKOFFk/y9GO9mP8WiFf0c4r0XAUtkpepUcU78V6E/XoCrKxzCDc3MFou6KwnnIPRV+VTg+ef1U157jusVde3P8A6WfDqN0sl37KpdN/xSIZ3NvLnPmyEEYxVNom3RHJOvWLGadUo4igFAKAUAoCF5h5Us75dN1AknQBt1cYJIxIuGAyTtnG59aApF12XTW5J4beFU3PcXI7yPy2DjxKBv5Hy361Hu0tVveX6nSF04dGRN1PdWozfWcsSg4MsWJ4uuAcxksoPXcZ+5Gau3hk13Hn8yXDVxfeRDc3XkcttG0Tq6/EQ7qQf4vbodxWuirlCxqSxyZtqJxlFNPxLSarn1JQrAPxjjrt9adQc03EoUOHmiU9cM6g/kTXRU2NZUX9DVzivE425mtBnNzFt/MP8K6fdbv6Wa9tX5oj5ee7HDYlLHSSB3cniO/h3Xqffbeu0eH35XLHzRzeprx1IvhPKb933vevBcSM0hRdJjXUcqpTocDH54r2lfCY2VLf1KJ66ULHt6HS9nex9UimH8jd23n1Em3p5/nUG7gVi7jz/vqS6+KxfeR8P8XjazbPvND/AM1cFwXU+K/L9Tq+J1Ely1wyWLvXnK95KwYqvRQo0qM+e1ei4fpHp69rKjV3q2WUSd/eLDG8rnCICx/4D3JwPvU22xVxcn4EeEXKWEc/LvZtezxm7F8LZrrTMUEOtlU7opdmBGFOMCvI6iEb5brFkuq5OtYiXnkbs6h4bNLOs0008qlGZyAuCwYnSB82VG5J+1ZSwsIx1LrWQKAUAoBQCgFAKAUBn3NPZHZXba4gbSXUGLQjCtjfePOkHO+RigOK17HwM95xK/bpjTJox65zqz5elcvu9X9K+iN+0n5v6kjZ9ldsgOq5v5M9C1ywx/uBf1rH3er+lfRDtJ+b+p7p2U8MwA8DyYOcvPOcnOdx3gU/lXRRS6I1bbJNOQ+Gggixtsggj9mvlv6VsYO08s2X/c7b/wBGP/loDOueJ47m5js4FVbWzYPMFUKrSgZjiGBgqgOojpkgeVTtDp+1nufREfUW7I48WfFehwVgrIFAKAio7H+0eIQ2GMwR4ubo+qrusZ/2iV+x9qpeJajL7JfMn6WvC3M3JRj6VUkw/aAUAoBQCgFAKAUAoBQCgFAKAUAoDi41LKsErW6CScIxjQkAM2DpGTt1/wAigMN5MvI2h7vV+3Us0ysMPrZizkjA2ycZ9q9Bw+dfZqMXz8St1MZbsvoWGrAjCgFAc3ErxYYnlb5UUt9fQfc4FcrrFXByfgbQhukkWfsa4O0dmbuZcXF43fMf/D6RAei6fEBvswz6Dy9k3OTk/EuIpJYRoFaGRQCgFAKAUAoBQCgFAKAUAoBQCgFAfhoDH+0HhMV7xiCCECKSOJp7m4iAWUZGmJS2N2wF6/wsPStLLnUty6m9dfaPDI3ikF9YAtKnxluD+9iGmVR6vEBjb1Bxgbmp+l41nlP/AD/v0I9/Dsc4nzY8y20pwsqq3TS/gbz8mx6eVXVesps6SK+dE4+BK6h6ipOUcSJ4naC7u7KwJws8hkl6bxwgyMOu2cHf2+1VXFLcRUF4kzSQ5uRukaAAADAAwB6AdKpSefVAKAUAoBQCgFAKAUAoBQCgFAKAUAoDnv7pYY5JXOEjVpGPoFBYnb2FAZx2f2rmKS8mB+IvHM75xkJkiJP9kJggfzVW6qzMseRP08MRyWqoxJM5t7GLivFJ5XiR7S1U265H72UnLnbqF8XXI+UjrtMbdVaS6siJKyxt9EOVuSLHiN/eP8OvwMAFsoVnQPMpDSOCjDYDw+YIINSqlJQW7qRbcbntNJ4DyRZWUpmt4SspXRraSWQ6fQd45wPpXZvPU0LFWAKAUAoBQCgFAKAUAoBQCgFAKAUAoBQFT7V42bhF6EbSe6znGdlZWYf+ZQV+9Ac/AsfDW+nOnuYsZxnGhcZxtnFU9nfZa191HjzSZPg7nuSRL3Mmgr82dJ6fzenvis1Y3rJi3Ox4KVw+7W25cMtoWL90SWGziR3CSNnGQULE/RRv51Ikt1+JHBPbTmJqfJPC47axt4oSrL3asXXpIzAMz589ROfyqeQicoBQCgFAKAUAoBQCgFAKAUAoBQCgFAKAUBH8w2AuLWeE/wCtikj6asFlIBx5kE5oDO+ym+MvDYQ3zxF4GGwI0MdII8iEK9d/zqs1McWFjp3mBbiKjncoPIVhhOKWLD9kk8iIM9ElU4A8htg7DqTUu6XOEyJUuUolu7HLpn4VAsnzxGSA9P8AVuwXGPRcD3xVgQi7UAoBQCgFAKAUAoBQCgFAKAUAoBQCgFAKA/DQGQcmRGz4nxOxOymT4uLyGmTBIAJ8gyDI/Cc4xioWrjyUiXpZc2i91BJpROSUP9q8XbBxrhGfLOGOM+tSrX+6gRav4kia7EZQ1vfadXdi/nEYYk6VIjYDqcdc/UmrCPREKXU0asmBQCgFAKAUAoBQCgFAKAUAoBQCgFAKAUAoDMO0i3+G4nw2+GQrsbGXBAB7wN3eemQCzHfPyD035XR3QaOlUts0y1VUlmUzkabMvFZzgD4t0xnp3KgEk46HOfapVy5QRHqfOTJfsNgA4Z32nSbieaY75/j7v/48farBEBmg1kCgFAKAUAoBQCgFAKAUAoBQCgFAKAUAoBQFR7VeGd/wy40/vIgLlDjOGhOvoSOqhh9/PpQHnwPiIuYIZ16SIr+uCRuOg6HI+1U9kdsmi1hLdFMoXBJSvAr0qcEG7x92YVKl/Gj8iNHlUzUeQ7ZYuHWSL0+HiPl1ZAx6e5NTiGT1AKAUAoBQCgFAKAUAoBQCgFAKAUAoBQCgFAQfOvFIbayuHuMFDG6aCSO8Z1IEYwCct02G258qApvZpwmW14fFFOMP4n05OVDnUFIPRhnceuaq9RJSnlFlRFqHMhrd4IG4pYXUqxRSFrhGdgBouFAYL0+WTPhA6nzrq8y2zijksLdCRY+xLmQXVj3DMGltT3JP4k37ph7aRp/8tTyEaJQCgFAKAUAoBQCgFAKAUAoBQCgFAKAUAoCqc689Q8PAjAM944zHbR5Lt7nSDoXGTkjfBwDg1hgx3gnOKXl6s/GHBTSXt13EELDBPg3yxAGCSdx55GM6qiyNcZR8TbT2Qc2peBZ+J9qtsAfhY5bh/IkGOPy6sw1eZ/h8vvUWjhl9vhy/35EmzXVwMt5m4pNeXCTXGGckRrGinSo3wqr1J1HPuTVwtFHRqLnz580VstRK/ODWOxHlS5hmmvLiJoEeLuUjddMjeMEsVO6gaMYI3znp14am1W2borCN6oOEcNmwVwOgoBQCgFAKAUAoBQCgFAKAUAoBQCgFAZ/2xc3z8OtozbqoaZmiMrb914c5CebdSCcgadwc1lJN8wfztNxFGJZ2eRycl2JLsehJYnJ2q0V2jjDbtz8iK4XuW7OCz8F5Nv7tUMFqpjZQ6s0sQGk4AONWR19Ky+IwUVGMOS8zVaZttuReuEdiLPlr65HysFjhBwrEABi7fNjfbSN8b4yDCv1Vlzy+XsSK6owXIt/J3ZfacPkEwaSecZ0vKQQmfwKAADjbJyeuMZrhKcpdXk3SS6F5rUyKAUAoBQCgFAf/2Q=="/>
          <p:cNvSpPr>
            <a:spLocks noChangeAspect="1" noChangeArrowheads="1"/>
          </p:cNvSpPr>
          <p:nvPr/>
        </p:nvSpPr>
        <p:spPr bwMode="auto">
          <a:xfrm>
            <a:off x="155575" y="-1790700"/>
            <a:ext cx="24384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AutoShape 18" descr="data:image/jpeg;base64,/9j/4AAQSkZJRgABAQAAAQABAAD/2wCEAAkGBxQSEhUUExQWFhQXGB8aGRcYFyAdHRwcHRkcHRwgHBwYHSggHyAnHBwdIjEhJSksLi4uHB8zODMsNygtLisBCgoKDg0OGxAQGy8mICY0NDcsLCwvLywsLDQsLCwsLCwvLCwsLCwtLywsLCwsLCwsLCwsLCwsLCwsLCwsLCwsLP/AABEIAM0A8AMBIgACEQEDEQH/xAAcAAACAgMBAQAAAAAAAAAAAAAABgUHAQMEAgj/xABMEAACAQIEAwUFAwgHBAoDAAABAgMEEQAFEiEGMUEHEyJRYRQycYGRQoKhFSMzUmJysbIkU3OSosHRJUNj4RYXNERUg7PC0vBVdJT/xAAaAQACAwEBAAAAAAAAAAAAAAAAAwECBAUG/8QALREAAgIBAwIFBAEFAQAAAAAAAAECEQMEEiExQQUTIlFhMnGBwaEjM0KRsRT/2gAMAwEAAhEDEQA/ALxxg4zjy5235dcABhHz3tLp4WaOBHqpF2PdkCNT5NIdvoGPphT4v4yevZoaditGCVaRTYznkQp6R+o974c4GNAoCqAANgBsBhGTPtdI6+h8KlmW+fC/ljXJ2m1pPhpIFHkZ2Y/UIP4Y6qPtVZT/AEmidR+vC4lA9SpCtb4XwmYMJWolZ05eCadrhtfJtOaNDVytl9a5je0qAsXSzHxI0b8iHve1jYjFkcC8cCtJgmURVSC5UG6yL+vGTvbzHMYq3uFDF1VdR2J5G3+eNGY1LQaKqI2lp2Ei+oHvKfRgbHF45rl8MzajwlR07kvqj/KPo7BjVSziRFccmUMPgRcfxxtxqPPBgxi+M4ADBgwYADBgwYADBgxg4AAnCJxz2gLSMaenUTVRG4JskQ85CN7noo3+GN/aVxeaKJYobGqmuE8kUe9I3oOg6n54pynhCDmSSbszbsxJuSx6k+eM+fP5apdR2LDvZNScV5ix1GtcHyREC/Qgm3zw2cI9pTB1hzDQNRslQvhUknYSKfdPqDb4Yr/Hl1BBBFwdiD1GMcNVNP1cmmWni1wfSStjN8Vb2b8QNKj5fPIwbuyIJb+IrYgrf9dNiD1Hwxp4U7SGp1mgzF9csJZY3UeKUo5Rkt+vcAg9Qd7Wx0Yzi1aMTg06LYvjOKWPafmGvWIqcR/1JLXHl+cHX7tsPvBnHMFfdNJhqFF2hci9vNCNnX1HzwRyRl0YOEl1Q2YMYBxnFyoYMGDABjFc9rmeMEjoojZpwWlYc1hUgEehcm3wDYsY4oXOq32ivrJjy7zuU/diup/x6vwwvLLbGzZoNOs+dQfTuc0cYUBQLACwHkPLHrBgxzz2yVdAwYMGIAMcGfPpp5Sf1CPqMdk8yopZjZQLk4j4qQzfnZVuOaQk2A9XvzY/hhuKDk7OP4z4ph0OH19ZcJH0Hw9IrU0BRlde7QalNwbKBzGN+Z5jFTxtLM6pGvNmNh/zPpj5w4fzGsgkZqOcoha7jT+Yv5Kp94+ZFsTNbPNUP3lRM0sg924ARP3UGw+J3xrlljE4ei8PzapKaVRfd/ofartWhVvBSVUifrhVX6K7Bvww6ZHnEVXCs8Lao25HkQRzBHQg7EY+fs0kkjXWrqADdyyXNr8xY9B064sPsko6imqMxppl0qjxspUHQzMG1MlxyZVQkdDgxTcuWX1+kx6dqMW7+f0WdgxjGcNOcGDBgwAGNNXOsaM7myoCzHyAFz+GN2I/Pspjq4Hgl1d24s2ltJte/MYAPmvN8+mzCpkqF8JlNgT/ALuJdlCjz8z+sbdDbugj0qBcm3U8zjdXhBUVIRAiRytEqctKReED57t97GiCXUqty1C9vjjl6mTcmvY6GBVE24MGDGYceHVtijMjqQVdfeUjqD0OPApluCRcqSbk3N23Yk9STuT6nG7Bi251VkbVdmLYizTVHeRuZACjhgYxpdbfqk33+O2JXHPVQFlOl2RuYIPX1B6YtiyOD4KzgpLkufhLjumqClOTJHPpACz21SWG5DL4WPUgfTDkMfOlPkZqoiKaU+1INfs8ulXLLuHgkUAMAehUEdTi9uFcyappIZpFKSOgLqRYhuTbHlvfbHWg21yc6aSfBLYMGDFyp4Y4+cMga9PGx5sCx9SxJP44+kGG2Pm/h8Wpor9FtjPqfpO14Gv60vt+yQwYMGMR6gMGDBgAjqhe9nWP7EYDv5FifAPgLE/TGa5jM/cA2QC8pHOx5ID68yfLGcsazVLHpJv8FQf88aMrqVWJpGI1t+ccdRq93b4WAxrfphweBxYo+I+M5J5vox9n8dF+ySLKgA2UXCqP4ADHiWQHUtmsNIZhyUvq0AkG4J0tb1Fuoxzh+8aCRfcsxPpqXY/KxHzxMcOUryxVRJCwVhWmVyL6GW/dSeenvGZdupU4VCCb5PV6zWeTC4q+enuq5Zo4dy5Jqi0soFJTlZZ3kYaVsfBGWPPUwvv0Ujri9svr4541khkWRG5MhBB+YxXFFw5CtSKVRrgo1V31WPfVMtyXk6EogFh01+mJOmUUWYRNGAsFXeORR7omUao3A5AsNak9bLjRHJGMvLPN6mcszeR/6H7BjGM4eZAwYMGAAxhsZwYAELi/s1irJWnilanmcWcqAyP0BZT16XBxSpppoqjuWU97TowkjsbsqsPEg6+HxAdbEY+piMQ9ZmUCVKRaC9QR9iPUY1P2nYDwKbdSL22xSUIvqXjNooGCZXAKsGB6g4JqhFF2ZQPMkDFoZ9wtSNWCOopINFSGWKeNSjJKFJ0uLkEkXZWFvdItiO4ByGjajp5zTRd7o/OEpc6l2b3r2NwcYMmnjjV2aoZ3LsV3S1ySE6CSB1sbfI46hjmy6XWgkPOQs59CzE7fXHTjNNJSaRoi7VhgwYMUJNNzqWxKSKdaOvNSDYEHz8x1F8Xb2d8TmvptUgAnibu5QOWoC4YDyYG+KKzlmEfgBL3BUKCTceVvS/44uHsgyN4KZ55VKSVTB9B+ygFox8SLn546Wj3V8GPU1fyP+DBgxsMpjHz9UU/c1FVARYxzvYfsOxdP8LW+Rxf98VR2q5TJHVxVMMTyCZe5kWMXOtd4j87lbnbbC8sN0aRu8O1CwZ1KXR8MVmcC1+psPU+WM441pCtTLqbU0do9j4Q/OQJ5hTZNR3JBx2YwSjtdHrtPm86G9Kk+n29wwHBgxUcQ8pstaPvf3owP4g4YOFcoheGKVEMtXTBpJIrANKWVRFpJ2MalfqPPEFWJaZh0lgYfNP8Ak2Jjs9IatpWZ2AanYKBaxYBLhieYtuB6Y1SlcLR4daby9XqU/eLX5NuT8GyRwKcwlSmp0A1Kr+Nr9GfkoPktz64c6TNsuqY/Y45otLJoEYOk2It4A1rkdLb3x2cLZeK6WSrnAeOORo6WNh4QEOl5Sp5uzXAPRQLc8TfFfC0NdD3TAJ4lOtUXUAGBIUkeG42uNxg8hzVyfPwGTUyfD57CRwpmi00NRLWzL3r1Uis/IyNGEjGlRckkKDYeeObjTP3elLJR1K6Cs0ckirGNUTBwdDsHI23sDtiW7NeH4IKqvj/SzU9QAkkh1MsciK4tfkS2q5G5tif7R6SE0FRLJGrPFBJoYjddS2Ok9L7YYsEd29vkU8r27UM8UgYBhuCAR8CLjHvFfZbSZiIoga5UtGo0rTLtZR1ck388Znyqp3aTNalQBc6REigfNDYYHqYXQeTOiwccGc5vDSxmWeRY4wQNTcrnlhM7PqiqmnklFRPNQhdKNUKuqR7+9HoRfABtc8zhwz7JoqyB4J11RuN/MeRB6EHcHDk7QojqfjvLnNlrae/k0gX+a2J2GpVxdGVgeqkEfUYrCUexkQZnDHJCfDHW92NDDos235t/Xkd7csdz8EUl9UHeUzHk9NKUHx0r4CPiN8Iln2OpIasW5WmM+c8WwU8ndWkmmtcxQRtK4HQsEB0g+uI2l46ogKh5A1PLGuuWOZNEjKBYEA+8OgtffEPw7mSZXJPHWu1ppO8WsddpLqBpkZRZXW217Ag7dcR3EmZU9fXUSI9JUuksrxhGvssSmNJW3td9R2H2RtscPjJSVoW006ZK1FdmfdpWzQQSQKRL7IEPfRoLkMHJs0ig3K2tuRjR2a1KzUbMtzG1ROV2tdTKxG3wPLFkRE2GqwNtwOV/T054QuFKVad6ylQWSGoJQD9WUCQDbkASQPQDGfV/2xuD6inYXNO4pG/SRyNG3wW9j94WIxJYsTjLhMVCSywKBVMIyDyB7tiQPi1yL+gxV0eZpp1P4DcjSd2uDa1hzN/Q4xZI7/VE1xe3iR1u4AJJAA5k8vxx25JkdZWn+jQHu/66W6R/FbjU/wB3b1w48Cdnusipr0/sqdhsv7Ug/WPRTy+OLUVANgLAchjTi0qSuQjJqH0iJPCHZ1FSOs8zmepW9nI0olxY6E6eVzc/DDvbGcGNiSXCMrdhgwYMSAY8tj1jBwAUBW0Zgq6uE38M7OL9Vk8YP4kfI484b+1zKDG6V6AlAvd1AAuQt/A/3SSD6EYQs4qtFPI4IPh2t63G31xhywe/7nrPDdVF6bnrFf8ADsRwQCNwdxj1jXTAaEty0i3wsMew2/wwnodSMrSZHZ1Ii90zMF0yDmbbG6t+BP4Y7OzOPvaqmC2YU6yM7KdgD4Uuf2rXA64kMkQqKmdKdaiZCkah9OmJChd3IYjYnY2IOw3GJTgitjjqArpTrNVhmU0xGnu03HeBJGXUSTbT0B3w62sbR5bWZL1UpLuqf4djJk89RlqmIQtU0oYmNoyO9jBJJV1YjWATsy7+Y646qrjGaVdFHRziU7B6iMxRpf7TBvE1vJefmMSuMYWtXNKmZXp4tinS0jZXMKte8nWVdNY1tTswJKzBV6AswKge7a3LHbxLnsOYotHSv3qykGd1B0pEGBYMdvE1tIXnuT0wwY9lVSMtpJsL6UG/yAxbHqJNbe5WeGKdnHmWYRwRtLM4RF5k/gB5knYDriKoMklzIiSrVoqTnHSnZpfJqjqB5Ri37XliKgzKl9qM2Yu4aM3ghaF+6iBHvE6SGkP6x5Dlh8yjiakqiRT1MUrDmquNQ+K8x9MOwYFHl9ReXK3wuhKwxhQAAABsANgB6Y94wDgvjUINVTAkilHVWVhYqwuCPUHFf5pSrlXihqIvZ+ZpZ5lQr/8Aru5Fv3GuOgIwy8VZY86oFksovqj7wxh/vLuPhywv0ORUMBu2XrGf6wR96P763P1theRJqmrLwbTuztyXN4K6ASxHXG2xDLbfqCDjTneQpNAyRBYZAQ8TqoGiRTdW2HnsR5E47PylTh444nUlwbKpGwW3T547cct3CVrg2qpLkiaLtDp1h/pZMNSgtJBoYsXHPuwB4gTyI8xjn4WWVzUVEyGN6mQOIjbUiKgVAwHUgEnyJtidI+vT/wCn/LFJ9o00NLmNNFTr3IUhpmjYq763F9TjxHwjqTzONPmvOtnQTsWJ7i7RvihavMNTuYYKWCKWQRhxEdcQMlhLr1X1A+K3LFwZq7UlHUuZWfu43ZGe2oWU2BKgX35G1/jiF4d7I4QlM8k8zKFV3hOnSX2a19OoLq5jri+ijH1N/gM8uhauDBgxsMoYMGDAAYMGDAAYwcaqioVFLO4RRuWYgAD1J2wpVnadlsZsKjvDf/dIz/iq2PyOAKG6aIMCrAFSLEHcEeoOK0zDsqX2lTBJppGYl4G30EqQO7PRdRB0nlbbEp/1sUHlU/8A87/6Y6sv7S8tlNjP3R/4ytGPq40/jiOGXi5R6cFS0cTxXp5hpmh8Dr8Ngw81IFwceaSrDSzIOaEX9SR/yxcfFfBtPmIWTUY5lHgmiIvbyYcmX0PyOECu7MaynQSwPHPMQ/eg+DVvqQoLHxDlY+mM8sFts7en8XqMITXTr9qFSlzeRZKmOOOOWOojMTK7FR+buNV19XI6csRFEJKCoWZSrSQr3vKwcbqwYdDYmzevXHmmkaPR3ZtIE0MjxOWvqudgOd8TGQcOy1FXDFURyokys7vIulnSO3hVeaISQL7Xvti1bevQ489RHPBtJ+Y5P4SV/wA8Fg8d8XS0lLHNAkd5dOgSAsSWF7BFtyG5JPkLG+JDgvMquoiSSoWIpJGHR4wVIJO6MhJ3H6wOE6rqlr+IIYdjDRgkLtbUtif8WkfdwwZbmctAGppKSplVZGMUkMetWRmLLcjkRexv5YySgtiSXI6Mm5N3wOuOTNs39nj1tLDGo6zGw9LWN/lvhTz7iWrSPV3a0itsne2lnkbyihQ2ufMk26jEtwTwgUjFXmV5auxb84dXdjnYL7oa2xticOnk+WwyZl0OPLa6rqCxpIDIZDdqmoBii5WARD+ccD4AeuO2m7NlkmjqKyoaWWMhlSJVhjBBv9kaz82xO0HFkJRpJ2SnUyFIzKyrrAUNcHVvsTiboqyOVQ8To6HkyMGHyKnG2GOMehllNyPc0yxqWYgKBck9MQ8RmqvFdoITyA/SOPMk+6MbM1Tvpo4PsAd5J6gEBR8zf6YmRi5UjYshpxzjDHzclj9Wxt/JMPSNQfMCx+ox1uwAJJAAFyT0wn5R2gRVNWlPHFKY5A/dzkAI/d21aQd7bgauRwAStbwjSTPqniWbw2AkAa299iRe/rfCZxBwwkFdTpFNUwQzo6ju5jYTJpZbCTUN01bC3unFoDC5xjl3tcLxxMvtMJWaLcXVxfRccwGsy+oLYrKNqi0XTFz/AKO1S+5mVR9+ONv/AGjFadsHDHcJFUtK00skjLI7AC/hBQBV2AAVvri0X4mU0DVaJdgu8R2IkvpMbdQQ+xwocVUVZnUfsqQxxT00gaVXlG5KEAxgC5Q3NmPlbpjFg37/APppyuO0n+N6rXlDMDtMkY+UhUf54s9VsLDFJu7/AJBeOUWlpGEcg8jFKp/lsfmMXbjRp47U18isztp/BnBgwY0CQwYxgwAZwYxjOAD5y4yzWWeepkqtTCGV1SAkhUCMQvh5EkWbUb7EEY38ZcEV1JRLU96vMd7HGthGp5HVzYA7E+u2HbtW4P1hq2JbkJaojH24x9oD9ZR9R8MbezPORXUklBUnW8cem/8AWQMCFYeo5H1seuKbVfI/f6Ft/Iodm3CENfHMk89QtTCw1d3KNJRwSjAFfQj5euE6CkrBU+zyulu/7gtIAQGLaQSos1jcfUYcezqoeizRYZD4rvSSHzK+KJvmB+ONPalTmGvqyuxZI6hf3l2J+qLiH0JTe6rZIdneaz0OYLQyeFGkaJ4tWpEkCa1eMnkrKDt6jYG+LsdgBe9h1xSnFEwhzynqBbRK1NKD+/qhY/CzjD92o5msOWzgsweVTHGF94sw5C3oCSfIYuhM66jFFUQsvfK0ZSxPeAqRYczqHp64TOHWapmlzBwQJgEp1P2YEuVNvN2Oo+lsKHAuSyStUrq7ugZgrwqdpWWxNgPcUggMB72ww61fEEaP3FOj1E4Fu5hAOkdNbmyR/AkYyZ5uXojyX01SgskuExZyTs9uoes7rvAGOmEFdTte7ySA6mO/IWUeWJmizdtEdLRj2ueNVR5AfzSMosTJJyvf7K3b4Yk4OFaiqsa+XTH/AOGp2Kqf7SXZ3+A0j0w20NDHCgjiRY0UWCqoAHwAxZYHLnI/wWeVLiIoQ5TFlytXV0hqKgADXp925sI4IxyuTbqx6nEpFWVbQ99N3VItrlCDIwHTURYavQX388e+MMmkqEhaEr3tPKJkV/ccgEaWtuLhjZhyIB6Y581r5Hp7TwPTm48RZJFVgwKk6GJKk+nLpjTVdBD5FGSSlCtHNJU07JUtNFVGnKojlACB4SgUgkFWHXDbwLUiQTEPDMA2kVEMehZNr8gSCV2BZdjjhjrcxXv9NPSFBISzSVLKPdF9u6Nh6k4nuEc3WrpIZ1jMYkW+gjlzvawAI8iOeJA20S/0mob0jX5AE/54lL4j4BpnlvsGVWHyuD9NvrhZruPu8dkoIfadHvzM3d06fGRve9dINsQ2kTVm/tOjnej7uCKSUSSKswiI19ze8mm55kDT97C1QZvDHXUlT3bLRvT+zxOFIWKRpANLjml7Bd/L0x3ZPm2YV0KzLVQQo492KAs6H7SkysRcHb3caM54bkXLmgp2MswcTAvbxyCUSm4G3iYcuWM080VJUx0ccnFjxxLmLU1NLOia2jUsF36c+W9gN7emF7Lp2MvttRWUjxwQsL0wIGmQqdUhMj3A0XFrWu2O3h7jilrZO5j7wS6blJI2XcW1r4huy3Fx6jEDldZGkBzWSJFjkjEcFNEoF0kkAXvG2UuzW8lUX35nGoQbeKcrNHM9ZDGZaWYg1UKi9iu6zoOpG2oDnYHpjOZ5YtV3VXSTCOdReKdPErKd9Dj7SHy5jEtwjlFRC8hlCQwsqrHSxyNKikXLMGdRpFiF0KNItiOzThqoo3abLgrxMS0lGxsL8y0DHZWPVTscZ8uJt7odRsMiS2y6EXS5DUTU+YLUrGklWzELGxKg90qAgnfdlBsfPDxwlmgqaOCbkWjGoeTAWcH1DA4hMkzyKqUlNSuhtJE40yRnyZTy+PLlhC48Sooe80Mwy+djK6rcaZivuMyeJY3Pi269d91YMr3NS6sbkxppbS7lcEbG/wAMU3xd2oTGd46WWOGBGKCUrreRhs2gNtpB2vY3xjhnO0pMszJoiEKugjS58DSwoFt5eIsduoOODhKBcuyyTMHRWmmCxUaOAbDcKQD1ZrufRR6413aEuO2VPkiF7SqwHT+UXJvy9nU78re7+GJes43zaCPXLK6ICBqkodK3PLcgY29k3CKT1JqpFDR050gkC8k53dj56f4n0xzdp2dmtqzGn5yKBu6ijG4kqGOljbk1jZR5eL1xXmrsv/lVIxlvalmcgdou7mWOxcikchb3tfu3uOR+mGLhztZkeSJaqKIRSsEE0LmysxsupG3AvzN9tsTlJBBw9lfINJbcDnNOw2A6nfb0AxXPZ5kLVlYiuLpAwqJyORkZi0ai3TVc28h6Yl3aKJJptn0Eygix3B6YoCuRsmzIsgPdwNqAH2qaX3lv10kG37o88fQBxV/bTlm1NVAbKxgl/cktpJ+DgD7+JldcEY+tPoxX7WqfuK1amD/fxLOrDkZIGBBHxUqTiX7Y41kNFUKPDNDKl/MMiSIPprxDV0/tOS0rvvJR1Ps7+elho3+Ksh+WPXEOaCXJMuQHVUpLpVOp7oPHIT5KAw3PpiH3J3bUpPtZwce1WuHKGj8UrUltI5jSYyhPkLg7+hwZzPUVMgqap9bq11jT9HGvUKvU2v4juccmV0C0sYLsWbSAXNzYdAPJRjbS15cxW5SI7D5FdP4HA2ec1fiE8vpxfQu/v3ZiszCohWSGKUxxTgvqUeLWqWKhvshlAJ+GxG97q7PIYhl1K0SKgeJWOkWuxG5PUkm53xU2T8O1Vc9T3Lxr7Oo0qwP5zvA3hJ+zpC+9bmR64uLgvK3paCmgkt3kcYVrG4uOdjiYo6WheTyY732VE3bBjxNKFUsxCgcyTYfXFccQdo0M1HU+yvJHMsXeIzLpLJqALRltr2OwNj6YsbbH/NMxjp4nmlbTHGpZj5AYgos4Sp0TCmqWUDwK8WkX/W0sb38icJHGPBuqlZaaKWeWTm0lU1x1vaVwu/lbbD1QZ9IyBpKOeLntdHsL/sMcKhljLoMljceoll+8qqtqukr5ohMDFEgJiA0LfXGhGo6r7NcEW2w7ZPxhSTSCBS8Uum4imieI2HPTrAU29DjiyLiKnknnhEoE3eE924KMRYbgMBf5YVeMcqetzUojxKaaj7z87HrW7OeQuAOQufLDEUobO0mFno7K7JqdUdo/eMTMO8Vb9SosPW2FWCNtMQkh0L/3XLlNuX25z5KLE3uF295iMbuG8zNZpEShAIYKkoxJjDsXBF9yt7E/IYlPyXLU60tJFNJ4Z6kAAqgJskRI3vc2I23JOFZYOfCGY5KPUhqOSXv5koQJqp7e0Se7SwsOukbtJbawJJsLnG7ieirqFYJxWPO7SaZFaJRCFKE20RLqW7AANuRfFg5Hk8NHCkECBI15AfiSepPnjzntW0aAIyozG2phcKACzG3WwBxKwxS5I812VDluaytUyVUPdidZAWi0sEIKBSpZ1DaiBfXa17cxzmsqlhqJFp4RK9JPrFZSzX00xILAq+xQlibKCQQQQRpGNNdw7HVZnTmoMrrLTOS9u5MhRl0k90QT4W9Dhij7OctW59n6bkyyG49Tr5YmEdvFl8s45EqjTRz5dAsdfFDRT1TiJj7V3sjvEE0HSt5Ni5YqRpJ2BucWDzxS/F8OUU0LNSyoKpGUokdVIxuGFwVV26X5jE5Q9p8koISCFnHNe/YEfEPED+GLOSXUXHHKbqJM9o1AiRe1xkx1cZCxOv2yxACSDkyHrf3RcgjfFe51xomY0nsijTUSOEltuiopu7q/Irtt18QvjfxhnlRXvSwzxxRQ96WZYpmZmtG3M6VsLXHzwhTZQTETF4Gel75lF97v4gvl4QPkMLmoupGjHjkvS190S+cZLK088VPLpWWNZih912Qsi2PSwY2PLfHZxhxSlQlLFBG6CkisYWFiJ2tGi+tgDuOeo44spyeKWolQmdo4/ClnIVFsrC7c2JYkgdAL42RAQ1cM0o772dhJcH9NCrEEnzkiO/rbFo1/b7r+ScsJP+tXD7Fr5lIMlyYLHbvUQIu19Uz9fU6iTfCb2P8ADokqTI41R0gAUnk077sfUqv8+NnbDnyyTxRq14qeLv2tyZ5BaP6KGP3jiVrHfKsiSPlVVHh9RLNdnP3Vv9MW7/YzpVH5Yo8c8T+21DTA6qanJSnA31tyZx56iAq/88W12d8Oew0iq4/PyHvJj5u3MfBR4QPTFX9m+QLUVsaWvDSKJXHm5JEQPzDN8VGL4GIhzyWy1H0LsZwvdoGXe0ZdUx/a7pmX0ZRqUj1uMMONVRYqQfI/wxcSfOeVVBajzNRyenhqlHk0b2JH1H0GOHKSscsxZJCS2xVWdVVtwBpva5uSLYOHX/Mz35HLJB9GFsNPBMJFKrts0p1t/Bf8IH44U3SL5tPHURljk3T9iKqswVFLMsgFjzjYdP2gML9NLLItKYNKlVK3be4AGskdADt5nD3V5SHJ0qiX5yOokc/uiS4HxPyGOWLgqjHONif1jK4Pr7rAfhiNyMEPB4Y01jf++ezXx7nDk1fXUjStDUwoZdOs90D7l7W1E/rHHXNxFWt+kzOT7giT+VRjrj4Uox/uFP7zM38zHENU5IKglaGhR4kbTLMiJq9REJSAxFtzvbE70T/4NQkl5tfaKI/M66FwWlnmqbEatUjuvPckL4friVySpgjZjJlzVE8WuYy6lIWFWFmCFreFbWFrne2Jzhzh+AJImXTzQVCj87BUqCG25Sxuu6nlqU+eJHhDMsupo0eOmk9oqom72FC0ndpGSrj843hQNcADn8sCccnAzHppYJKblf3/AF7DrFIGAZTdSAQfMHe/zwj8T8QrAbLW1pkY6Y4IoVszeQZ4bficRkOdmBBHS1UyU9lMSS0JkdEcMyKHDgEWVrarmy7415ZmxglE0n9IqBcd/PBVAgHokaQsifd+uEYtLKMr7G6eoi1RLHgnMp4NFVPStI51mXuj3sbbbo6FRqAHMAD44jM9rD+UcxQVkVMDDFA8kqMzsuklu7KkDXY7jrqGJlONJXbesgiXyGX1bn+86qPwxJ8L5rl1KJjJWiWSeTvZHljKeIgDYFAALAbY1qFdEJc0+53dmGVd3BJOYzH37Du1b3lgjXTCGHQkXcjzc4anoBzRmjP7J2/utdfwxFLxvl3/AI6lH/nIPwJxuj4uoW92spz8Jk/1xJB1Gln6Tj5xD/IjCpx3BUgQDv8AaV3iuqKoBeFwlyb7FwB88MS8WUJ5VdOf/OX/AFxpzsUtdA8JnSzWIdJF1KwIKspvzBAI+GIASuGp0mqMpnVmZ2pahX1Ncq6CAEW6Wa+2JPtDlaXuaKLSzyHvHR3KI8UezKzKNVmYr4V52N9sRFTk8tFVwVaaKz9IJu4jijkOpR4jZgGuRvYY6uJ81oayLRVU1WjWISQ0rl4yeqtHe3T0NsQ1a4LJ0FLT1kQCx5bRKo5aJ7D/ANEHELk0FPmtS02YGmiSEPCsKVBDs4ezM7KVbTsNO+98IuYZtHTpJEJKiSTQO7mSaeMXPLVDPY/3dQ9cbpqulVAsZpqoLsCtJKPqX6/XCYY2ndD7jJU3QwcWU9DTVcnsgiRYaQ3KPfVJITbcsdRAH44j8rqxPEqwgIEhWOWdxbStvdRWO5JDeI7Yh/ynIqkxUcKMOVqcm+/O5bbHvK0pyQa2SUn9RomSPnq30X1C5PPzxfKm48qqH6aUYyqLu/fj+SVE5aERZfC7U6m0kisFLfrCMuQWJ6t9MduV5a7SwnuTDDCrBVkcM7F7AjYmygDr8hjOT5lEtU8aSI0UwEkekiwcDS6jy2Cm3phlJxp0+DG4qfNlM+abbg2vx0r4EzhfIA+ZrRFjIgkWZg257tFuFJN7i4VbeV8MHanmffZiEv8Am6SP5d5Jux+IRR/9OOfM80jpZ6epjKmeOQXRN3kjbwyLpG58O/3cLcIevmA3119Qd+oRiSf7sQwrPHa2l3FYvqt9i3+yHKe6oRMwtJUt3rfunZB8l/icPWNVPAEVVUWVQAAOgAsB9MbcShDd8mMVB2o53P7eIYJ5IVigu2g+80pPMHY+Ffxxb5xTvbhlccRWpiaQVcxCKoI0FYxqZmDDov4kYiVtcEwpSVlf0+XyxghJV0tC0JDR38DWvyI3254m8i4h9nRYaq6hRZZgCVIHLVa5UjHXQcIyDKWzCpqpEbuzIsaolrfYvqW9zt9cbez7gSevpTPPUvFdyqqqIbhdiTqX9a428sKUJ9zS8mLrFNExT1scg1JIjDzVgf4HHiqzOGMXeWNR+04GNlR2KId1qEv5tAPx0EYQ+NeHZcolRNMMweNn1rEUsFax5sb2uD8xgeMqsqZKZ7xZG6dzSl5JZWCAopHM/ZZha/QYtvK6NYYY41RY1RQNCm4Ww3F+u/XrhE4D4ef2qSWbumFOdEfdMWQyMt2YFlF9KkLfzY+uJ/Pqk1UpoYWKqBeqkU/o4zyQHo72I9FucZM73NQXbqNi65I2HOY3qZ8y/wC7U8RgiYDeZy120dSNQCjzJ25Ylsg7OYzTxNO0sdU0ZEphkK31sXZSNxsTb5YxwrlgrJY5goTL6Y2pYwLCVxt3pHVF+xfmbt5YsQDGvDDbyZcst3BX8vZXCQAKqpCgKApZSPCrIvNeiuw+eJBeCX65hWH7yD/2YccGNG5+4lwi+wnNwQ3/AOQrB95P/hjVPwK55ZjVj4iNv5o8O1sYIwbpe5Hlx9j5y7TMwrcsqhClW7o0YcM8cd9yQeSW6YeuHeEZ6qkgqGrBqljDlWpIGAv9y+O3jKNTmTgqDfLJeYvyc4Z+z8f7No/7BP5Rg3MnZH2FluBKocpaFv3qLf6rIP4YgKrs1rNevu6CUai24KE3mEhABjYDYaNzyOLktgtg3sjy4lGVPBFUHZvyRTsCzECKWPYGMIAL6eT+PljhkopKZ4vaMuqI1dhHZZPeYw2IUpJz1pqAv9puuPoK2I3Psojq4XhlB0t1GxVgbqynowNiD6YN7Dy0Vb2VZeAsvtKH22Ngr97u6x6QYgCb2W1+XM38sd/FXAiS6pqS0NRzIG0cno6jYH9oD440TUs4mEbsI80hX83Kdo6yEfrW2P7Q5odxcHDPkOdLUqfCY5UOmWFveRv8wejDYjHMyOcJ70zfBRlHaVFFITcMpR0Ol0bmrDmD/r1xsw3dpeTMNFXDHfSNM+nmY+jW+1pPztfFfLxBTk2Dkk8gEYk/QY62DPHJC2Zpw2ujpqMtic3ZBf8AWGx/vLY48fkuPrrPoZXI/mxzzcQwLsS4+KMP44xHnof9FHI/0A/E4a5QRH2DMUFMnfU6rHIh2YDfxAod+ZuGOHTsiywNXgkbUtPt+9IdP8FP44SZ6Oao2kIjTmFXxEnpqPL5YkctrKqi72SGrdC4Bc93GdWgNp95D5nl54x5csHNUPjhntdI+lMZxBcEzyyUNM9Q5eZ41Z2IAuWF+SgD8MTuLGYwcUf2mTtmGZrSRn3LU6nyeWzzN92NR9MXFneZLTU8s7+7EhY/IcvnioOx/LmnrnqJbl4kLux6zVBufmFX5AjFX7Fo+5MdtmZLT0tPSJsGOsr5RQKCAfi+gfI4fuFMr9lo4IbbpGoP71rt/ivim+Kp/wApZ0Yx4o0ljpQOhAbXP+AYYvpmsMSuoPhFSdofH80c8lLTyJTpGQrzGxdmKhrJqFlsCN9zvitcxhlaSNkaWoaTVGFeQsS0mwsWOwJAvbyxZ9dxFk9M8zwRitqpWYsQveXJ6GRxpVRysvQYg+zjJxdqybSkMWtktsms3LsvkiDwr8T5b0yyUY2ZlHI80dsvuu1DNDSPRUsFDSaTUMp8dvCgH6SVvMXNgPtEjyNufK8oSoZsvpmb2eNr1tRfxyuecYfmWb7RHuiwHPZcreIah4quop1bvJAC8nIU9MpIjG+3etqZ9PS+/TDN2FuEjrKcHaOZXFzc2kT/AFQ4Rjxc3I35J2uCzoIVRQqKFVRYACwAHIAY24MGNZnDBgwYADBgwYAK74vH+0pD5ZXN+LN/php4KH+z6T+wj/kGFbi5v6dU+mVP+Lvhu4T/AOw0v9hH/wCmuACWwYMGAAwYMGACKz/IYqyPRKDdTqR1NnjboyMNwf44qPLs3FZLZJBHmEJdYZyNMdXGjEWdR0Nr25jVdeuLW40zf2ShqJh7yRnT+8dlt8yMVX2U8IR1AqWmW6RokEbDZlkA1u6NzVgdNmHrheSG4ZB7eR5yHOVqka6FJUOmaF+aN5HoQehGxGEyg4Tgoc5p5CqimmZjGbe5MV2QnkFO5X6Y6c5Walmj791jqx4Iaki0NWnPu5rCyP8AwJuOoxPiWDMoJIZFZHAHeRttJE3NWHwO4YbG22MaTwzvsPdZI/I8S0UTe9GjfFQf8sQ1XwXl0pJejpyepEag/VbHCPnnHE0WXS08j6cxVlguPth72mT0KAn0YEYr6DMnpGDQ1TwyDqZCQ376ubMPljqY8TyJyRm2suSo7LMsb3YGQ+aTSi3y12/DFNcDcOtVVTUlVPLHqWRVKMD4420upDDyva2Li4B7QErz3MgCVIUtZd0kUfaQ/wAVO4v1wg8WD2HOGmGwSeOo9AkgKS2/xE+tsJkqLRt2rLsyykEMUcQNxGioD5hVAF7fDHZjyMesWFlZdtOb6YoaQGxmYvJ6RRbm/wAWKj1AbHZwJEKDKHqnXxyI1S467r4F+ShRiJ7QuA62trGkiMZikjWO7OVMagnXYaTe974tGKBQoQAaQNIFtrAWAt8MRXJa/TSKE7HUE1fCdQdlSSaQ8/G1gLkdfE2HHta4ia60ELEF11Tsp3EZ2VAehc8/IA+eHuvlp6GGWcokaIpZtCgXt8LXJ5fPHz5VZuWZ6ipZVlmbWR1F7aVA52AAGI6GTW55Rh6Vy+ES/DPDD1lmt3NEBu/umQDonkvm5+WPXH+fd7TGnoltSovNB+lEdtWkf1Kfab7RIAvvhd/KFVLSpStI6xAlYoI18covcBurD02HO+LUi4VaHLKuaqCe1SUpUhFskUaoSscY5AA7nzPwGF7HKW6X4G6d44Q24/y/cjuB6US5NmFPzYGS5PUtCrg/xGObsWq71cv/ABqaN/mjG/4Pjd2N1Q76aFvdmp43t6pdW+quv0x47NuEK+krYzLDpiiSSMya1s4JGkhQb9L/ADxZc0zVKk3EuTBgwYYJDBgwk8e8TyUs1PCkqU6yB3aeSMuoCaQECgjclr3uNh64AHbAcVdFx7IvPMMskP7XeRH5i7Y7IeOqkgkDLpFG90rSNvOzx/54ANfE/izCvA5rlZ/Fnw5cIPehpSP6iP8AkGEThd5MxetrJIxEJ4hTxDVqBVA4ZwbC6lmFj6HE32e8SQmkhp5ZVjqYYxHLFIQjKy7cm5jyI2OAB3wY1xzK3JgfgQce8AGcYwYMAFZ9tOahY6emv+kcyv8A2cQv+Llf7pww9mOXGHLodQs8oMz/ABkOr8AQMVVxrOcxzSWNTsZUo0seQDXlIv8Ae/u4v1FAAAFgNgB0GKrl2XlxFIqftwqlZ6WFgCipLO4PoAi7fefEemRyUdNRzzSyd20a/wBIB/O0ruARc/bgNxdX1BSPLEX2n1LVOYVKJuQIqVB+05ufqWGL0loI3iMLqGjK6CpFwVtax+WK7d12Te2MSrs0o2qtdHV917YE10tSq2DgeXUMNgyjYhr4VeC+JFy2pqFrKR3kkVBYKhZCurUBrIBRrg3HlhtrMr7orl1TIyMp1UFWTvtyW/8AWLfSVOzLg9vpqqQUWawxCrUeEm2iS/2onuGW9vcNjhMMksVxa47r9oY0po4Mm45pYK3vfydHSxy2R5lK61udi6p4Qt+ZG/njs7bcsBkppfsypJTsfUgPH/B/wwvcc8HiiTvYmLUrEJJE5uyajYFSdyL9OeJWPMDWZHNG7E1FAUb9oqhujfeS6/I41twyQ3w6FK2STLJ4EzQ1NBTSndjGA37yjS1/W4wwYrXsWr7x1NPf9FKJF/cmBb+cPiysVXQpJU2gwYMYOJKnDnWUxVULQTLqjcWYXI/Eb4g/+r6gEMsKQKneqVaQbyWP7bXOGvGMAC3wzwTS0R1xoXm6zSHU/rYn3R6C2J6rpllRo3XUjgqwPUEWIxuxnAQlXQXsj4LoqOTvaeBUk0ldV2JAPMDUTbDDgwYCQwYMGADGK04pq6o100bS1kcISMwikpw+q4bvNUjIdJBC7XHPFmYwRgAqCXKKidbez5rIP+NVpEPorE/hj3l/Z5KG1DL6BD+tUTyTt8dOjSfmcW5bBgASP+hVRMUeprXV4790KVe6RCbXNmZtZsLC+1umNeY8G1cgs1RSVA8qmiVj82RgB8lw+YMAFVycFTpa+XUMi+dPPJC30KgD648TUbIP+wZshH9TWFh8v6R/li18YwAJ/Z0lRpqDMKoRGUdytUwaQLoGq5udtV+uHDBbGcACVQ9m9NDWrVxvKNLtJ3RbUmtwbsL7g7nr1w31MwRGdvdUFj8ALn8MbcYYYAPnXgm9ZmFK7WLTVL1MgBvbTdx/dbQB8MfRYOIul4dpYpmnjp4kmYWMioAxB57gfjiUAxCVFpSsiuJskSsppIXVTqU6Swvpe3hYdQQd7jHznWZSyGWmnUrUJs5JuS3Rwx3KnYg/La2PqEjCX2i8Hx1cZnDGKohU6ZFF7rz0uLjUL8uo6YbhmoS5XBCdFX1GWVUuX0tSJpqqCMN30bEM8MinSSNruq2PO5HMc8auE69Y6uM3BhqlNNL5ESbI3yY2+eLD7C6c/k5pS1++maTTbZdlWw3P6t+nPHNxt2YQuGmppWpmJDMqoGQsCDqC3Glr73UjfExmoxcK4J3cUxb7Hqww16xSXDSQtE4P9ZA/I+u7DF6YSKLs5ijr/be+kLCRpRHZQodwQ55arG5Nr8zh3wlKgk7dn//Z"/>
          <p:cNvSpPr>
            <a:spLocks noChangeAspect="1" noChangeArrowheads="1"/>
          </p:cNvSpPr>
          <p:nvPr/>
        </p:nvSpPr>
        <p:spPr bwMode="auto">
          <a:xfrm>
            <a:off x="155575" y="-1173163"/>
            <a:ext cx="2857500" cy="2447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cxnSp>
        <p:nvCxnSpPr>
          <p:cNvPr id="51201" name="Straight Connector 51200"/>
          <p:cNvCxnSpPr>
            <a:endCxn id="54" idx="1"/>
          </p:cNvCxnSpPr>
          <p:nvPr/>
        </p:nvCxnSpPr>
        <p:spPr bwMode="auto">
          <a:xfrm>
            <a:off x="2792948" y="2459378"/>
            <a:ext cx="1742451" cy="117203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a:stCxn id="6" idx="2"/>
            <a:endCxn id="54" idx="0"/>
          </p:cNvCxnSpPr>
          <p:nvPr/>
        </p:nvCxnSpPr>
        <p:spPr bwMode="auto">
          <a:xfrm flipH="1">
            <a:off x="4575810" y="2754293"/>
            <a:ext cx="5467" cy="85758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a:stCxn id="54" idx="7"/>
          </p:cNvCxnSpPr>
          <p:nvPr/>
        </p:nvCxnSpPr>
        <p:spPr bwMode="auto">
          <a:xfrm flipV="1">
            <a:off x="4616221" y="2189431"/>
            <a:ext cx="1916820" cy="144197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Straight Connector 41"/>
          <p:cNvCxnSpPr>
            <a:stCxn id="54" idx="6"/>
          </p:cNvCxnSpPr>
          <p:nvPr/>
        </p:nvCxnSpPr>
        <p:spPr bwMode="auto">
          <a:xfrm flipV="1">
            <a:off x="4632960" y="3321597"/>
            <a:ext cx="2976880" cy="35695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3" name="Straight Connector 42"/>
          <p:cNvCxnSpPr>
            <a:stCxn id="54" idx="4"/>
          </p:cNvCxnSpPr>
          <p:nvPr/>
        </p:nvCxnSpPr>
        <p:spPr bwMode="auto">
          <a:xfrm>
            <a:off x="4575810" y="3745230"/>
            <a:ext cx="1842166" cy="84251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a:stCxn id="54" idx="4"/>
          </p:cNvCxnSpPr>
          <p:nvPr/>
        </p:nvCxnSpPr>
        <p:spPr bwMode="auto">
          <a:xfrm flipH="1">
            <a:off x="4572000" y="3745230"/>
            <a:ext cx="3810" cy="100089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p:cNvCxnSpPr>
            <a:stCxn id="24" idx="3"/>
            <a:endCxn id="54" idx="3"/>
          </p:cNvCxnSpPr>
          <p:nvPr/>
        </p:nvCxnSpPr>
        <p:spPr bwMode="auto">
          <a:xfrm flipV="1">
            <a:off x="2406273" y="3725701"/>
            <a:ext cx="2129126" cy="126665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6" name="Straight Connector 45"/>
          <p:cNvCxnSpPr>
            <a:endCxn id="54" idx="2"/>
          </p:cNvCxnSpPr>
          <p:nvPr/>
        </p:nvCxnSpPr>
        <p:spPr bwMode="auto">
          <a:xfrm>
            <a:off x="2531979" y="3540617"/>
            <a:ext cx="1986681" cy="13793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23" name="Relationships"/>
          <p:cNvGrpSpPr/>
          <p:nvPr/>
        </p:nvGrpSpPr>
        <p:grpSpPr>
          <a:xfrm>
            <a:off x="655387" y="3099822"/>
            <a:ext cx="2036135" cy="1338865"/>
            <a:chOff x="824039" y="2951133"/>
            <a:chExt cx="2036135" cy="1338865"/>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580" y="2951133"/>
              <a:ext cx="1772051" cy="943560"/>
            </a:xfrm>
            <a:prstGeom prst="rect">
              <a:avLst/>
            </a:prstGeom>
          </p:spPr>
        </p:pic>
        <p:sp>
          <p:nvSpPr>
            <p:cNvPr id="22" name="TextBox 21"/>
            <p:cNvSpPr txBox="1"/>
            <p:nvPr/>
          </p:nvSpPr>
          <p:spPr>
            <a:xfrm>
              <a:off x="824039" y="3828333"/>
              <a:ext cx="2036135" cy="461665"/>
            </a:xfrm>
            <a:prstGeom prst="rect">
              <a:avLst/>
            </a:prstGeom>
            <a:noFill/>
          </p:spPr>
          <p:txBody>
            <a:bodyPr wrap="none" rtlCol="0">
              <a:spAutoFit/>
            </a:bodyPr>
            <a:lstStyle/>
            <a:p>
              <a:r>
                <a:rPr lang="en-GB" sz="2400" dirty="0">
                  <a:solidFill>
                    <a:srgbClr val="69A830"/>
                  </a:solidFill>
                </a:rPr>
                <a:t>Relationships</a:t>
              </a:r>
            </a:p>
          </p:txBody>
        </p:sp>
      </p:grpSp>
      <p:grpSp>
        <p:nvGrpSpPr>
          <p:cNvPr id="5" name="Travel"/>
          <p:cNvGrpSpPr/>
          <p:nvPr/>
        </p:nvGrpSpPr>
        <p:grpSpPr>
          <a:xfrm>
            <a:off x="827759" y="1570825"/>
            <a:ext cx="2070857" cy="1320568"/>
            <a:chOff x="619495" y="1321970"/>
            <a:chExt cx="2070857" cy="1320568"/>
          </a:xfrm>
        </p:grpSpPr>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9495" y="1321970"/>
              <a:ext cx="2070857" cy="1076845"/>
            </a:xfrm>
            <a:prstGeom prst="rect">
              <a:avLst/>
            </a:prstGeom>
          </p:spPr>
        </p:pic>
        <p:sp>
          <p:nvSpPr>
            <p:cNvPr id="3" name="TextBox 2"/>
            <p:cNvSpPr txBox="1"/>
            <p:nvPr/>
          </p:nvSpPr>
          <p:spPr>
            <a:xfrm>
              <a:off x="1140295" y="2180873"/>
              <a:ext cx="1029256" cy="461665"/>
            </a:xfrm>
            <a:prstGeom prst="rect">
              <a:avLst/>
            </a:prstGeom>
            <a:noFill/>
          </p:spPr>
          <p:txBody>
            <a:bodyPr wrap="none" rtlCol="0">
              <a:spAutoFit/>
            </a:bodyPr>
            <a:lstStyle/>
            <a:p>
              <a:pPr algn="ctr"/>
              <a:r>
                <a:rPr lang="en-GB" sz="2400" dirty="0" smtClean="0">
                  <a:solidFill>
                    <a:srgbClr val="69A830"/>
                  </a:solidFill>
                </a:rPr>
                <a:t>Travel</a:t>
              </a:r>
              <a:endParaRPr lang="en-GB" sz="2400" dirty="0">
                <a:solidFill>
                  <a:srgbClr val="69A830"/>
                </a:solidFill>
              </a:endParaRPr>
            </a:p>
          </p:txBody>
        </p:sp>
      </p:grpSp>
      <p:grpSp>
        <p:nvGrpSpPr>
          <p:cNvPr id="9" name="Parties"/>
          <p:cNvGrpSpPr/>
          <p:nvPr/>
        </p:nvGrpSpPr>
        <p:grpSpPr>
          <a:xfrm>
            <a:off x="3751833" y="1464200"/>
            <a:ext cx="1658888" cy="1290093"/>
            <a:chOff x="3399563" y="1352445"/>
            <a:chExt cx="1658888" cy="1290093"/>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9563" y="1352445"/>
              <a:ext cx="1658888" cy="890269"/>
            </a:xfrm>
            <a:prstGeom prst="rect">
              <a:avLst/>
            </a:prstGeom>
          </p:spPr>
        </p:pic>
        <p:sp>
          <p:nvSpPr>
            <p:cNvPr id="6" name="TextBox 5"/>
            <p:cNvSpPr txBox="1"/>
            <p:nvPr/>
          </p:nvSpPr>
          <p:spPr>
            <a:xfrm>
              <a:off x="3628026" y="2180873"/>
              <a:ext cx="1201962" cy="461665"/>
            </a:xfrm>
            <a:prstGeom prst="rect">
              <a:avLst/>
            </a:prstGeom>
            <a:noFill/>
          </p:spPr>
          <p:txBody>
            <a:bodyPr wrap="square" rtlCol="0">
              <a:spAutoFit/>
            </a:bodyPr>
            <a:lstStyle/>
            <a:p>
              <a:pPr algn="ctr"/>
              <a:r>
                <a:rPr lang="en-GB" sz="2400" dirty="0" smtClean="0">
                  <a:solidFill>
                    <a:srgbClr val="69A830"/>
                  </a:solidFill>
                </a:rPr>
                <a:t>Parties</a:t>
              </a:r>
              <a:endParaRPr lang="en-GB" sz="2400" dirty="0">
                <a:solidFill>
                  <a:srgbClr val="69A830"/>
                </a:solidFill>
              </a:endParaRPr>
            </a:p>
          </p:txBody>
        </p:sp>
      </p:grpSp>
      <p:grpSp>
        <p:nvGrpSpPr>
          <p:cNvPr id="13" name="Shopping"/>
          <p:cNvGrpSpPr/>
          <p:nvPr/>
        </p:nvGrpSpPr>
        <p:grpSpPr>
          <a:xfrm>
            <a:off x="5708555" y="1423709"/>
            <a:ext cx="1487908" cy="1735940"/>
            <a:chOff x="5732733" y="908720"/>
            <a:chExt cx="1487908" cy="1735940"/>
          </a:xfrm>
        </p:grpSpPr>
        <p:pic>
          <p:nvPicPr>
            <p:cNvPr id="16" name="Picture 1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3265" y="908720"/>
              <a:ext cx="906845" cy="1394705"/>
            </a:xfrm>
            <a:prstGeom prst="rect">
              <a:avLst/>
            </a:prstGeom>
          </p:spPr>
        </p:pic>
        <p:sp>
          <p:nvSpPr>
            <p:cNvPr id="12" name="TextBox 11"/>
            <p:cNvSpPr txBox="1"/>
            <p:nvPr/>
          </p:nvSpPr>
          <p:spPr>
            <a:xfrm>
              <a:off x="5732733" y="2182995"/>
              <a:ext cx="1487908" cy="461665"/>
            </a:xfrm>
            <a:prstGeom prst="rect">
              <a:avLst/>
            </a:prstGeom>
            <a:noFill/>
          </p:spPr>
          <p:txBody>
            <a:bodyPr wrap="none" rtlCol="0">
              <a:spAutoFit/>
            </a:bodyPr>
            <a:lstStyle/>
            <a:p>
              <a:pPr algn="ctr"/>
              <a:r>
                <a:rPr lang="en-GB" sz="2400" dirty="0" smtClean="0">
                  <a:solidFill>
                    <a:srgbClr val="69A830"/>
                  </a:solidFill>
                </a:rPr>
                <a:t>Shopping</a:t>
              </a:r>
              <a:endParaRPr lang="en-GB" sz="2400" dirty="0">
                <a:solidFill>
                  <a:srgbClr val="69A830"/>
                </a:solidFill>
              </a:endParaRPr>
            </a:p>
          </p:txBody>
        </p:sp>
      </p:grpSp>
      <p:grpSp>
        <p:nvGrpSpPr>
          <p:cNvPr id="15" name="Going out"/>
          <p:cNvGrpSpPr/>
          <p:nvPr/>
        </p:nvGrpSpPr>
        <p:grpSpPr>
          <a:xfrm>
            <a:off x="7176843" y="2607770"/>
            <a:ext cx="1506371" cy="1632828"/>
            <a:chOff x="6843720" y="2366856"/>
            <a:chExt cx="1506371" cy="1632828"/>
          </a:xfrm>
        </p:grpSpPr>
        <p:pic>
          <p:nvPicPr>
            <p:cNvPr id="18" name="Picture 17"/>
            <p:cNvPicPr>
              <a:picLocks noChangeAspect="1"/>
            </p:cNvPicPr>
            <p:nvPr/>
          </p:nvPicPr>
          <p:blipFill>
            <a:blip r:embed="rId7"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123679" y="2366856"/>
              <a:ext cx="946453" cy="1290332"/>
            </a:xfrm>
            <a:prstGeom prst="rect">
              <a:avLst/>
            </a:prstGeom>
          </p:spPr>
        </p:pic>
        <p:sp>
          <p:nvSpPr>
            <p:cNvPr id="14" name="TextBox 13"/>
            <p:cNvSpPr txBox="1"/>
            <p:nvPr/>
          </p:nvSpPr>
          <p:spPr>
            <a:xfrm>
              <a:off x="6843720" y="3538019"/>
              <a:ext cx="1506371" cy="461665"/>
            </a:xfrm>
            <a:prstGeom prst="rect">
              <a:avLst/>
            </a:prstGeom>
            <a:noFill/>
          </p:spPr>
          <p:txBody>
            <a:bodyPr wrap="square" rtlCol="0">
              <a:spAutoFit/>
            </a:bodyPr>
            <a:lstStyle/>
            <a:p>
              <a:pPr algn="ctr"/>
              <a:r>
                <a:rPr lang="en-GB" sz="2400" dirty="0" smtClean="0">
                  <a:solidFill>
                    <a:srgbClr val="69A830"/>
                  </a:solidFill>
                </a:rPr>
                <a:t>Going</a:t>
              </a:r>
              <a:r>
                <a:rPr lang="en-GB" sz="2400" dirty="0" smtClean="0"/>
                <a:t> </a:t>
              </a:r>
              <a:r>
                <a:rPr lang="en-GB" sz="2400" dirty="0" smtClean="0">
                  <a:solidFill>
                    <a:srgbClr val="69A830"/>
                  </a:solidFill>
                </a:rPr>
                <a:t>out</a:t>
              </a:r>
              <a:endParaRPr lang="en-GB" sz="2400" dirty="0">
                <a:solidFill>
                  <a:srgbClr val="69A830"/>
                </a:solidFill>
              </a:endParaRPr>
            </a:p>
          </p:txBody>
        </p:sp>
      </p:grpSp>
      <p:grpSp>
        <p:nvGrpSpPr>
          <p:cNvPr id="19" name="Drinking"/>
          <p:cNvGrpSpPr/>
          <p:nvPr/>
        </p:nvGrpSpPr>
        <p:grpSpPr>
          <a:xfrm>
            <a:off x="6203344" y="4396465"/>
            <a:ext cx="1316386" cy="1472374"/>
            <a:chOff x="5966979" y="4685922"/>
            <a:chExt cx="1316386" cy="1472374"/>
          </a:xfrm>
        </p:grpSpPr>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5574" y="4685922"/>
              <a:ext cx="977358" cy="1042061"/>
            </a:xfrm>
            <a:prstGeom prst="rect">
              <a:avLst/>
            </a:prstGeom>
          </p:spPr>
        </p:pic>
        <p:sp>
          <p:nvSpPr>
            <p:cNvPr id="17" name="TextBox 16"/>
            <p:cNvSpPr txBox="1"/>
            <p:nvPr/>
          </p:nvSpPr>
          <p:spPr>
            <a:xfrm>
              <a:off x="5966979" y="5696631"/>
              <a:ext cx="1316386" cy="461665"/>
            </a:xfrm>
            <a:prstGeom prst="rect">
              <a:avLst/>
            </a:prstGeom>
            <a:noFill/>
          </p:spPr>
          <p:txBody>
            <a:bodyPr wrap="none" rtlCol="0">
              <a:spAutoFit/>
            </a:bodyPr>
            <a:lstStyle/>
            <a:p>
              <a:pPr algn="ctr"/>
              <a:r>
                <a:rPr lang="en-GB" sz="2400" dirty="0" smtClean="0">
                  <a:solidFill>
                    <a:srgbClr val="69A830"/>
                  </a:solidFill>
                </a:rPr>
                <a:t>Drinking</a:t>
              </a:r>
              <a:endParaRPr lang="en-GB" sz="2400" dirty="0">
                <a:solidFill>
                  <a:srgbClr val="69A830"/>
                </a:solidFill>
              </a:endParaRPr>
            </a:p>
          </p:txBody>
        </p:sp>
      </p:grpSp>
      <p:grpSp>
        <p:nvGrpSpPr>
          <p:cNvPr id="25" name="Bingo"/>
          <p:cNvGrpSpPr/>
          <p:nvPr/>
        </p:nvGrpSpPr>
        <p:grpSpPr>
          <a:xfrm>
            <a:off x="860889" y="4539295"/>
            <a:ext cx="1545384" cy="1365089"/>
            <a:chOff x="959334" y="4832035"/>
            <a:chExt cx="1545384" cy="1340108"/>
          </a:xfrm>
        </p:grpSpPr>
        <p:pic>
          <p:nvPicPr>
            <p:cNvPr id="24" name="Picture 23"/>
            <p:cNvPicPr>
              <a:picLocks noChangeAspect="1"/>
            </p:cNvPicPr>
            <p:nvPr/>
          </p:nvPicPr>
          <p:blipFill rotWithShape="1">
            <a:blip r:embed="rId9">
              <a:extLst>
                <a:ext uri="{28A0092B-C50C-407E-A947-70E740481C1C}">
                  <a14:useLocalDpi xmlns:a14="http://schemas.microsoft.com/office/drawing/2010/main" val="0"/>
                </a:ext>
              </a:extLst>
            </a:blip>
            <a:srcRect t="29402"/>
            <a:stretch/>
          </p:blipFill>
          <p:spPr>
            <a:xfrm>
              <a:off x="959334" y="4832035"/>
              <a:ext cx="1545384" cy="889536"/>
            </a:xfrm>
            <a:prstGeom prst="rect">
              <a:avLst/>
            </a:prstGeom>
          </p:spPr>
        </p:pic>
        <p:sp>
          <p:nvSpPr>
            <p:cNvPr id="20" name="TextBox 19"/>
            <p:cNvSpPr txBox="1"/>
            <p:nvPr/>
          </p:nvSpPr>
          <p:spPr>
            <a:xfrm>
              <a:off x="1245354" y="5710478"/>
              <a:ext cx="973343" cy="461665"/>
            </a:xfrm>
            <a:prstGeom prst="rect">
              <a:avLst/>
            </a:prstGeom>
            <a:noFill/>
          </p:spPr>
          <p:txBody>
            <a:bodyPr wrap="none" rtlCol="0">
              <a:spAutoFit/>
            </a:bodyPr>
            <a:lstStyle/>
            <a:p>
              <a:pPr algn="ctr"/>
              <a:r>
                <a:rPr lang="en-GB" sz="2400" dirty="0" smtClean="0">
                  <a:solidFill>
                    <a:srgbClr val="69A830"/>
                  </a:solidFill>
                </a:rPr>
                <a:t>Bingo</a:t>
              </a:r>
            </a:p>
          </p:txBody>
        </p:sp>
      </p:grpSp>
      <p:grpSp>
        <p:nvGrpSpPr>
          <p:cNvPr id="30" name="Having a chat"/>
          <p:cNvGrpSpPr/>
          <p:nvPr/>
        </p:nvGrpSpPr>
        <p:grpSpPr>
          <a:xfrm>
            <a:off x="3537902" y="4534405"/>
            <a:ext cx="2068195" cy="1443881"/>
            <a:chOff x="3278826" y="4800727"/>
            <a:chExt cx="2068195" cy="1443881"/>
          </a:xfrm>
        </p:grpSpPr>
        <p:pic>
          <p:nvPicPr>
            <p:cNvPr id="31" name="Picture 30"/>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67933" y="4800727"/>
              <a:ext cx="1263495" cy="1080000"/>
            </a:xfrm>
            <a:prstGeom prst="rect">
              <a:avLst/>
            </a:prstGeom>
          </p:spPr>
        </p:pic>
        <p:sp>
          <p:nvSpPr>
            <p:cNvPr id="29" name="TextBox 28"/>
            <p:cNvSpPr txBox="1"/>
            <p:nvPr/>
          </p:nvSpPr>
          <p:spPr>
            <a:xfrm>
              <a:off x="3278826" y="5782943"/>
              <a:ext cx="2068195" cy="461665"/>
            </a:xfrm>
            <a:prstGeom prst="rect">
              <a:avLst/>
            </a:prstGeom>
            <a:noFill/>
          </p:spPr>
          <p:txBody>
            <a:bodyPr wrap="none" rtlCol="0">
              <a:spAutoFit/>
            </a:bodyPr>
            <a:lstStyle/>
            <a:p>
              <a:pPr algn="ctr"/>
              <a:r>
                <a:rPr lang="en-GB" sz="2400" dirty="0" smtClean="0">
                  <a:solidFill>
                    <a:srgbClr val="69A830"/>
                  </a:solidFill>
                </a:rPr>
                <a:t>Having a chat</a:t>
              </a:r>
              <a:endParaRPr lang="en-GB" sz="2400" dirty="0">
                <a:solidFill>
                  <a:srgbClr val="69A830"/>
                </a:solidFill>
              </a:endParaRPr>
            </a:p>
          </p:txBody>
        </p:sp>
      </p:grpSp>
      <p:sp>
        <p:nvSpPr>
          <p:cNvPr id="54" name="Node"/>
          <p:cNvSpPr/>
          <p:nvPr/>
        </p:nvSpPr>
        <p:spPr>
          <a:xfrm>
            <a:off x="4518660" y="3611880"/>
            <a:ext cx="114300" cy="1333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1202" name="Person" descr="https://ruritanrapidandistrict.files.wordpress.com/2014/03/mystery-member-free-clip-art.jpg?w=660"/>
          <p:cNvPicPr>
            <a:picLocks noChangeAspect="1" noChangeArrowheads="1"/>
          </p:cNvPicPr>
          <p:nvPr/>
        </p:nvPicPr>
        <p:blipFill rotWithShape="1">
          <a:blip r:embed="rId11">
            <a:duotone>
              <a:schemeClr val="accent4">
                <a:shade val="45000"/>
                <a:satMod val="135000"/>
              </a:schemeClr>
              <a:prstClr val="white"/>
            </a:duotone>
            <a:extLst>
              <a:ext uri="{28A0092B-C50C-407E-A947-70E740481C1C}">
                <a14:useLocalDpi xmlns:a14="http://schemas.microsoft.com/office/drawing/2010/main" val="0"/>
              </a:ext>
            </a:extLst>
          </a:blip>
          <a:srcRect l="10445" t="9775" r="13078" b="12185"/>
          <a:stretch/>
        </p:blipFill>
        <p:spPr bwMode="auto">
          <a:xfrm>
            <a:off x="4023459" y="3172252"/>
            <a:ext cx="1062580" cy="108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1203" name="Rounded Rectangle 51202"/>
          <p:cNvSpPr/>
          <p:nvPr/>
        </p:nvSpPr>
        <p:spPr>
          <a:xfrm>
            <a:off x="7216083" y="2510976"/>
            <a:ext cx="1467131" cy="1748795"/>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9" name="Rounded Rectangle 68"/>
          <p:cNvSpPr/>
          <p:nvPr/>
        </p:nvSpPr>
        <p:spPr>
          <a:xfrm>
            <a:off x="6181744" y="4305336"/>
            <a:ext cx="1337986" cy="1615305"/>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0" name="Rounded Rectangle 69"/>
          <p:cNvSpPr/>
          <p:nvPr/>
        </p:nvSpPr>
        <p:spPr>
          <a:xfrm>
            <a:off x="655387" y="2985685"/>
            <a:ext cx="2079589" cy="1453002"/>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1747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1201"/>
                                        </p:tgtEl>
                                        <p:attrNameLst>
                                          <p:attrName>style.visibility</p:attrName>
                                        </p:attrNameLst>
                                      </p:cBhvr>
                                      <p:to>
                                        <p:strVal val="visible"/>
                                      </p:to>
                                    </p:set>
                                    <p:animEffect transition="in" filter="wipe(right)">
                                      <p:cBhvr>
                                        <p:cTn id="7" dur="500"/>
                                        <p:tgtEl>
                                          <p:spTgt spid="5120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down)">
                                      <p:cBhvr>
                                        <p:cTn id="14" dur="500"/>
                                        <p:tgtEl>
                                          <p:spTgt spid="40"/>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500"/>
                                        <p:tgtEl>
                                          <p:spTgt spid="41"/>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childTnLst>
                                </p:cTn>
                              </p:par>
                            </p:childTnLst>
                          </p:cTn>
                        </p:par>
                        <p:par>
                          <p:cTn id="39" fill="hold">
                            <p:stCondLst>
                              <p:cond delay="5000"/>
                            </p:stCondLst>
                            <p:childTnLst>
                              <p:par>
                                <p:cTn id="40" presetID="22" presetClass="entr" presetSubtype="1" fill="hold" nodeType="after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up)">
                                      <p:cBhvr>
                                        <p:cTn id="42" dur="500"/>
                                        <p:tgtEl>
                                          <p:spTgt spid="44"/>
                                        </p:tgtEl>
                                      </p:cBhvr>
                                    </p:animEffect>
                                  </p:childTnLst>
                                </p:cTn>
                              </p:par>
                              <p:par>
                                <p:cTn id="43" presetID="10"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1000"/>
                                        <p:tgtEl>
                                          <p:spTgt spid="30"/>
                                        </p:tgtEl>
                                      </p:cBhvr>
                                    </p:animEffect>
                                  </p:childTnLst>
                                </p:cTn>
                              </p:par>
                            </p:childTnLst>
                          </p:cTn>
                        </p:par>
                        <p:par>
                          <p:cTn id="46" fill="hold">
                            <p:stCondLst>
                              <p:cond delay="6000"/>
                            </p:stCondLst>
                            <p:childTnLst>
                              <p:par>
                                <p:cTn id="47" presetID="22" presetClass="entr" presetSubtype="2" fill="hold" nodeType="after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right)">
                                      <p:cBhvr>
                                        <p:cTn id="49" dur="500"/>
                                        <p:tgtEl>
                                          <p:spTgt spid="45"/>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childTnLst>
                                </p:cTn>
                              </p:par>
                            </p:childTnLst>
                          </p:cTn>
                        </p:par>
                        <p:par>
                          <p:cTn id="53" fill="hold">
                            <p:stCondLst>
                              <p:cond delay="7000"/>
                            </p:stCondLst>
                            <p:childTnLst>
                              <p:par>
                                <p:cTn id="54" presetID="22" presetClass="entr" presetSubtype="2" fill="hold" nodeType="after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right)">
                                      <p:cBhvr>
                                        <p:cTn id="56" dur="500"/>
                                        <p:tgtEl>
                                          <p:spTgt spid="46"/>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10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51203"/>
                                        </p:tgtEl>
                                        <p:attrNameLst>
                                          <p:attrName>style.visibility</p:attrName>
                                        </p:attrNameLst>
                                      </p:cBhvr>
                                      <p:to>
                                        <p:strVal val="visible"/>
                                      </p:to>
                                    </p:set>
                                    <p:anim calcmode="lin" valueType="num">
                                      <p:cBhvr>
                                        <p:cTn id="64" dur="1000" fill="hold"/>
                                        <p:tgtEl>
                                          <p:spTgt spid="51203"/>
                                        </p:tgtEl>
                                        <p:attrNameLst>
                                          <p:attrName>ppt_w</p:attrName>
                                        </p:attrNameLst>
                                      </p:cBhvr>
                                      <p:tavLst>
                                        <p:tav tm="0">
                                          <p:val>
                                            <p:fltVal val="0"/>
                                          </p:val>
                                        </p:tav>
                                        <p:tav tm="100000">
                                          <p:val>
                                            <p:strVal val="#ppt_w"/>
                                          </p:val>
                                        </p:tav>
                                      </p:tavLst>
                                    </p:anim>
                                    <p:anim calcmode="lin" valueType="num">
                                      <p:cBhvr>
                                        <p:cTn id="65" dur="1000" fill="hold"/>
                                        <p:tgtEl>
                                          <p:spTgt spid="51203"/>
                                        </p:tgtEl>
                                        <p:attrNameLst>
                                          <p:attrName>ppt_h</p:attrName>
                                        </p:attrNameLst>
                                      </p:cBhvr>
                                      <p:tavLst>
                                        <p:tav tm="0">
                                          <p:val>
                                            <p:fltVal val="0"/>
                                          </p:val>
                                        </p:tav>
                                        <p:tav tm="100000">
                                          <p:val>
                                            <p:strVal val="#ppt_h"/>
                                          </p:val>
                                        </p:tav>
                                      </p:tavLst>
                                    </p:anim>
                                    <p:anim calcmode="lin" valueType="num">
                                      <p:cBhvr>
                                        <p:cTn id="66" dur="1000" fill="hold"/>
                                        <p:tgtEl>
                                          <p:spTgt spid="51203"/>
                                        </p:tgtEl>
                                        <p:attrNameLst>
                                          <p:attrName>style.rotation</p:attrName>
                                        </p:attrNameLst>
                                      </p:cBhvr>
                                      <p:tavLst>
                                        <p:tav tm="0">
                                          <p:val>
                                            <p:fltVal val="90"/>
                                          </p:val>
                                        </p:tav>
                                        <p:tav tm="100000">
                                          <p:val>
                                            <p:fltVal val="0"/>
                                          </p:val>
                                        </p:tav>
                                      </p:tavLst>
                                    </p:anim>
                                    <p:animEffect transition="in" filter="fade">
                                      <p:cBhvr>
                                        <p:cTn id="67" dur="1000"/>
                                        <p:tgtEl>
                                          <p:spTgt spid="51203"/>
                                        </p:tgtEl>
                                      </p:cBhvr>
                                    </p:animEffect>
                                  </p:childTnLst>
                                </p:cTn>
                              </p:par>
                            </p:childTnLst>
                          </p:cTn>
                        </p:par>
                        <p:par>
                          <p:cTn id="68" fill="hold">
                            <p:stCondLst>
                              <p:cond delay="1000"/>
                            </p:stCondLst>
                            <p:childTnLst>
                              <p:par>
                                <p:cTn id="69" presetID="31" presetClass="entr" presetSubtype="0" fill="hold" grpId="0" nodeType="afterEffect">
                                  <p:stCondLst>
                                    <p:cond delay="0"/>
                                  </p:stCondLst>
                                  <p:childTnLst>
                                    <p:set>
                                      <p:cBhvr>
                                        <p:cTn id="70" dur="1" fill="hold">
                                          <p:stCondLst>
                                            <p:cond delay="0"/>
                                          </p:stCondLst>
                                        </p:cTn>
                                        <p:tgtEl>
                                          <p:spTgt spid="69"/>
                                        </p:tgtEl>
                                        <p:attrNameLst>
                                          <p:attrName>style.visibility</p:attrName>
                                        </p:attrNameLst>
                                      </p:cBhvr>
                                      <p:to>
                                        <p:strVal val="visible"/>
                                      </p:to>
                                    </p:set>
                                    <p:anim calcmode="lin" valueType="num">
                                      <p:cBhvr>
                                        <p:cTn id="71" dur="1000" fill="hold"/>
                                        <p:tgtEl>
                                          <p:spTgt spid="69"/>
                                        </p:tgtEl>
                                        <p:attrNameLst>
                                          <p:attrName>ppt_w</p:attrName>
                                        </p:attrNameLst>
                                      </p:cBhvr>
                                      <p:tavLst>
                                        <p:tav tm="0">
                                          <p:val>
                                            <p:fltVal val="0"/>
                                          </p:val>
                                        </p:tav>
                                        <p:tav tm="100000">
                                          <p:val>
                                            <p:strVal val="#ppt_w"/>
                                          </p:val>
                                        </p:tav>
                                      </p:tavLst>
                                    </p:anim>
                                    <p:anim calcmode="lin" valueType="num">
                                      <p:cBhvr>
                                        <p:cTn id="72" dur="1000" fill="hold"/>
                                        <p:tgtEl>
                                          <p:spTgt spid="69"/>
                                        </p:tgtEl>
                                        <p:attrNameLst>
                                          <p:attrName>ppt_h</p:attrName>
                                        </p:attrNameLst>
                                      </p:cBhvr>
                                      <p:tavLst>
                                        <p:tav tm="0">
                                          <p:val>
                                            <p:fltVal val="0"/>
                                          </p:val>
                                        </p:tav>
                                        <p:tav tm="100000">
                                          <p:val>
                                            <p:strVal val="#ppt_h"/>
                                          </p:val>
                                        </p:tav>
                                      </p:tavLst>
                                    </p:anim>
                                    <p:anim calcmode="lin" valueType="num">
                                      <p:cBhvr>
                                        <p:cTn id="73" dur="1000" fill="hold"/>
                                        <p:tgtEl>
                                          <p:spTgt spid="69"/>
                                        </p:tgtEl>
                                        <p:attrNameLst>
                                          <p:attrName>style.rotation</p:attrName>
                                        </p:attrNameLst>
                                      </p:cBhvr>
                                      <p:tavLst>
                                        <p:tav tm="0">
                                          <p:val>
                                            <p:fltVal val="90"/>
                                          </p:val>
                                        </p:tav>
                                        <p:tav tm="100000">
                                          <p:val>
                                            <p:fltVal val="0"/>
                                          </p:val>
                                        </p:tav>
                                      </p:tavLst>
                                    </p:anim>
                                    <p:animEffect transition="in" filter="fade">
                                      <p:cBhvr>
                                        <p:cTn id="74" dur="1000"/>
                                        <p:tgtEl>
                                          <p:spTgt spid="69"/>
                                        </p:tgtEl>
                                      </p:cBhvr>
                                    </p:animEffect>
                                  </p:childTnLst>
                                </p:cTn>
                              </p:par>
                            </p:childTnLst>
                          </p:cTn>
                        </p:par>
                        <p:par>
                          <p:cTn id="75" fill="hold">
                            <p:stCondLst>
                              <p:cond delay="2000"/>
                            </p:stCondLst>
                            <p:childTnLst>
                              <p:par>
                                <p:cTn id="76" presetID="31" presetClass="entr" presetSubtype="0" fill="hold" grpId="0" nodeType="afterEffect">
                                  <p:stCondLst>
                                    <p:cond delay="0"/>
                                  </p:stCondLst>
                                  <p:childTnLst>
                                    <p:set>
                                      <p:cBhvr>
                                        <p:cTn id="77" dur="1" fill="hold">
                                          <p:stCondLst>
                                            <p:cond delay="0"/>
                                          </p:stCondLst>
                                        </p:cTn>
                                        <p:tgtEl>
                                          <p:spTgt spid="70"/>
                                        </p:tgtEl>
                                        <p:attrNameLst>
                                          <p:attrName>style.visibility</p:attrName>
                                        </p:attrNameLst>
                                      </p:cBhvr>
                                      <p:to>
                                        <p:strVal val="visible"/>
                                      </p:to>
                                    </p:set>
                                    <p:anim calcmode="lin" valueType="num">
                                      <p:cBhvr>
                                        <p:cTn id="78" dur="1000" fill="hold"/>
                                        <p:tgtEl>
                                          <p:spTgt spid="70"/>
                                        </p:tgtEl>
                                        <p:attrNameLst>
                                          <p:attrName>ppt_w</p:attrName>
                                        </p:attrNameLst>
                                      </p:cBhvr>
                                      <p:tavLst>
                                        <p:tav tm="0">
                                          <p:val>
                                            <p:fltVal val="0"/>
                                          </p:val>
                                        </p:tav>
                                        <p:tav tm="100000">
                                          <p:val>
                                            <p:strVal val="#ppt_w"/>
                                          </p:val>
                                        </p:tav>
                                      </p:tavLst>
                                    </p:anim>
                                    <p:anim calcmode="lin" valueType="num">
                                      <p:cBhvr>
                                        <p:cTn id="79" dur="1000" fill="hold"/>
                                        <p:tgtEl>
                                          <p:spTgt spid="70"/>
                                        </p:tgtEl>
                                        <p:attrNameLst>
                                          <p:attrName>ppt_h</p:attrName>
                                        </p:attrNameLst>
                                      </p:cBhvr>
                                      <p:tavLst>
                                        <p:tav tm="0">
                                          <p:val>
                                            <p:fltVal val="0"/>
                                          </p:val>
                                        </p:tav>
                                        <p:tav tm="100000">
                                          <p:val>
                                            <p:strVal val="#ppt_h"/>
                                          </p:val>
                                        </p:tav>
                                      </p:tavLst>
                                    </p:anim>
                                    <p:anim calcmode="lin" valueType="num">
                                      <p:cBhvr>
                                        <p:cTn id="80" dur="1000" fill="hold"/>
                                        <p:tgtEl>
                                          <p:spTgt spid="70"/>
                                        </p:tgtEl>
                                        <p:attrNameLst>
                                          <p:attrName>style.rotation</p:attrName>
                                        </p:attrNameLst>
                                      </p:cBhvr>
                                      <p:tavLst>
                                        <p:tav tm="0">
                                          <p:val>
                                            <p:fltVal val="90"/>
                                          </p:val>
                                        </p:tav>
                                        <p:tav tm="100000">
                                          <p:val>
                                            <p:fltVal val="0"/>
                                          </p:val>
                                        </p:tav>
                                      </p:tavLst>
                                    </p:anim>
                                    <p:animEffect transition="in" filter="fade">
                                      <p:cBhvr>
                                        <p:cTn id="81"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P spid="69" grpId="0" animBg="1"/>
      <p:bldP spid="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a:t>
            </a:r>
            <a:r>
              <a:rPr lang="en-GB" dirty="0" smtClean="0"/>
              <a:t>home</a:t>
            </a:r>
            <a:endParaRPr lang="en-GB" dirty="0"/>
          </a:p>
        </p:txBody>
      </p:sp>
      <p:sp>
        <p:nvSpPr>
          <p:cNvPr id="4" name="TextBox 3"/>
          <p:cNvSpPr txBox="1"/>
          <p:nvPr/>
        </p:nvSpPr>
        <p:spPr>
          <a:xfrm>
            <a:off x="1283160" y="2280763"/>
            <a:ext cx="964751" cy="523220"/>
          </a:xfrm>
          <a:prstGeom prst="rect">
            <a:avLst/>
          </a:prstGeom>
          <a:noFill/>
        </p:spPr>
        <p:txBody>
          <a:bodyPr wrap="none" rtlCol="0">
            <a:spAutoFit/>
          </a:bodyPr>
          <a:lstStyle/>
          <a:p>
            <a:r>
              <a:rPr lang="en-GB" sz="2800" dirty="0">
                <a:solidFill>
                  <a:srgbClr val="69A830"/>
                </a:solidFill>
              </a:rPr>
              <a:t>Type</a:t>
            </a:r>
            <a:endParaRPr lang="en-GB" sz="3200" dirty="0">
              <a:solidFill>
                <a:srgbClr val="69A830"/>
              </a:solidFill>
            </a:endParaRPr>
          </a:p>
        </p:txBody>
      </p:sp>
      <p:sp>
        <p:nvSpPr>
          <p:cNvPr id="5" name="TextBox 4"/>
          <p:cNvSpPr txBox="1"/>
          <p:nvPr/>
        </p:nvSpPr>
        <p:spPr>
          <a:xfrm>
            <a:off x="1229767" y="1579691"/>
            <a:ext cx="2648482" cy="523220"/>
          </a:xfrm>
          <a:prstGeom prst="rect">
            <a:avLst/>
          </a:prstGeom>
          <a:noFill/>
        </p:spPr>
        <p:txBody>
          <a:bodyPr wrap="none" rtlCol="0">
            <a:spAutoFit/>
          </a:bodyPr>
          <a:lstStyle/>
          <a:p>
            <a:r>
              <a:rPr lang="en-GB" sz="2800" dirty="0">
                <a:solidFill>
                  <a:srgbClr val="69A830"/>
                </a:solidFill>
              </a:rPr>
              <a:t>Neighbourhood</a:t>
            </a:r>
            <a:endParaRPr lang="en-GB" sz="3200" dirty="0">
              <a:solidFill>
                <a:srgbClr val="69A830"/>
              </a:solidFill>
            </a:endParaRPr>
          </a:p>
        </p:txBody>
      </p:sp>
      <p:sp>
        <p:nvSpPr>
          <p:cNvPr id="6" name="TextBox 5"/>
          <p:cNvSpPr txBox="1"/>
          <p:nvPr/>
        </p:nvSpPr>
        <p:spPr>
          <a:xfrm>
            <a:off x="3970080" y="1461981"/>
            <a:ext cx="1452642" cy="584775"/>
          </a:xfrm>
          <a:prstGeom prst="rect">
            <a:avLst/>
          </a:prstGeom>
          <a:noFill/>
        </p:spPr>
        <p:txBody>
          <a:bodyPr wrap="none" rtlCol="0">
            <a:spAutoFit/>
          </a:bodyPr>
          <a:lstStyle/>
          <a:p>
            <a:r>
              <a:rPr lang="en-GB" sz="2800" dirty="0">
                <a:solidFill>
                  <a:srgbClr val="69A830"/>
                </a:solidFill>
              </a:rPr>
              <a:t>Happy</a:t>
            </a:r>
            <a:r>
              <a:rPr lang="en-GB" sz="3200" dirty="0">
                <a:solidFill>
                  <a:srgbClr val="69A830"/>
                </a:solidFill>
              </a:rPr>
              <a:t>?</a:t>
            </a:r>
          </a:p>
        </p:txBody>
      </p:sp>
      <p:sp>
        <p:nvSpPr>
          <p:cNvPr id="7" name="TextBox 6"/>
          <p:cNvSpPr txBox="1"/>
          <p:nvPr/>
        </p:nvSpPr>
        <p:spPr>
          <a:xfrm>
            <a:off x="6101324" y="2400155"/>
            <a:ext cx="2026517" cy="523220"/>
          </a:xfrm>
          <a:prstGeom prst="rect">
            <a:avLst/>
          </a:prstGeom>
          <a:noFill/>
        </p:spPr>
        <p:txBody>
          <a:bodyPr wrap="none" rtlCol="0">
            <a:spAutoFit/>
          </a:bodyPr>
          <a:lstStyle/>
          <a:p>
            <a:r>
              <a:rPr lang="en-GB" sz="2800" dirty="0">
                <a:solidFill>
                  <a:srgbClr val="69A830"/>
                </a:solidFill>
              </a:rPr>
              <a:t>Neighbours</a:t>
            </a:r>
            <a:endParaRPr lang="en-GB" sz="3200" dirty="0">
              <a:solidFill>
                <a:srgbClr val="69A830"/>
              </a:solidFill>
            </a:endParaRPr>
          </a:p>
        </p:txBody>
      </p:sp>
      <p:sp>
        <p:nvSpPr>
          <p:cNvPr id="8" name="TextBox 7"/>
          <p:cNvSpPr txBox="1"/>
          <p:nvPr/>
        </p:nvSpPr>
        <p:spPr>
          <a:xfrm>
            <a:off x="6332299" y="3219117"/>
            <a:ext cx="1711815" cy="523220"/>
          </a:xfrm>
          <a:prstGeom prst="rect">
            <a:avLst/>
          </a:prstGeom>
          <a:noFill/>
        </p:spPr>
        <p:txBody>
          <a:bodyPr wrap="none" rtlCol="0">
            <a:spAutoFit/>
          </a:bodyPr>
          <a:lstStyle/>
          <a:p>
            <a:r>
              <a:rPr lang="en-GB" sz="2800" dirty="0">
                <a:solidFill>
                  <a:srgbClr val="69A830"/>
                </a:solidFill>
              </a:rPr>
              <a:t>Transport</a:t>
            </a:r>
          </a:p>
        </p:txBody>
      </p:sp>
      <p:sp>
        <p:nvSpPr>
          <p:cNvPr id="9" name="TextBox 8"/>
          <p:cNvSpPr txBox="1"/>
          <p:nvPr/>
        </p:nvSpPr>
        <p:spPr>
          <a:xfrm>
            <a:off x="6444206" y="3860787"/>
            <a:ext cx="2240000" cy="523220"/>
          </a:xfrm>
          <a:prstGeom prst="rect">
            <a:avLst/>
          </a:prstGeom>
          <a:noFill/>
        </p:spPr>
        <p:txBody>
          <a:bodyPr wrap="square" rtlCol="0">
            <a:spAutoFit/>
          </a:bodyPr>
          <a:lstStyle/>
          <a:p>
            <a:r>
              <a:rPr lang="en-GB" sz="2800" dirty="0">
                <a:solidFill>
                  <a:srgbClr val="69A830"/>
                </a:solidFill>
              </a:rPr>
              <a:t>Amenities</a:t>
            </a:r>
            <a:endParaRPr lang="en-GB" sz="3200" dirty="0">
              <a:solidFill>
                <a:srgbClr val="69A830"/>
              </a:solidFill>
            </a:endParaRPr>
          </a:p>
        </p:txBody>
      </p:sp>
      <p:sp>
        <p:nvSpPr>
          <p:cNvPr id="10" name="TextBox 9"/>
          <p:cNvSpPr txBox="1"/>
          <p:nvPr/>
        </p:nvSpPr>
        <p:spPr>
          <a:xfrm>
            <a:off x="805274" y="2884454"/>
            <a:ext cx="1385316" cy="523220"/>
          </a:xfrm>
          <a:prstGeom prst="rect">
            <a:avLst/>
          </a:prstGeom>
          <a:noFill/>
        </p:spPr>
        <p:txBody>
          <a:bodyPr wrap="none" rtlCol="0">
            <a:spAutoFit/>
          </a:bodyPr>
          <a:lstStyle/>
          <a:p>
            <a:r>
              <a:rPr lang="en-GB" sz="2800" dirty="0">
                <a:solidFill>
                  <a:srgbClr val="69A830"/>
                </a:solidFill>
              </a:rPr>
              <a:t>Garden</a:t>
            </a:r>
            <a:endParaRPr lang="en-GB" sz="3200" dirty="0">
              <a:solidFill>
                <a:srgbClr val="69A830"/>
              </a:solidFill>
            </a:endParaRPr>
          </a:p>
        </p:txBody>
      </p:sp>
      <p:sp>
        <p:nvSpPr>
          <p:cNvPr id="11" name="TextBox 10"/>
          <p:cNvSpPr txBox="1"/>
          <p:nvPr/>
        </p:nvSpPr>
        <p:spPr>
          <a:xfrm>
            <a:off x="688935" y="3522997"/>
            <a:ext cx="1202573" cy="523220"/>
          </a:xfrm>
          <a:prstGeom prst="rect">
            <a:avLst/>
          </a:prstGeom>
          <a:noFill/>
        </p:spPr>
        <p:txBody>
          <a:bodyPr wrap="none" rtlCol="0">
            <a:spAutoFit/>
          </a:bodyPr>
          <a:lstStyle/>
          <a:p>
            <a:r>
              <a:rPr lang="en-GB" sz="2800" dirty="0">
                <a:solidFill>
                  <a:srgbClr val="69A830"/>
                </a:solidFill>
              </a:rPr>
              <a:t>Safety</a:t>
            </a:r>
            <a:endParaRPr lang="en-GB" sz="3200" dirty="0">
              <a:solidFill>
                <a:srgbClr val="69A830"/>
              </a:solidFill>
            </a:endParaRPr>
          </a:p>
        </p:txBody>
      </p:sp>
      <p:sp>
        <p:nvSpPr>
          <p:cNvPr id="12" name="TextBox 11"/>
          <p:cNvSpPr txBox="1"/>
          <p:nvPr/>
        </p:nvSpPr>
        <p:spPr>
          <a:xfrm>
            <a:off x="688935" y="4105316"/>
            <a:ext cx="1408679" cy="523220"/>
          </a:xfrm>
          <a:prstGeom prst="rect">
            <a:avLst/>
          </a:prstGeom>
          <a:noFill/>
        </p:spPr>
        <p:txBody>
          <a:bodyPr wrap="square" rtlCol="0">
            <a:spAutoFit/>
          </a:bodyPr>
          <a:lstStyle/>
          <a:p>
            <a:r>
              <a:rPr lang="en-GB" sz="2800" dirty="0" smtClean="0">
                <a:solidFill>
                  <a:srgbClr val="69A830"/>
                </a:solidFill>
              </a:rPr>
              <a:t>Utilities</a:t>
            </a:r>
            <a:endParaRPr lang="en-GB" sz="2800" dirty="0">
              <a:solidFill>
                <a:srgbClr val="69A830"/>
              </a:solidFill>
            </a:endParaRPr>
          </a:p>
        </p:txBody>
      </p:sp>
      <p:sp>
        <p:nvSpPr>
          <p:cNvPr id="13" name="TextBox 12"/>
          <p:cNvSpPr txBox="1"/>
          <p:nvPr/>
        </p:nvSpPr>
        <p:spPr>
          <a:xfrm>
            <a:off x="3867135" y="5140168"/>
            <a:ext cx="1425390" cy="523220"/>
          </a:xfrm>
          <a:prstGeom prst="rect">
            <a:avLst/>
          </a:prstGeom>
          <a:noFill/>
        </p:spPr>
        <p:txBody>
          <a:bodyPr wrap="none" rtlCol="0">
            <a:spAutoFit/>
          </a:bodyPr>
          <a:lstStyle/>
          <a:p>
            <a:r>
              <a:rPr lang="en-GB" sz="2800" dirty="0">
                <a:solidFill>
                  <a:srgbClr val="69A830"/>
                </a:solidFill>
              </a:rPr>
              <a:t>Heating</a:t>
            </a:r>
            <a:endParaRPr lang="en-GB" sz="3200" dirty="0">
              <a:solidFill>
                <a:srgbClr val="69A830"/>
              </a:solidFill>
            </a:endParaRPr>
          </a:p>
        </p:txBody>
      </p:sp>
      <p:sp>
        <p:nvSpPr>
          <p:cNvPr id="14" name="TextBox 13"/>
          <p:cNvSpPr txBox="1"/>
          <p:nvPr/>
        </p:nvSpPr>
        <p:spPr>
          <a:xfrm>
            <a:off x="5649360" y="5122978"/>
            <a:ext cx="1144865" cy="523220"/>
          </a:xfrm>
          <a:prstGeom prst="rect">
            <a:avLst/>
          </a:prstGeom>
          <a:noFill/>
        </p:spPr>
        <p:txBody>
          <a:bodyPr wrap="none" rtlCol="0">
            <a:spAutoFit/>
          </a:bodyPr>
          <a:lstStyle/>
          <a:p>
            <a:r>
              <a:rPr lang="en-GB" sz="2800" dirty="0">
                <a:solidFill>
                  <a:srgbClr val="69A830"/>
                </a:solidFill>
              </a:rPr>
              <a:t>Damp</a:t>
            </a:r>
            <a:endParaRPr lang="en-GB" sz="3200" dirty="0">
              <a:solidFill>
                <a:srgbClr val="69A830"/>
              </a:solidFill>
            </a:endParaRPr>
          </a:p>
        </p:txBody>
      </p:sp>
      <p:sp>
        <p:nvSpPr>
          <p:cNvPr id="15" name="TextBox 14"/>
          <p:cNvSpPr txBox="1"/>
          <p:nvPr/>
        </p:nvSpPr>
        <p:spPr>
          <a:xfrm>
            <a:off x="6480698" y="4622687"/>
            <a:ext cx="1446230" cy="523220"/>
          </a:xfrm>
          <a:prstGeom prst="rect">
            <a:avLst/>
          </a:prstGeom>
          <a:noFill/>
        </p:spPr>
        <p:txBody>
          <a:bodyPr wrap="none" rtlCol="0">
            <a:spAutoFit/>
          </a:bodyPr>
          <a:lstStyle/>
          <a:p>
            <a:r>
              <a:rPr lang="en-GB" sz="2800" dirty="0">
                <a:solidFill>
                  <a:srgbClr val="69A830"/>
                </a:solidFill>
              </a:rPr>
              <a:t>Lighting</a:t>
            </a:r>
            <a:endParaRPr lang="en-GB" sz="3200" dirty="0">
              <a:solidFill>
                <a:srgbClr val="69A830"/>
              </a:solidFill>
            </a:endParaRPr>
          </a:p>
        </p:txBody>
      </p:sp>
      <p:sp>
        <p:nvSpPr>
          <p:cNvPr id="16" name="TextBox 15"/>
          <p:cNvSpPr txBox="1"/>
          <p:nvPr/>
        </p:nvSpPr>
        <p:spPr>
          <a:xfrm>
            <a:off x="1085555" y="4604461"/>
            <a:ext cx="1925527" cy="523220"/>
          </a:xfrm>
          <a:prstGeom prst="rect">
            <a:avLst/>
          </a:prstGeom>
          <a:noFill/>
        </p:spPr>
        <p:txBody>
          <a:bodyPr wrap="none" rtlCol="0">
            <a:spAutoFit/>
          </a:bodyPr>
          <a:lstStyle/>
          <a:p>
            <a:r>
              <a:rPr lang="en-GB" sz="2800" dirty="0">
                <a:solidFill>
                  <a:srgbClr val="69A830"/>
                </a:solidFill>
              </a:rPr>
              <a:t>Decoration</a:t>
            </a:r>
            <a:endParaRPr lang="en-GB" sz="3200" dirty="0">
              <a:solidFill>
                <a:srgbClr val="69A830"/>
              </a:solidFill>
            </a:endParaRPr>
          </a:p>
        </p:txBody>
      </p:sp>
      <p:sp>
        <p:nvSpPr>
          <p:cNvPr id="17" name="TextBox 16"/>
          <p:cNvSpPr txBox="1"/>
          <p:nvPr/>
        </p:nvSpPr>
        <p:spPr>
          <a:xfrm>
            <a:off x="1690481" y="5213705"/>
            <a:ext cx="1744388" cy="523220"/>
          </a:xfrm>
          <a:prstGeom prst="rect">
            <a:avLst/>
          </a:prstGeom>
          <a:noFill/>
        </p:spPr>
        <p:txBody>
          <a:bodyPr wrap="none" rtlCol="0">
            <a:spAutoFit/>
          </a:bodyPr>
          <a:lstStyle/>
          <a:p>
            <a:r>
              <a:rPr lang="en-GB" sz="2800" dirty="0">
                <a:solidFill>
                  <a:srgbClr val="69A830"/>
                </a:solidFill>
              </a:rPr>
              <a:t>Bathroom</a:t>
            </a:r>
            <a:endParaRPr lang="en-GB" sz="3200" dirty="0">
              <a:solidFill>
                <a:srgbClr val="69A830"/>
              </a:solidFill>
            </a:endParaRPr>
          </a:p>
        </p:txBody>
      </p:sp>
      <p:sp>
        <p:nvSpPr>
          <p:cNvPr id="18" name="TextBox 17"/>
          <p:cNvSpPr txBox="1"/>
          <p:nvPr/>
        </p:nvSpPr>
        <p:spPr>
          <a:xfrm>
            <a:off x="5566934" y="1585900"/>
            <a:ext cx="2993082" cy="523220"/>
          </a:xfrm>
          <a:prstGeom prst="rect">
            <a:avLst/>
          </a:prstGeom>
          <a:noFill/>
        </p:spPr>
        <p:txBody>
          <a:bodyPr wrap="square" rtlCol="0">
            <a:spAutoFit/>
          </a:bodyPr>
          <a:lstStyle/>
          <a:p>
            <a:r>
              <a:rPr lang="en-GB" sz="2800" dirty="0">
                <a:solidFill>
                  <a:srgbClr val="69A830"/>
                </a:solidFill>
              </a:rPr>
              <a:t>No. of rooms</a:t>
            </a:r>
          </a:p>
        </p:txBody>
      </p:sp>
      <p:pic>
        <p:nvPicPr>
          <p:cNvPr id="23" name="Picture 2"/>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022461" y="3081540"/>
            <a:ext cx="1141790" cy="108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1085555" y="1459461"/>
            <a:ext cx="2936906" cy="763681"/>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Rounded Rectangle 24"/>
          <p:cNvSpPr/>
          <p:nvPr/>
        </p:nvSpPr>
        <p:spPr>
          <a:xfrm>
            <a:off x="5882639" y="2279925"/>
            <a:ext cx="2463887" cy="763681"/>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ounded Rectangle 25"/>
          <p:cNvSpPr/>
          <p:nvPr/>
        </p:nvSpPr>
        <p:spPr>
          <a:xfrm>
            <a:off x="6332299" y="4502457"/>
            <a:ext cx="1743029" cy="763681"/>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Rounded Rectangle 26"/>
          <p:cNvSpPr/>
          <p:nvPr/>
        </p:nvSpPr>
        <p:spPr>
          <a:xfrm>
            <a:off x="3756630" y="5019938"/>
            <a:ext cx="1646401" cy="763681"/>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859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1000" fill="hold"/>
                                        <p:tgtEl>
                                          <p:spTgt spid="24"/>
                                        </p:tgtEl>
                                        <p:attrNameLst>
                                          <p:attrName>ppt_w</p:attrName>
                                        </p:attrNameLst>
                                      </p:cBhvr>
                                      <p:tavLst>
                                        <p:tav tm="0">
                                          <p:val>
                                            <p:fltVal val="0"/>
                                          </p:val>
                                        </p:tav>
                                        <p:tav tm="100000">
                                          <p:val>
                                            <p:strVal val="#ppt_w"/>
                                          </p:val>
                                        </p:tav>
                                      </p:tavLst>
                                    </p:anim>
                                    <p:anim calcmode="lin" valueType="num">
                                      <p:cBhvr>
                                        <p:cTn id="69" dur="1000" fill="hold"/>
                                        <p:tgtEl>
                                          <p:spTgt spid="24"/>
                                        </p:tgtEl>
                                        <p:attrNameLst>
                                          <p:attrName>ppt_h</p:attrName>
                                        </p:attrNameLst>
                                      </p:cBhvr>
                                      <p:tavLst>
                                        <p:tav tm="0">
                                          <p:val>
                                            <p:fltVal val="0"/>
                                          </p:val>
                                        </p:tav>
                                        <p:tav tm="100000">
                                          <p:val>
                                            <p:strVal val="#ppt_h"/>
                                          </p:val>
                                        </p:tav>
                                      </p:tavLst>
                                    </p:anim>
                                    <p:anim calcmode="lin" valueType="num">
                                      <p:cBhvr>
                                        <p:cTn id="70" dur="1000" fill="hold"/>
                                        <p:tgtEl>
                                          <p:spTgt spid="24"/>
                                        </p:tgtEl>
                                        <p:attrNameLst>
                                          <p:attrName>style.rotation</p:attrName>
                                        </p:attrNameLst>
                                      </p:cBhvr>
                                      <p:tavLst>
                                        <p:tav tm="0">
                                          <p:val>
                                            <p:fltVal val="90"/>
                                          </p:val>
                                        </p:tav>
                                        <p:tav tm="100000">
                                          <p:val>
                                            <p:fltVal val="0"/>
                                          </p:val>
                                        </p:tav>
                                      </p:tavLst>
                                    </p:anim>
                                    <p:animEffect transition="in" filter="fade">
                                      <p:cBhvr>
                                        <p:cTn id="71" dur="1000"/>
                                        <p:tgtEl>
                                          <p:spTgt spid="24"/>
                                        </p:tgtEl>
                                      </p:cBhvr>
                                    </p:animEffect>
                                  </p:childTnLst>
                                </p:cTn>
                              </p:par>
                            </p:childTnLst>
                          </p:cTn>
                        </p:par>
                        <p:par>
                          <p:cTn id="72" fill="hold">
                            <p:stCondLst>
                              <p:cond delay="1000"/>
                            </p:stCondLst>
                            <p:childTnLst>
                              <p:par>
                                <p:cTn id="73" presetID="31" presetClass="entr" presetSubtype="0" fill="hold" grpId="0" nodeType="after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p:cTn id="75" dur="1000" fill="hold"/>
                                        <p:tgtEl>
                                          <p:spTgt spid="25"/>
                                        </p:tgtEl>
                                        <p:attrNameLst>
                                          <p:attrName>ppt_w</p:attrName>
                                        </p:attrNameLst>
                                      </p:cBhvr>
                                      <p:tavLst>
                                        <p:tav tm="0">
                                          <p:val>
                                            <p:fltVal val="0"/>
                                          </p:val>
                                        </p:tav>
                                        <p:tav tm="100000">
                                          <p:val>
                                            <p:strVal val="#ppt_w"/>
                                          </p:val>
                                        </p:tav>
                                      </p:tavLst>
                                    </p:anim>
                                    <p:anim calcmode="lin" valueType="num">
                                      <p:cBhvr>
                                        <p:cTn id="76" dur="1000" fill="hold"/>
                                        <p:tgtEl>
                                          <p:spTgt spid="25"/>
                                        </p:tgtEl>
                                        <p:attrNameLst>
                                          <p:attrName>ppt_h</p:attrName>
                                        </p:attrNameLst>
                                      </p:cBhvr>
                                      <p:tavLst>
                                        <p:tav tm="0">
                                          <p:val>
                                            <p:fltVal val="0"/>
                                          </p:val>
                                        </p:tav>
                                        <p:tav tm="100000">
                                          <p:val>
                                            <p:strVal val="#ppt_h"/>
                                          </p:val>
                                        </p:tav>
                                      </p:tavLst>
                                    </p:anim>
                                    <p:anim calcmode="lin" valueType="num">
                                      <p:cBhvr>
                                        <p:cTn id="77" dur="1000" fill="hold"/>
                                        <p:tgtEl>
                                          <p:spTgt spid="25"/>
                                        </p:tgtEl>
                                        <p:attrNameLst>
                                          <p:attrName>style.rotation</p:attrName>
                                        </p:attrNameLst>
                                      </p:cBhvr>
                                      <p:tavLst>
                                        <p:tav tm="0">
                                          <p:val>
                                            <p:fltVal val="90"/>
                                          </p:val>
                                        </p:tav>
                                        <p:tav tm="100000">
                                          <p:val>
                                            <p:fltVal val="0"/>
                                          </p:val>
                                        </p:tav>
                                      </p:tavLst>
                                    </p:anim>
                                    <p:animEffect transition="in" filter="fade">
                                      <p:cBhvr>
                                        <p:cTn id="78" dur="1000"/>
                                        <p:tgtEl>
                                          <p:spTgt spid="25"/>
                                        </p:tgtEl>
                                      </p:cBhvr>
                                    </p:animEffect>
                                  </p:childTnLst>
                                </p:cTn>
                              </p:par>
                            </p:childTnLst>
                          </p:cTn>
                        </p:par>
                        <p:par>
                          <p:cTn id="79" fill="hold">
                            <p:stCondLst>
                              <p:cond delay="2000"/>
                            </p:stCondLst>
                            <p:childTnLst>
                              <p:par>
                                <p:cTn id="80" presetID="31" presetClass="entr" presetSubtype="0" fill="hold" grpId="0" nodeType="after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1000" fill="hold"/>
                                        <p:tgtEl>
                                          <p:spTgt spid="26"/>
                                        </p:tgtEl>
                                        <p:attrNameLst>
                                          <p:attrName>ppt_w</p:attrName>
                                        </p:attrNameLst>
                                      </p:cBhvr>
                                      <p:tavLst>
                                        <p:tav tm="0">
                                          <p:val>
                                            <p:fltVal val="0"/>
                                          </p:val>
                                        </p:tav>
                                        <p:tav tm="100000">
                                          <p:val>
                                            <p:strVal val="#ppt_w"/>
                                          </p:val>
                                        </p:tav>
                                      </p:tavLst>
                                    </p:anim>
                                    <p:anim calcmode="lin" valueType="num">
                                      <p:cBhvr>
                                        <p:cTn id="83" dur="1000" fill="hold"/>
                                        <p:tgtEl>
                                          <p:spTgt spid="26"/>
                                        </p:tgtEl>
                                        <p:attrNameLst>
                                          <p:attrName>ppt_h</p:attrName>
                                        </p:attrNameLst>
                                      </p:cBhvr>
                                      <p:tavLst>
                                        <p:tav tm="0">
                                          <p:val>
                                            <p:fltVal val="0"/>
                                          </p:val>
                                        </p:tav>
                                        <p:tav tm="100000">
                                          <p:val>
                                            <p:strVal val="#ppt_h"/>
                                          </p:val>
                                        </p:tav>
                                      </p:tavLst>
                                    </p:anim>
                                    <p:anim calcmode="lin" valueType="num">
                                      <p:cBhvr>
                                        <p:cTn id="84" dur="1000" fill="hold"/>
                                        <p:tgtEl>
                                          <p:spTgt spid="26"/>
                                        </p:tgtEl>
                                        <p:attrNameLst>
                                          <p:attrName>style.rotation</p:attrName>
                                        </p:attrNameLst>
                                      </p:cBhvr>
                                      <p:tavLst>
                                        <p:tav tm="0">
                                          <p:val>
                                            <p:fltVal val="90"/>
                                          </p:val>
                                        </p:tav>
                                        <p:tav tm="100000">
                                          <p:val>
                                            <p:fltVal val="0"/>
                                          </p:val>
                                        </p:tav>
                                      </p:tavLst>
                                    </p:anim>
                                    <p:animEffect transition="in" filter="fade">
                                      <p:cBhvr>
                                        <p:cTn id="85" dur="1000"/>
                                        <p:tgtEl>
                                          <p:spTgt spid="26"/>
                                        </p:tgtEl>
                                      </p:cBhvr>
                                    </p:animEffect>
                                  </p:childTnLst>
                                </p:cTn>
                              </p:par>
                            </p:childTnLst>
                          </p:cTn>
                        </p:par>
                        <p:par>
                          <p:cTn id="86" fill="hold">
                            <p:stCondLst>
                              <p:cond delay="3000"/>
                            </p:stCondLst>
                            <p:childTnLst>
                              <p:par>
                                <p:cTn id="87" presetID="31" presetClass="entr" presetSubtype="0" fill="hold" grpId="0" nodeType="after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p:cTn id="89" dur="1000" fill="hold"/>
                                        <p:tgtEl>
                                          <p:spTgt spid="27"/>
                                        </p:tgtEl>
                                        <p:attrNameLst>
                                          <p:attrName>ppt_w</p:attrName>
                                        </p:attrNameLst>
                                      </p:cBhvr>
                                      <p:tavLst>
                                        <p:tav tm="0">
                                          <p:val>
                                            <p:fltVal val="0"/>
                                          </p:val>
                                        </p:tav>
                                        <p:tav tm="100000">
                                          <p:val>
                                            <p:strVal val="#ppt_w"/>
                                          </p:val>
                                        </p:tav>
                                      </p:tavLst>
                                    </p:anim>
                                    <p:anim calcmode="lin" valueType="num">
                                      <p:cBhvr>
                                        <p:cTn id="90" dur="1000" fill="hold"/>
                                        <p:tgtEl>
                                          <p:spTgt spid="27"/>
                                        </p:tgtEl>
                                        <p:attrNameLst>
                                          <p:attrName>ppt_h</p:attrName>
                                        </p:attrNameLst>
                                      </p:cBhvr>
                                      <p:tavLst>
                                        <p:tav tm="0">
                                          <p:val>
                                            <p:fltVal val="0"/>
                                          </p:val>
                                        </p:tav>
                                        <p:tav tm="100000">
                                          <p:val>
                                            <p:strVal val="#ppt_h"/>
                                          </p:val>
                                        </p:tav>
                                      </p:tavLst>
                                    </p:anim>
                                    <p:anim calcmode="lin" valueType="num">
                                      <p:cBhvr>
                                        <p:cTn id="91" dur="1000" fill="hold"/>
                                        <p:tgtEl>
                                          <p:spTgt spid="27"/>
                                        </p:tgtEl>
                                        <p:attrNameLst>
                                          <p:attrName>style.rotation</p:attrName>
                                        </p:attrNameLst>
                                      </p:cBhvr>
                                      <p:tavLst>
                                        <p:tav tm="0">
                                          <p:val>
                                            <p:fltVal val="90"/>
                                          </p:val>
                                        </p:tav>
                                        <p:tav tm="100000">
                                          <p:val>
                                            <p:fltVal val="0"/>
                                          </p:val>
                                        </p:tav>
                                      </p:tavLst>
                                    </p:anim>
                                    <p:animEffect transition="in" filter="fade">
                                      <p:cBhvr>
                                        <p:cTn id="9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24" grpId="0" animBg="1"/>
      <p:bldP spid="25" grpId="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Home"/>
          <p:cNvGrpSpPr/>
          <p:nvPr/>
        </p:nvGrpSpPr>
        <p:grpSpPr>
          <a:xfrm>
            <a:off x="384084" y="1651830"/>
            <a:ext cx="4171855" cy="3843294"/>
            <a:chOff x="384084" y="1651830"/>
            <a:chExt cx="4171855" cy="3843294"/>
          </a:xfrm>
        </p:grpSpPr>
        <p:pic>
          <p:nvPicPr>
            <p:cNvPr id="17" name="TV Aerial"/>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84084" y="1690624"/>
              <a:ext cx="1106032" cy="1054418"/>
            </a:xfrm>
            <a:prstGeom prst="rect">
              <a:avLst/>
            </a:prstGeom>
          </p:spPr>
        </p:pic>
        <p:pic>
          <p:nvPicPr>
            <p:cNvPr id="36" name="House"/>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5739" y="1651830"/>
              <a:ext cx="4140200" cy="3843294"/>
            </a:xfrm>
            <a:prstGeom prst="rect">
              <a:avLst/>
            </a:prstGeom>
          </p:spPr>
        </p:pic>
      </p:grpSp>
      <p:sp>
        <p:nvSpPr>
          <p:cNvPr id="4" name="AutoShape 2" descr="data:image/jpeg;base64,/9j/4AAQSkZJRgABAQAAAQABAAD/2wCEAAkGBw8PEA8PDw8QDw8PDw8PDg8PDw8PEBAPFBQXFhUUFRQYHCggGBslGxQUITEjJSkrLjIuFyAzODMsNygtLisBCgoKDQ0OFQ8QGysdHBwsLCwyLCstKzAsNywrKywrKys3NyssNCssLCsrLDcrKywsLDI3KzcrKysrKysrKysrK//AABEIAKwBJAMBIgACEQEDEQH/xAAcAAEAAgMBAQEAAAAAAAAAAAAAAQQFBgcDAgj/xABHEAACAgECAwUEBQcJBwUAAAABAgADBAUREiExBgcTQWEiUXGBFDJCkbEjM1JykqHBFSQ0Q1Nic4KiREWDssLR0hdVY/Dx/8QAFwEBAQEBAAAAAAAAAAAAAAAAAAECA//EACARAQEAAgEDBQAAAAAAAAAAAAABAhExAyHxEhMiQVH/2gAMAwEAAhEDEQA/AO4xEQEREBESnkaiqW10BLXewb+xWxStOnE7/VUem+58gYFyfFr8KswUsQCQq7cTbDoN+W8r6jgJkIK7DYE4gzCux6uPb7LFSCV9485ZRAoCgbBQAB7gOggV9PutsTitp8BiTtWbFsYL5cRXkD6An4z5r08C5rzZczEEKjWt4SA7b8NY2Hl1O5lyIFTUdMx8lQuRTXcqniUWIHCtttuN+hkvl112U0dHtWw1qBy4KwvET7h7Sj5z3utVFZ3YKqgszMQFVRzJJPQT5FSMy2cKlgpVX2BPA2xIB9x2B+QgesREBERAREQEREBERAREQEREBERAREQEREBERAREQEREBESIEyJ8VXo/FwMrcLFG4SDwuOqnbofSVMPDTGFjta7tY4ay2+zqx5KAOSqOgAUD5kwPqgZBudnapaAOGqtAzWMeXtu55DzHCB85ZvsKqzBWcqCeBNuJtvIbkDeeGo4r2pwJc9G7DiesIXKeagsDw7+/bf3Sh2o12nS8OzLuFj10BF4V9p2LMEUbk+8jmTAyOBda6BravAck/ky62FR5bleW/oN/iZ4jESl7cl77tuFiwsubwK06nZPqjbbr19ZW7Kdo8fU8WvLxieB9wyNsHrcdUcDof4bHzmWsrDAqwDKRsVIBBHuIgeOBlLfVXcoYLYiuodSjcLDcbqeY5eUsRED5dAwKsAwI2IIBBHuIn1EQEREBERAREQEREBERAREQEREBERAREQEREBERAREQEREBK2Nk1XoWrcOhL1llJ2JUlW2PxB5ifYtrs8SvdXKexam4PCWUNwsPLdWB+Bn1RStaqiKqIihURQFVVA2AAHQQPHHopxagqBKaax7wqqPMkn95MZeBVc1TWLxmluOsEnhD+TFehI8ienlGpYCZFfhWb8Bepzwnbc12LYAfQlQCPMEyc9bim2O9aWEj2rUaxQvn7KsNz84FiV9Rwasmqyi5A9VqMliHoVM9aFYKodg7hVDOF4Qzbczw78tz5T7gfnzQ8u7snrDYl5Z9Oyiuzn6vhk7JcPLiXfZtvLf0n6BrcMAykMrAFSDuCDzBBmp95vY5NXwmrAAyauKzEsPLazb6hP6LdD8j5TTu4/ti54tFzSVycUumPx/WKV8mpPqmx29PhA6/ERAmREQJiJEBJiICIiAiIgIiICIiAiIgIkA+6VMO+9ncWULVWOVbeMHd+fUqBso259SYFyJSzrMkNX4FVNik/lTbc9TKNxzUBG4uW/XaWMi3gRn4WfhBPAgBdtvIA+cD1iV8HLW5A6rYoJIK21vU4IOxBVgD8+k94ExIkwEREBEiIHhh4ddIcVjbjse1ySWLWOd2JJ5+noAB5SxKa6cguOQGtDsNnTxrDU3LYHwyeEHkOYAk6jgLeoRntQA7/kbrKWPoWQg7fOBZZgASTsACST0AEradqFeQperiKA8IZq7Kw3qvEBxD1HKWUTYADfYAAbkk7D3k9Z9QERIgJxjvt7I2U2JruBvXdSyNleGPaBU+xf8ALkG5dNvWdnnxfStisjqHR1KurDcMpGxBHuga53e9ra9XwkyF2W5fyeTUD+btH8D1HxmzT89X13dkdZDqGbTMvy3LFqfNT/frJ5e8fEz9AYmUl1aW1MHrsVXR1O4ZWG4IgesmJEBESYESZEmAiIgIiICIiAiIgJ55FQdGQllDqVJRirAEbbhh0PrPSUqMNlyL7zYWW2uitK+e1ZrNhLDntufEHl9kQPXBwqqK1qpQJWn1VHrzJJ6kk8yTzMsRIgTE87rkQcTsqLyHEzBRz6czF9y1qzuQqIpZmPQKOpgekpY+mpXbZajWg283Q22PVxcvaCMSFPL7OwnrhZtV6CymxLUJI4q2DruOo3HnPeBUytQFVldbV27W8ltWsvWH8lYrzXf3kbesuSJT1P6QFDYwqZ1YFq7eJRYnmocfUbzB2I5bee4C7EgGTAREQEREBERASIiBMiTIga9267LVath2Ytmyvtx49pG5quA9lvh5H0JnM+5ntTbhZFmg6hujpY64vGfqWb86QfcfrL8fUTts5P339imvrGrYgIy8QKbuDfielOYcf3k6/D4CB1iTNJ7q+2q6thguw+mY4WvKXlux25Wge5tj895u0CIiIExIkwEREBESIExEQEREBKebk2VvQFr467LDXcw3LV7qSj7fo8Q2P6wlyICJWpyuK22oo6msIwcr7FitvzVum4III69D0IlmBWycGm1q3trSxqSWqLqG4GI5kA9D6yzKWJp61W5Fqsf5w1buh24RYqBCw+Kqn7PqZcMAFA6ADz5cucp0Y1qW2ObzZS/MVOib1ty+o429nryIJ38/Keem67h5T2142TTe9J2tWqxXZDzHMD1B+6ZGBAYb7bjcbEjfmAen4GTKb6bUb1yeEi5UNfGrFeOs8+BwOTAE7jfoenUy3Aq6nRa9ZFFvg2ghkYqHUkc+F181PQ7bH3GWU32HFtxbDfbpv57T6lLUq7yK2ocBktRrEYDhtq5h1J2JU7HiBHmoHQmBdiRECYiICIiBESZEBJkRASGAI2I3B5EHoRJiB+fu1unXdltWr1HDUnByWbiqHJAG52UHyH6S/D0ndtI1KnLoqycdw9NyB0Ye7zB9xB3BHvBlXtRoFOo4tuJePYtXkwA4q3H1XX1BnHO6/X79E1C3Q9QPDU9u1LknhS5uald/sWAj57e8wO8REQESYgIiICRJiAkSYgIiICIiAiJiO03aPF02hsjLsFaDkq9Xsb9FF8zAyGbl10Vvbc61VVqWex2CqqjqSTOAd4nelkak/wDJ+lC1aHbwy6K3j5R3I2UDmqH3dT57dJidf7R6r2pyxi41bLQG3rx1batF3/O3v0J8/TyHv7L3d93OLpCcZ2vzHH5TIYD2NwN0qH2V5fE/uAYjud7urNKD5eU386vrCeCp3WmsnfZj9puQ9BOnSJUwMOyovxZNt4Y7qLRT+T68lKKpI5jrv0gXJTwMI1NkHjLLdcblU/1e6KGUHz3ZWb/NGVhu9lbjItrRNi1VYqC2EHf22KltvQES5ASJMQMBndoHottrbGtdVZfDequywOhRSSSBsDxFxt6CTMp/KFPE6eIvFWwSwDclWKq2x9eFlPzEQLUREBESjreqVYePflXHauitrG26nYclHqTsB8YF2Q7hRuSAPeSBOX6Vja7q6Lm2aj/JmPcOPGxcaoNZ4J5ozu3mQf48ukoal3R5lzcR1u+wk7n6Sj3A/wCvlA6dmdoMKkE25eOgAJPFcm/3b7mazl96+kVkhbbLiP7Ol9j822mnL3d6xjc6DpGUB5XY7Ix/0/xlyvVdTwf6XoHHWu29mn8F3z4AN4GSu74cb+qwsl/cWKIP4yt/6uWN0wqa/W7McfhVM1oHeHpGQfD8ZcW7kDTloMdwx6DdvZ3+cz+XwMN9lYHodgRLoajh94Obfypp02w/ornuW+7w95qXeRp2Zq3hPZh0UZFO4F1OSXL1n7BVlHnzB35c5ues6Pi3/nKKyfJgoRx8GHOa1kadk0f0bJNiD+qyt7OXuFg5iamKM92P7feBj1Y+riyq6seH9K4C9VqjkrMV34W26/DfznQcDPpyEFlFtdyHmGrdXH7pwzI1cr7ORS1R/S/OVH/MP4ygtio3jYtrUv148ewpv8QOR+cvt74Nv0XE4rpfehn4+y5K15lY+1t4V33j2T903DSe9bTLtha1mK/mLk3X9tNx9+0zcMpyu29xKGn61iZA3oyabh/8dqMfuB5S9MiYkSYESYiAiIgRJkTlfed3tVYPHiYBW7M5q9vJqsf/AMn9Og8/dA2TvA7wcXR6yGIuy2XenGVtmO/RnP2V/HynEtK0bVu1eYb7rCtCkhr2X8jQm+/h1Jy4j6fMmZLsD3aZesW/yhqj2rj2NxkuSMjKPLpv9VD7/u98/Qen4NONUlNFa1VVgKiIAFAgY3sp2WxNLoFGJXwg7Gyw87LX/SdvP4dB5TNSYgQTKmnalXkBjXxjhPC62VWVOp9xVwDLkQEiVLNNqNwv9sWgAbrbaqkDf6yBuFuvmJ6ZuKLUKF7EBIPFVY1b8v7w5wPeVsTUKbmsSq1LGqIWzgPEEY/ZJHLf06z1x6QiKgLMFAG7sXY/FjzJn1XWqjZVCj3KAB9wgeeJiV1BhWvDx2Pa/MsWsc7sSSf/ALyET3iAiIgJz7vsu3wKMXn/AD7PxcY7Hb2SxY/8u3znQZzvvRXxM3s9R5Nqa2n/AIXCf4mBvFNQRVRRsqKqgDoAo2H4TDdoO1mFgMiZNpV7ButaI9r8P6RCg7D1mcnOm7KJqWfqFljlbsfOqAB33FAorNe393cv894G/wCFl131pbU62V2KGR1O4ZT7p7TRtKzxhYGo2UANXVm5NeGPsF2dV2/V8Ut++a9pPajKpy9nyL7wl9VGYloXw28VggeoAexwsRyB6dYHRda7OYOcvDlYtN3uZ0HGPg45j75p13dtfi7tpGpX4w8sXJPj42w+yAea/HmZuusazTiBPE42e1ilNVSNZbYw5nhQc+Q6nyn1o+r05aGykn2WNdiOpSyuwdVdTzBgczzNS1rDB+n6Yb0XrkYDeKD6+H1H7pjU7aYF24F3ht0KXK1TA+7ny/fO2zHapoWHljbJxaLgf7StWP39ZqZWDkd+QjjdWV1PmpDCa/m4te5IXhPvT2fwnT8zuh0dyWqruxWPnRkWbfIMTt8JhMzuasH9G1a5R+jkUrdv/mDDb7jOk6s+4mnNMncfaJHr1++YzIIP2tvlOh5ndHq4+plYl36weon90wmb3U66N9qKLf8ADyKx/wA5E6TqYftiarTqRYG3S0Hbps3Mf9psmmdp9So2FebkIB5eKzL+y24nwndlryf7uJ+GRin8HlmvsPri/wC67D/xqf8AyjLPC+DVbJp/eTqy7b5FNv8AjVLv967TO4/elqH2sbCf9W2yr8d5pNfY7W//AGcn430D/qlqnsbrZ/3LUPV8rH/85xvoXu3cd6WT54WMPjnAf9M+H717x/s2GPjn7/gk13H7Fa0Omm6en69yt+G8yWP2Y7QJzXF0oenG2/38Mz8VWT3o5z/m6MQ+irm3n/SoE+17Wa9d+bocA/2eAV+422Qbu0WMOJtKx8lB1GNlKrbegPM/IGbT2K7S0aitnhq9V1DBMjGuHDbS3qPMcjz9JOw1TKfWbUYZB1damBDrjVYFR4T12IJb7pjtI7vNHyKxdRZlHhcqwsFSW12KeYZeDkZ2DKbaaDoz7Z2sKOn0jHf5vQpP4RILXZ3NysTOow7MqzKxsmu3g+kcJtqsrAYAOAN1I35GdA3nNl9rVdMA+yclz8BXt/GdJi8hJiJAiIgIkSYCIiBESYgIiICc77fHfWuzo8vGyj8/DE6JOc96tn0bK0PUHH5DGzjXe+3KtLgBxMfIDYwN9mG1bs5Rk2eN4mRRaU8J7MW5qGtr/Rfb6wHkeo35GZhWBAIIIIBBHMEHoRJgYXVNAR8F8LHC0hUH0fkSqWIeNCfM+0Bv8TNfTTL8uypLNOOEFuqvzr3sqdLmqPEEo4WJKlwp3YDkJvUQNQ1lXbUbgv506Wfoe/Xfxfy3D67eHvMJ3ZfSar9TbKP1Ksc3HyFq+IT8+Dg3+U3nWNFoywnihg9ZLVW1O1VtZPI8LrzG/nPnE0OinHsxqlKpatgsYku7s67M7sebN6mBqGb2hzKsVdUbJrVbFGRTp5qXhbEbmoaz6wtKc9+m/Labnm6xRTj/AEt2IqKIy7Aszce3AqqOZYkgACc61vSbsvDp0x8bI+m01pi+L4Z+itUnsC83dNuEb8PXfltNr7SULQNJDH+b4+djraW6ACtkrZvTxCkC3ovamnKufGaq7FyVTxBTkKiu9W+3EvCxB23G46jfmJnpzduz9lGv41wtLm3x7WTi34ccIQSR5AsyD5TpEBERAiTEQERECJMRATn2aow+02LavspqmHbRYAOTXU+0GPrsqj/9nQZoPeN7OodnXH1v5QZP8pCg/jA3LLfrND0Rt8nVbP0stV+SVKs3PMs6zROyj8WM95/2nJybv8viFV/com4jIaCPE1qoD+owb7W9OOxUH8Z0maD3c0+JlalleQerDQ/4Q4mA+bib7M3lUyJMiQTERAREiBMSJMCIiIExEQEp6vplOZTZjZCCym1SrodxuPQjmD7iJciByFMTWdFd6cG1NQwkY+FiZJCW1J1VUt8+W3U7cukyFHeqlfLP0zNwyPrMqfSKh/nAH4TedW0rxjxoQH22IPRh/wB5g7tOuXrWxHvA4h+6BTxO9XQ7emcEPutqvr2+ZXaZOntzpD/V1LE9Ab0U/v2mGydLpf8AOY9bfr1IfxEx9vZbTn5thY5/4Sj8IG90a1iWDdMrHcf3bqz/ABlyuxW+qyt+qwP4Tll/YPSn64iD9RnT8DKv/p3p4/NHJoPkasmwEffvA7BPHMxa7q3qtRbK7FKujDdWU+RE5TX2Yzaf6NreenuFz+Oo+TT3S7tLj/m87DzAPLJoNZPzT/vA6Fo+gYuHxnHq4GfYO7PZa5A6LxuSeEeQ32mTnM6+2+uU7fSNIrvAHtPiX7fcjbmWKe9vEXll4WoYRH1jbjlkHzHP90DokTWcDvA0e/bg1DHBO2y2v4J+Ht7TYqL0sAZHR1PMFGVwR8RA9IiICIiAiIgJz3ty3HrWgU9QjZWQ3pwp7J+8ToU5vlP4/aZtuaYOmBW9y22vv9/C37oGX7Y6h4GJkWD6wrKp6u3sqPvImCdlwMFQemPQB8X26fNjK3brWqzkY2Ls1vBYL7qqhxuzJ+br295PP4Ce+DouRm212ZmyqHDVYdZ3VT5Na32iOu3Sb3pG79gdMOLp+OrfnLQci7/FtPGd/huB8psU+UXYADyAH3T6mFIiICIiAkSYgIiICIiAiIgIiRASYiBBAPWfBoQ9UU/FRPSIHicSr+zT9hZ8HApP9VX+yJZiBTbS6D/VL8tx+E8m0ag/ZI+DGZGIGJfQKj0Zx8wf4Tws7OKf6zce5lBmckwNIz+7zEu3NmPi2E+ZqCt+0BvMDd3SVIS2M+RiMTvvi5Tpz+DTqsQOUr2c7RYv9G1Sy5R0TMqW7f4vzafS9pu0mNyydMxssDq2NY9LbfB+v3CdUkQOZ197OPWds3Bz8MjkWajxK/2geY+Amc0zvC0fJ28PPpBPRbSaW+5wJttlKNyZVYeoBmG1LsbpeT+fwMZz7/CVW/aXYwMhRkJYOKt1sU+aMGH3iek0PUe6nS6g9uL9Kwn2+tjZdqn/AFEzlusdodTxcn6LVqeYauIJu9iM+x/vcMDuXa7tTi6XjtfkON9j4VII8S5/JVX8T0E5T2NXU8v6VkKPo9uo3G2/JIJs8MckqoX3AE+0ZsXZTsBh3v8ATMp8nMv9khsq0WBfgOEfvnUcTDrqG1ahfLfz++Bp/ZvsLXj+1ts7fXtsIe9z57nym34uFXUNkUA+bHmx+csxAiTEiBMiTEBERASJMQIiTEBERA//2Q=="/>
          <p:cNvSpPr>
            <a:spLocks noChangeAspect="1" noChangeArrowheads="1"/>
          </p:cNvSpPr>
          <p:nvPr/>
        </p:nvSpPr>
        <p:spPr bwMode="auto">
          <a:xfrm>
            <a:off x="155575" y="-1143000"/>
            <a:ext cx="4048125" cy="2390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title"/>
          </p:nvPr>
        </p:nvSpPr>
        <p:spPr/>
        <p:txBody>
          <a:bodyPr/>
          <a:lstStyle/>
          <a:p>
            <a:r>
              <a:rPr lang="en-GB" dirty="0"/>
              <a:t>Surveying the </a:t>
            </a:r>
            <a:r>
              <a:rPr lang="en-GB" dirty="0" smtClean="0"/>
              <a:t>home</a:t>
            </a:r>
            <a:endParaRPr lang="en-GB" dirty="0"/>
          </a:p>
        </p:txBody>
      </p:sp>
      <p:grpSp>
        <p:nvGrpSpPr>
          <p:cNvPr id="7" name="Group 6"/>
          <p:cNvGrpSpPr/>
          <p:nvPr/>
        </p:nvGrpSpPr>
        <p:grpSpPr>
          <a:xfrm>
            <a:off x="2130355" y="1956020"/>
            <a:ext cx="760275" cy="856933"/>
            <a:chOff x="2367735" y="1967468"/>
            <a:chExt cx="920195" cy="920195"/>
          </a:xfrm>
        </p:grpSpPr>
        <p:pic>
          <p:nvPicPr>
            <p:cNvPr id="3" name="Picture 2"/>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367735" y="1967468"/>
              <a:ext cx="920195" cy="920195"/>
            </a:xfrm>
            <a:prstGeom prst="rect">
              <a:avLst/>
            </a:prstGeom>
          </p:spPr>
        </p:pic>
        <p:cxnSp>
          <p:nvCxnSpPr>
            <p:cNvPr id="6" name="Straight Connector 5"/>
            <p:cNvCxnSpPr/>
            <p:nvPr/>
          </p:nvCxnSpPr>
          <p:spPr>
            <a:xfrm>
              <a:off x="2831004" y="2480618"/>
              <a:ext cx="0" cy="398463"/>
            </a:xfrm>
            <a:prstGeom prst="line">
              <a:avLst/>
            </a:prstGeom>
            <a:ln w="57150">
              <a:solidFill>
                <a:srgbClr val="6F8E30"/>
              </a:solidFill>
            </a:ln>
            <a:effectLst/>
          </p:spPr>
          <p:style>
            <a:lnRef idx="2">
              <a:schemeClr val="accent1"/>
            </a:lnRef>
            <a:fillRef idx="0">
              <a:schemeClr val="accent1"/>
            </a:fillRef>
            <a:effectRef idx="1">
              <a:schemeClr val="accent1"/>
            </a:effectRef>
            <a:fontRef idx="minor">
              <a:schemeClr val="tx1"/>
            </a:fontRef>
          </p:style>
        </p:cxnSp>
      </p:grpSp>
      <p:pic>
        <p:nvPicPr>
          <p:cNvPr id="8" name="Picture 7"/>
          <p:cNvPicPr>
            <a:picLocks noChangeAspect="1"/>
          </p:cNvPicPr>
          <p:nvPr/>
        </p:nvPicPr>
        <p:blipFill>
          <a:blip r:embed="rId6"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87330" y="2709319"/>
            <a:ext cx="446327" cy="446327"/>
          </a:xfrm>
          <a:prstGeom prst="rect">
            <a:avLst/>
          </a:prstGeom>
        </p:spPr>
      </p:pic>
      <p:sp>
        <p:nvSpPr>
          <p:cNvPr id="9" name="Utilities Text"/>
          <p:cNvSpPr txBox="1"/>
          <p:nvPr/>
        </p:nvSpPr>
        <p:spPr>
          <a:xfrm>
            <a:off x="4813863" y="1731264"/>
            <a:ext cx="4140201" cy="2677656"/>
          </a:xfrm>
          <a:prstGeom prst="rect">
            <a:avLst/>
          </a:prstGeom>
          <a:noFill/>
        </p:spPr>
        <p:txBody>
          <a:bodyPr wrap="square" rtlCol="0">
            <a:spAutoFit/>
          </a:bodyPr>
          <a:lstStyle/>
          <a:p>
            <a:r>
              <a:rPr lang="en-GB" sz="2400" dirty="0" smtClean="0">
                <a:solidFill>
                  <a:srgbClr val="582F7A"/>
                </a:solidFill>
              </a:rPr>
              <a:t>Utilities:</a:t>
            </a:r>
          </a:p>
          <a:p>
            <a:pPr marL="457200" indent="-457200">
              <a:buFont typeface="Arial" panose="020B0604020202020204" pitchFamily="34" charset="0"/>
              <a:buChar char="•"/>
            </a:pPr>
            <a:r>
              <a:rPr lang="en-GB" sz="2400" dirty="0" smtClean="0">
                <a:solidFill>
                  <a:srgbClr val="69A830"/>
                </a:solidFill>
              </a:rPr>
              <a:t>Water</a:t>
            </a:r>
          </a:p>
          <a:p>
            <a:pPr marL="457200" indent="-457200">
              <a:buFont typeface="Arial" panose="020B0604020202020204" pitchFamily="34" charset="0"/>
              <a:buChar char="•"/>
            </a:pPr>
            <a:r>
              <a:rPr lang="en-GB" sz="2400" dirty="0" smtClean="0">
                <a:solidFill>
                  <a:srgbClr val="69A830"/>
                </a:solidFill>
              </a:rPr>
              <a:t>Electricity</a:t>
            </a:r>
          </a:p>
          <a:p>
            <a:pPr marL="457200" indent="-457200">
              <a:buFont typeface="Arial" panose="020B0604020202020204" pitchFamily="34" charset="0"/>
              <a:buChar char="•"/>
            </a:pPr>
            <a:r>
              <a:rPr lang="en-GB" sz="2400" dirty="0" smtClean="0">
                <a:solidFill>
                  <a:srgbClr val="69A830"/>
                </a:solidFill>
              </a:rPr>
              <a:t>Gas</a:t>
            </a:r>
          </a:p>
          <a:p>
            <a:pPr marL="457200" indent="-457200">
              <a:buFont typeface="Arial" panose="020B0604020202020204" pitchFamily="34" charset="0"/>
              <a:buChar char="•"/>
            </a:pPr>
            <a:r>
              <a:rPr lang="en-GB" sz="2400" dirty="0" smtClean="0">
                <a:solidFill>
                  <a:srgbClr val="69A830"/>
                </a:solidFill>
              </a:rPr>
              <a:t>Telecommunications</a:t>
            </a:r>
          </a:p>
          <a:p>
            <a:pPr marL="457200" indent="-457200">
              <a:buFont typeface="Arial" panose="020B0604020202020204" pitchFamily="34" charset="0"/>
              <a:buChar char="•"/>
            </a:pPr>
            <a:r>
              <a:rPr lang="en-GB" sz="2400" dirty="0" smtClean="0">
                <a:solidFill>
                  <a:srgbClr val="69A830"/>
                </a:solidFill>
              </a:rPr>
              <a:t>Wi-Fi</a:t>
            </a:r>
          </a:p>
          <a:p>
            <a:pPr marL="457200" indent="-457200">
              <a:buFont typeface="Arial" panose="020B0604020202020204" pitchFamily="34" charset="0"/>
              <a:buChar char="•"/>
            </a:pPr>
            <a:r>
              <a:rPr lang="en-GB" sz="2400" dirty="0" smtClean="0">
                <a:solidFill>
                  <a:srgbClr val="69A830"/>
                </a:solidFill>
              </a:rPr>
              <a:t>Digital TV</a:t>
            </a:r>
            <a:endParaRPr lang="en-GB" sz="2400" dirty="0">
              <a:solidFill>
                <a:srgbClr val="69A830"/>
              </a:solidFill>
            </a:endParaRPr>
          </a:p>
        </p:txBody>
      </p:sp>
      <p:sp>
        <p:nvSpPr>
          <p:cNvPr id="13" name="Attic Mask"/>
          <p:cNvSpPr/>
          <p:nvPr/>
        </p:nvSpPr>
        <p:spPr>
          <a:xfrm>
            <a:off x="469392" y="1731264"/>
            <a:ext cx="4035552" cy="1572768"/>
          </a:xfrm>
          <a:custGeom>
            <a:avLst/>
            <a:gdLst>
              <a:gd name="connsiteX0" fmla="*/ 0 w 4029456"/>
              <a:gd name="connsiteY0" fmla="*/ 1611756 h 1611756"/>
              <a:gd name="connsiteX1" fmla="*/ 2015856 w 4029456"/>
              <a:gd name="connsiteY1" fmla="*/ 0 h 1611756"/>
              <a:gd name="connsiteX2" fmla="*/ 4029456 w 4029456"/>
              <a:gd name="connsiteY2" fmla="*/ 1611756 h 1611756"/>
              <a:gd name="connsiteX3" fmla="*/ 0 w 4029456"/>
              <a:gd name="connsiteY3" fmla="*/ 1611756 h 1611756"/>
              <a:gd name="connsiteX0" fmla="*/ 0 w 4029456"/>
              <a:gd name="connsiteY0" fmla="*/ 1575180 h 1575180"/>
              <a:gd name="connsiteX1" fmla="*/ 2009760 w 4029456"/>
              <a:gd name="connsiteY1" fmla="*/ 0 h 1575180"/>
              <a:gd name="connsiteX2" fmla="*/ 4029456 w 4029456"/>
              <a:gd name="connsiteY2" fmla="*/ 1575180 h 1575180"/>
              <a:gd name="connsiteX3" fmla="*/ 0 w 4029456"/>
              <a:gd name="connsiteY3" fmla="*/ 1575180 h 1575180"/>
            </a:gdLst>
            <a:ahLst/>
            <a:cxnLst>
              <a:cxn ang="0">
                <a:pos x="connsiteX0" y="connsiteY0"/>
              </a:cxn>
              <a:cxn ang="0">
                <a:pos x="connsiteX1" y="connsiteY1"/>
              </a:cxn>
              <a:cxn ang="0">
                <a:pos x="connsiteX2" y="connsiteY2"/>
              </a:cxn>
              <a:cxn ang="0">
                <a:pos x="connsiteX3" y="connsiteY3"/>
              </a:cxn>
            </a:cxnLst>
            <a:rect l="l" t="t" r="r" b="b"/>
            <a:pathLst>
              <a:path w="4029456" h="1575180">
                <a:moveTo>
                  <a:pt x="0" y="1575180"/>
                </a:moveTo>
                <a:lnTo>
                  <a:pt x="2009760" y="0"/>
                </a:lnTo>
                <a:lnTo>
                  <a:pt x="4029456" y="1575180"/>
                </a:lnTo>
                <a:lnTo>
                  <a:pt x="0" y="1575180"/>
                </a:lnTo>
                <a:close/>
              </a:path>
            </a:pathLst>
          </a:custGeom>
          <a:solidFill>
            <a:srgbClr val="69A830">
              <a:alpha val="50196"/>
            </a:srgbClr>
          </a:solidFill>
          <a:ln w="76200">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19" name="Bathroom Text"/>
          <p:cNvSpPr txBox="1"/>
          <p:nvPr/>
        </p:nvSpPr>
        <p:spPr>
          <a:xfrm>
            <a:off x="4813863" y="1731264"/>
            <a:ext cx="4140201" cy="2677656"/>
          </a:xfrm>
          <a:prstGeom prst="rect">
            <a:avLst/>
          </a:prstGeom>
          <a:noFill/>
        </p:spPr>
        <p:txBody>
          <a:bodyPr wrap="square" rtlCol="0">
            <a:spAutoFit/>
          </a:bodyPr>
          <a:lstStyle/>
          <a:p>
            <a:r>
              <a:rPr lang="en-GB" sz="2400" dirty="0" smtClean="0">
                <a:solidFill>
                  <a:srgbClr val="582F7A"/>
                </a:solidFill>
              </a:rPr>
              <a:t>Bathroom:</a:t>
            </a:r>
          </a:p>
          <a:p>
            <a:pPr marL="457200" indent="-457200">
              <a:buFont typeface="Arial" panose="020B0604020202020204" pitchFamily="34" charset="0"/>
              <a:buChar char="•"/>
            </a:pPr>
            <a:r>
              <a:rPr lang="en-GB" sz="2400" dirty="0" smtClean="0">
                <a:solidFill>
                  <a:srgbClr val="69A830"/>
                </a:solidFill>
              </a:rPr>
              <a:t>Panic alarm</a:t>
            </a:r>
          </a:p>
          <a:p>
            <a:pPr marL="457200" indent="-457200">
              <a:buFont typeface="Arial" panose="020B0604020202020204" pitchFamily="34" charset="0"/>
              <a:buChar char="•"/>
            </a:pPr>
            <a:r>
              <a:rPr lang="en-GB" sz="2400" dirty="0" smtClean="0">
                <a:solidFill>
                  <a:srgbClr val="69A830"/>
                </a:solidFill>
              </a:rPr>
              <a:t>Flood evidence</a:t>
            </a:r>
          </a:p>
          <a:p>
            <a:pPr marL="457200" indent="-457200">
              <a:buFont typeface="Arial" panose="020B0604020202020204" pitchFamily="34" charset="0"/>
              <a:buChar char="•"/>
            </a:pPr>
            <a:r>
              <a:rPr lang="en-GB" sz="2400" dirty="0" smtClean="0">
                <a:solidFill>
                  <a:srgbClr val="69A830"/>
                </a:solidFill>
              </a:rPr>
              <a:t>Grab rails</a:t>
            </a:r>
          </a:p>
          <a:p>
            <a:pPr marL="457200" indent="-457200">
              <a:buFont typeface="Arial" panose="020B0604020202020204" pitchFamily="34" charset="0"/>
              <a:buChar char="•"/>
            </a:pPr>
            <a:r>
              <a:rPr lang="en-GB" sz="2400" dirty="0" smtClean="0">
                <a:solidFill>
                  <a:srgbClr val="69A830"/>
                </a:solidFill>
              </a:rPr>
              <a:t>Temperature gauge</a:t>
            </a:r>
          </a:p>
          <a:p>
            <a:pPr marL="457200" indent="-457200">
              <a:buFont typeface="Arial" panose="020B0604020202020204" pitchFamily="34" charset="0"/>
              <a:buChar char="•"/>
            </a:pPr>
            <a:r>
              <a:rPr lang="en-GB" sz="2400" dirty="0" smtClean="0">
                <a:solidFill>
                  <a:srgbClr val="69A830"/>
                </a:solidFill>
              </a:rPr>
              <a:t>Flooring materials</a:t>
            </a:r>
          </a:p>
          <a:p>
            <a:pPr marL="457200" indent="-457200">
              <a:buFont typeface="Arial" panose="020B0604020202020204" pitchFamily="34" charset="0"/>
              <a:buChar char="•"/>
            </a:pPr>
            <a:r>
              <a:rPr lang="en-GB" sz="2400" dirty="0" smtClean="0">
                <a:solidFill>
                  <a:srgbClr val="69A830"/>
                </a:solidFill>
              </a:rPr>
              <a:t>Walking aids</a:t>
            </a:r>
            <a:endParaRPr lang="en-GB" sz="2400" dirty="0">
              <a:solidFill>
                <a:srgbClr val="69A830"/>
              </a:solidFill>
            </a:endParaRPr>
          </a:p>
        </p:txBody>
      </p:sp>
      <p:sp>
        <p:nvSpPr>
          <p:cNvPr id="16" name="Bathroom Mask"/>
          <p:cNvSpPr/>
          <p:nvPr/>
        </p:nvSpPr>
        <p:spPr>
          <a:xfrm>
            <a:off x="2907792" y="3304032"/>
            <a:ext cx="1377696" cy="1036320"/>
          </a:xfrm>
          <a:prstGeom prst="rect">
            <a:avLst/>
          </a:prstGeom>
          <a:solidFill>
            <a:srgbClr val="69A830">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Kitchen Text"/>
          <p:cNvSpPr txBox="1"/>
          <p:nvPr/>
        </p:nvSpPr>
        <p:spPr>
          <a:xfrm>
            <a:off x="4813863" y="1731264"/>
            <a:ext cx="4140201" cy="3416320"/>
          </a:xfrm>
          <a:prstGeom prst="rect">
            <a:avLst/>
          </a:prstGeom>
          <a:noFill/>
        </p:spPr>
        <p:txBody>
          <a:bodyPr wrap="square" rtlCol="0">
            <a:spAutoFit/>
          </a:bodyPr>
          <a:lstStyle/>
          <a:p>
            <a:r>
              <a:rPr lang="en-GB" sz="2400" dirty="0" smtClean="0">
                <a:solidFill>
                  <a:srgbClr val="582F7A"/>
                </a:solidFill>
              </a:rPr>
              <a:t>Kitchen:</a:t>
            </a:r>
          </a:p>
          <a:p>
            <a:pPr marL="457200" indent="-457200">
              <a:buFont typeface="Arial" panose="020B0604020202020204" pitchFamily="34" charset="0"/>
              <a:buChar char="•"/>
            </a:pPr>
            <a:r>
              <a:rPr lang="en-GB" sz="2400" dirty="0" smtClean="0">
                <a:solidFill>
                  <a:srgbClr val="69A830"/>
                </a:solidFill>
              </a:rPr>
              <a:t>State of cooking appliances</a:t>
            </a:r>
          </a:p>
          <a:p>
            <a:pPr marL="457200" indent="-457200">
              <a:buFont typeface="Arial" panose="020B0604020202020204" pitchFamily="34" charset="0"/>
              <a:buChar char="•"/>
            </a:pPr>
            <a:r>
              <a:rPr lang="en-GB" sz="2400" dirty="0" smtClean="0">
                <a:solidFill>
                  <a:srgbClr val="69A830"/>
                </a:solidFill>
              </a:rPr>
              <a:t>Chip pan</a:t>
            </a:r>
          </a:p>
          <a:p>
            <a:pPr marL="457200" indent="-457200">
              <a:buFont typeface="Arial" panose="020B0604020202020204" pitchFamily="34" charset="0"/>
              <a:buChar char="•"/>
            </a:pPr>
            <a:r>
              <a:rPr lang="en-GB" sz="2400" dirty="0" smtClean="0">
                <a:solidFill>
                  <a:srgbClr val="69A830"/>
                </a:solidFill>
              </a:rPr>
              <a:t>Fire blanket</a:t>
            </a:r>
          </a:p>
          <a:p>
            <a:pPr marL="457200" indent="-457200">
              <a:buFont typeface="Arial" panose="020B0604020202020204" pitchFamily="34" charset="0"/>
              <a:buChar char="•"/>
            </a:pPr>
            <a:r>
              <a:rPr lang="en-GB" sz="2400" dirty="0" smtClean="0">
                <a:solidFill>
                  <a:srgbClr val="69A830"/>
                </a:solidFill>
              </a:rPr>
              <a:t>Fire extinguisher</a:t>
            </a:r>
          </a:p>
          <a:p>
            <a:pPr marL="457200" indent="-457200">
              <a:buFont typeface="Arial" panose="020B0604020202020204" pitchFamily="34" charset="0"/>
              <a:buChar char="•"/>
            </a:pPr>
            <a:r>
              <a:rPr lang="en-GB" sz="2400" dirty="0" smtClean="0">
                <a:solidFill>
                  <a:srgbClr val="69A830"/>
                </a:solidFill>
              </a:rPr>
              <a:t>Stop-cocks</a:t>
            </a:r>
          </a:p>
          <a:p>
            <a:pPr marL="457200" indent="-457200">
              <a:buFont typeface="Arial" panose="020B0604020202020204" pitchFamily="34" charset="0"/>
              <a:buChar char="•"/>
            </a:pPr>
            <a:r>
              <a:rPr lang="en-GB" sz="2400" dirty="0" smtClean="0">
                <a:solidFill>
                  <a:srgbClr val="69A830"/>
                </a:solidFill>
              </a:rPr>
              <a:t>Power sockets</a:t>
            </a:r>
          </a:p>
          <a:p>
            <a:pPr marL="457200" indent="-457200">
              <a:buFont typeface="Arial" panose="020B0604020202020204" pitchFamily="34" charset="0"/>
              <a:buChar char="•"/>
            </a:pPr>
            <a:r>
              <a:rPr lang="en-GB" sz="2400" dirty="0" smtClean="0">
                <a:solidFill>
                  <a:srgbClr val="69A830"/>
                </a:solidFill>
              </a:rPr>
              <a:t>Evidence of incidents</a:t>
            </a:r>
            <a:endParaRPr lang="en-GB" sz="2400" dirty="0">
              <a:solidFill>
                <a:srgbClr val="69A830"/>
              </a:solidFill>
            </a:endParaRPr>
          </a:p>
        </p:txBody>
      </p:sp>
      <p:sp>
        <p:nvSpPr>
          <p:cNvPr id="23" name="Kitchen Mask"/>
          <p:cNvSpPr/>
          <p:nvPr/>
        </p:nvSpPr>
        <p:spPr>
          <a:xfrm>
            <a:off x="2907792" y="4343400"/>
            <a:ext cx="1377696" cy="1036320"/>
          </a:xfrm>
          <a:prstGeom prst="rect">
            <a:avLst/>
          </a:prstGeom>
          <a:solidFill>
            <a:srgbClr val="69A830">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Bedroom Mask"/>
          <p:cNvSpPr/>
          <p:nvPr/>
        </p:nvSpPr>
        <p:spPr>
          <a:xfrm>
            <a:off x="724658" y="3344672"/>
            <a:ext cx="1377696" cy="1036320"/>
          </a:xfrm>
          <a:prstGeom prst="rect">
            <a:avLst/>
          </a:prstGeom>
          <a:solidFill>
            <a:srgbClr val="69A830">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Living Room Mask"/>
          <p:cNvSpPr/>
          <p:nvPr/>
        </p:nvSpPr>
        <p:spPr>
          <a:xfrm>
            <a:off x="738488" y="4358640"/>
            <a:ext cx="1377696" cy="1036320"/>
          </a:xfrm>
          <a:prstGeom prst="rect">
            <a:avLst/>
          </a:prstGeom>
          <a:solidFill>
            <a:srgbClr val="69A830">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U/S Landing Mask"/>
          <p:cNvSpPr/>
          <p:nvPr/>
        </p:nvSpPr>
        <p:spPr>
          <a:xfrm>
            <a:off x="2113198" y="3304032"/>
            <a:ext cx="794593" cy="1013968"/>
          </a:xfrm>
          <a:prstGeom prst="rect">
            <a:avLst/>
          </a:prstGeom>
          <a:solidFill>
            <a:srgbClr val="69A830">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6" name="Living Room Text"/>
          <p:cNvSpPr txBox="1"/>
          <p:nvPr/>
        </p:nvSpPr>
        <p:spPr>
          <a:xfrm>
            <a:off x="4813863" y="1731264"/>
            <a:ext cx="4140201" cy="3046988"/>
          </a:xfrm>
          <a:prstGeom prst="rect">
            <a:avLst/>
          </a:prstGeom>
          <a:noFill/>
        </p:spPr>
        <p:txBody>
          <a:bodyPr wrap="square" rtlCol="0">
            <a:spAutoFit/>
          </a:bodyPr>
          <a:lstStyle/>
          <a:p>
            <a:r>
              <a:rPr lang="en-GB" sz="2400" dirty="0" smtClean="0">
                <a:solidFill>
                  <a:srgbClr val="582F7A"/>
                </a:solidFill>
              </a:rPr>
              <a:t>Living room:</a:t>
            </a:r>
          </a:p>
          <a:p>
            <a:pPr marL="457200" indent="-457200">
              <a:buFont typeface="Arial" panose="020B0604020202020204" pitchFamily="34" charset="0"/>
              <a:buChar char="•"/>
            </a:pPr>
            <a:r>
              <a:rPr lang="en-GB" sz="2400" dirty="0" smtClean="0">
                <a:solidFill>
                  <a:srgbClr val="69A830"/>
                </a:solidFill>
              </a:rPr>
              <a:t>Clutter</a:t>
            </a:r>
          </a:p>
          <a:p>
            <a:pPr marL="457200" indent="-457200">
              <a:buFont typeface="Arial" panose="020B0604020202020204" pitchFamily="34" charset="0"/>
              <a:buChar char="•"/>
            </a:pPr>
            <a:r>
              <a:rPr lang="en-GB" sz="2400" dirty="0" smtClean="0">
                <a:solidFill>
                  <a:srgbClr val="69A830"/>
                </a:solidFill>
              </a:rPr>
              <a:t>Worn carpets</a:t>
            </a:r>
          </a:p>
          <a:p>
            <a:pPr marL="457200" indent="-457200">
              <a:buFont typeface="Arial" panose="020B0604020202020204" pitchFamily="34" charset="0"/>
              <a:buChar char="•"/>
            </a:pPr>
            <a:r>
              <a:rPr lang="en-GB" sz="2400" dirty="0" smtClean="0">
                <a:solidFill>
                  <a:srgbClr val="69A830"/>
                </a:solidFill>
              </a:rPr>
              <a:t>Poor lighting</a:t>
            </a:r>
          </a:p>
          <a:p>
            <a:pPr marL="457200" indent="-457200">
              <a:buFont typeface="Arial" panose="020B0604020202020204" pitchFamily="34" charset="0"/>
              <a:buChar char="•"/>
            </a:pPr>
            <a:r>
              <a:rPr lang="en-GB" sz="2400" dirty="0" smtClean="0">
                <a:solidFill>
                  <a:srgbClr val="69A830"/>
                </a:solidFill>
              </a:rPr>
              <a:t>Alcohol use</a:t>
            </a:r>
          </a:p>
          <a:p>
            <a:pPr marL="457200" indent="-457200">
              <a:buFont typeface="Arial" panose="020B0604020202020204" pitchFamily="34" charset="0"/>
              <a:buChar char="•"/>
            </a:pPr>
            <a:r>
              <a:rPr lang="en-GB" sz="2400" dirty="0" smtClean="0">
                <a:solidFill>
                  <a:srgbClr val="69A830"/>
                </a:solidFill>
              </a:rPr>
              <a:t>Digital devices</a:t>
            </a:r>
          </a:p>
          <a:p>
            <a:pPr marL="457200" indent="-457200">
              <a:buFont typeface="Arial" panose="020B0604020202020204" pitchFamily="34" charset="0"/>
              <a:buChar char="•"/>
            </a:pPr>
            <a:r>
              <a:rPr lang="en-GB" sz="2400" dirty="0" smtClean="0">
                <a:solidFill>
                  <a:srgbClr val="69A830"/>
                </a:solidFill>
              </a:rPr>
              <a:t>Trip hazards</a:t>
            </a:r>
          </a:p>
          <a:p>
            <a:pPr marL="457200" indent="-457200">
              <a:buFont typeface="Arial" panose="020B0604020202020204" pitchFamily="34" charset="0"/>
              <a:buChar char="•"/>
            </a:pPr>
            <a:r>
              <a:rPr lang="en-GB" sz="2400" dirty="0" smtClean="0">
                <a:solidFill>
                  <a:srgbClr val="69A830"/>
                </a:solidFill>
              </a:rPr>
              <a:t>Medication box</a:t>
            </a:r>
          </a:p>
        </p:txBody>
      </p:sp>
      <p:sp>
        <p:nvSpPr>
          <p:cNvPr id="29" name="Bedroom Text"/>
          <p:cNvSpPr txBox="1"/>
          <p:nvPr/>
        </p:nvSpPr>
        <p:spPr>
          <a:xfrm>
            <a:off x="4813863" y="1731264"/>
            <a:ext cx="4140201" cy="3046988"/>
          </a:xfrm>
          <a:prstGeom prst="rect">
            <a:avLst/>
          </a:prstGeom>
          <a:noFill/>
        </p:spPr>
        <p:txBody>
          <a:bodyPr wrap="square" rtlCol="0">
            <a:spAutoFit/>
          </a:bodyPr>
          <a:lstStyle/>
          <a:p>
            <a:r>
              <a:rPr lang="en-GB" sz="2400" dirty="0" smtClean="0">
                <a:solidFill>
                  <a:srgbClr val="582F7A"/>
                </a:solidFill>
              </a:rPr>
              <a:t>Bedroom:</a:t>
            </a:r>
          </a:p>
          <a:p>
            <a:pPr marL="457200" indent="-457200">
              <a:buFont typeface="Arial" panose="020B0604020202020204" pitchFamily="34" charset="0"/>
              <a:buChar char="•"/>
            </a:pPr>
            <a:r>
              <a:rPr lang="en-GB" sz="2400" dirty="0" smtClean="0">
                <a:solidFill>
                  <a:srgbClr val="69A830"/>
                </a:solidFill>
              </a:rPr>
              <a:t>Lights</a:t>
            </a:r>
          </a:p>
          <a:p>
            <a:pPr marL="457200" indent="-457200">
              <a:buFont typeface="Arial" panose="020B0604020202020204" pitchFamily="34" charset="0"/>
              <a:buChar char="•"/>
            </a:pPr>
            <a:r>
              <a:rPr lang="en-GB" sz="2400" dirty="0" smtClean="0">
                <a:solidFill>
                  <a:srgbClr val="69A830"/>
                </a:solidFill>
              </a:rPr>
              <a:t>Height of bed</a:t>
            </a:r>
          </a:p>
          <a:p>
            <a:pPr marL="457200" indent="-457200">
              <a:buFont typeface="Arial" panose="020B0604020202020204" pitchFamily="34" charset="0"/>
              <a:buChar char="•"/>
            </a:pPr>
            <a:r>
              <a:rPr lang="en-GB" sz="2400" dirty="0" smtClean="0">
                <a:solidFill>
                  <a:srgbClr val="69A830"/>
                </a:solidFill>
              </a:rPr>
              <a:t>Standing aids</a:t>
            </a:r>
          </a:p>
          <a:p>
            <a:pPr marL="457200" indent="-457200">
              <a:buFont typeface="Arial" panose="020B0604020202020204" pitchFamily="34" charset="0"/>
              <a:buChar char="•"/>
            </a:pPr>
            <a:r>
              <a:rPr lang="en-GB" sz="2400" dirty="0" smtClean="0">
                <a:solidFill>
                  <a:srgbClr val="69A830"/>
                </a:solidFill>
              </a:rPr>
              <a:t>Smoking materials</a:t>
            </a:r>
          </a:p>
          <a:p>
            <a:pPr marL="457200" indent="-457200">
              <a:buFont typeface="Arial" panose="020B0604020202020204" pitchFamily="34" charset="0"/>
              <a:buChar char="•"/>
            </a:pPr>
            <a:r>
              <a:rPr lang="en-GB" sz="2400" dirty="0" smtClean="0">
                <a:solidFill>
                  <a:srgbClr val="69A830"/>
                </a:solidFill>
              </a:rPr>
              <a:t>Smoke alarm</a:t>
            </a:r>
          </a:p>
          <a:p>
            <a:pPr marL="457200" indent="-457200">
              <a:buFont typeface="Arial" panose="020B0604020202020204" pitchFamily="34" charset="0"/>
              <a:buChar char="•"/>
            </a:pPr>
            <a:r>
              <a:rPr lang="en-GB" sz="2400" dirty="0" smtClean="0">
                <a:solidFill>
                  <a:srgbClr val="69A830"/>
                </a:solidFill>
              </a:rPr>
              <a:t>Slippers</a:t>
            </a:r>
          </a:p>
          <a:p>
            <a:pPr marL="457200" indent="-457200">
              <a:buFont typeface="Arial" panose="020B0604020202020204" pitchFamily="34" charset="0"/>
              <a:buChar char="•"/>
            </a:pPr>
            <a:r>
              <a:rPr lang="en-GB" sz="2400" dirty="0" smtClean="0">
                <a:solidFill>
                  <a:srgbClr val="69A830"/>
                </a:solidFill>
              </a:rPr>
              <a:t>Telephone</a:t>
            </a:r>
          </a:p>
        </p:txBody>
      </p:sp>
      <p:sp>
        <p:nvSpPr>
          <p:cNvPr id="30" name="Outside Text"/>
          <p:cNvSpPr txBox="1"/>
          <p:nvPr/>
        </p:nvSpPr>
        <p:spPr>
          <a:xfrm>
            <a:off x="4813863" y="1731264"/>
            <a:ext cx="4140201" cy="3785652"/>
          </a:xfrm>
          <a:prstGeom prst="rect">
            <a:avLst/>
          </a:prstGeom>
          <a:noFill/>
        </p:spPr>
        <p:txBody>
          <a:bodyPr wrap="square" rtlCol="0">
            <a:spAutoFit/>
          </a:bodyPr>
          <a:lstStyle/>
          <a:p>
            <a:r>
              <a:rPr lang="en-GB" sz="2400" dirty="0" smtClean="0">
                <a:solidFill>
                  <a:srgbClr val="582F7A"/>
                </a:solidFill>
              </a:rPr>
              <a:t>Outside:</a:t>
            </a:r>
          </a:p>
          <a:p>
            <a:pPr marL="457200" indent="-457200">
              <a:buFont typeface="Arial" panose="020B0604020202020204" pitchFamily="34" charset="0"/>
              <a:buChar char="•"/>
            </a:pPr>
            <a:r>
              <a:rPr lang="en-GB" sz="2400" dirty="0" smtClean="0">
                <a:solidFill>
                  <a:srgbClr val="69A830"/>
                </a:solidFill>
              </a:rPr>
              <a:t>Access points</a:t>
            </a:r>
          </a:p>
          <a:p>
            <a:pPr marL="457200" indent="-457200">
              <a:buFont typeface="Arial" panose="020B0604020202020204" pitchFamily="34" charset="0"/>
              <a:buChar char="•"/>
            </a:pPr>
            <a:r>
              <a:rPr lang="en-GB" sz="2400" dirty="0" smtClean="0">
                <a:solidFill>
                  <a:srgbClr val="69A830"/>
                </a:solidFill>
              </a:rPr>
              <a:t>Security lights</a:t>
            </a:r>
          </a:p>
          <a:p>
            <a:pPr marL="457200" indent="-457200">
              <a:buFont typeface="Arial" panose="020B0604020202020204" pitchFamily="34" charset="0"/>
              <a:buChar char="•"/>
            </a:pPr>
            <a:r>
              <a:rPr lang="en-GB" sz="2400" dirty="0" smtClean="0">
                <a:solidFill>
                  <a:srgbClr val="69A830"/>
                </a:solidFill>
              </a:rPr>
              <a:t>Door and window locks</a:t>
            </a:r>
          </a:p>
          <a:p>
            <a:pPr marL="457200" indent="-457200">
              <a:buFont typeface="Arial" panose="020B0604020202020204" pitchFamily="34" charset="0"/>
              <a:buChar char="•"/>
            </a:pPr>
            <a:r>
              <a:rPr lang="en-GB" sz="2400" dirty="0" smtClean="0">
                <a:solidFill>
                  <a:srgbClr val="69A830"/>
                </a:solidFill>
              </a:rPr>
              <a:t>Peephole viewer</a:t>
            </a:r>
          </a:p>
          <a:p>
            <a:pPr marL="457200" indent="-457200">
              <a:buFont typeface="Arial" panose="020B0604020202020204" pitchFamily="34" charset="0"/>
              <a:buChar char="•"/>
            </a:pPr>
            <a:r>
              <a:rPr lang="en-GB" sz="2400" dirty="0" smtClean="0">
                <a:solidFill>
                  <a:srgbClr val="69A830"/>
                </a:solidFill>
              </a:rPr>
              <a:t>Steps</a:t>
            </a:r>
          </a:p>
          <a:p>
            <a:pPr marL="457200" indent="-457200">
              <a:buFont typeface="Arial" panose="020B0604020202020204" pitchFamily="34" charset="0"/>
              <a:buChar char="•"/>
            </a:pPr>
            <a:r>
              <a:rPr lang="en-GB" sz="2400" dirty="0" smtClean="0">
                <a:solidFill>
                  <a:srgbClr val="69A830"/>
                </a:solidFill>
              </a:rPr>
              <a:t>State of drive</a:t>
            </a:r>
          </a:p>
          <a:p>
            <a:pPr marL="457200" indent="-457200">
              <a:buFont typeface="Arial" panose="020B0604020202020204" pitchFamily="34" charset="0"/>
              <a:buChar char="•"/>
            </a:pPr>
            <a:r>
              <a:rPr lang="en-GB" sz="2400" dirty="0" smtClean="0">
                <a:solidFill>
                  <a:srgbClr val="69A830"/>
                </a:solidFill>
              </a:rPr>
              <a:t>Grab rails</a:t>
            </a:r>
          </a:p>
          <a:p>
            <a:pPr marL="457200" indent="-457200">
              <a:buFont typeface="Arial" panose="020B0604020202020204" pitchFamily="34" charset="0"/>
              <a:buChar char="•"/>
            </a:pPr>
            <a:r>
              <a:rPr lang="en-GB" sz="2400" dirty="0" smtClean="0">
                <a:solidFill>
                  <a:srgbClr val="69A830"/>
                </a:solidFill>
              </a:rPr>
              <a:t>Alarms</a:t>
            </a:r>
          </a:p>
          <a:p>
            <a:pPr marL="457200" indent="-457200">
              <a:buFont typeface="Arial" panose="020B0604020202020204" pitchFamily="34" charset="0"/>
              <a:buChar char="•"/>
            </a:pPr>
            <a:r>
              <a:rPr lang="en-GB" sz="2400" dirty="0" smtClean="0">
                <a:solidFill>
                  <a:srgbClr val="69A830"/>
                </a:solidFill>
              </a:rPr>
              <a:t>Type of neighbourhood</a:t>
            </a:r>
          </a:p>
        </p:txBody>
      </p:sp>
      <p:sp>
        <p:nvSpPr>
          <p:cNvPr id="31" name="Doorway Mask"/>
          <p:cNvSpPr/>
          <p:nvPr/>
        </p:nvSpPr>
        <p:spPr>
          <a:xfrm>
            <a:off x="2127029" y="4380992"/>
            <a:ext cx="794593" cy="1013968"/>
          </a:xfrm>
          <a:prstGeom prst="rect">
            <a:avLst/>
          </a:prstGeom>
          <a:solidFill>
            <a:srgbClr val="69A830">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60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par>
                          <p:cTn id="8" fill="hold">
                            <p:stCondLst>
                              <p:cond delay="500"/>
                            </p:stCondLst>
                            <p:childTnLst>
                              <p:par>
                                <p:cTn id="9" presetID="22" presetClass="exit" presetSubtype="4" fill="hold" grpId="0" nodeType="afterEffect">
                                  <p:stCondLst>
                                    <p:cond delay="0"/>
                                  </p:stCondLst>
                                  <p:childTnLst>
                                    <p:animEffect transition="out" filter="wipe(down)">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9" grpId="0"/>
      <p:bldP spid="16" grpId="0" animBg="1"/>
      <p:bldP spid="22" grpId="0"/>
      <p:bldP spid="23" grpId="0" animBg="1"/>
      <p:bldP spid="25" grpId="0" animBg="1"/>
      <p:bldP spid="24" grpId="0" animBg="1"/>
      <p:bldP spid="28" grpId="0" animBg="1"/>
      <p:bldP spid="26" grpId="0"/>
      <p:bldP spid="29" grpId="0"/>
      <p:bldP spid="30" grpId="0"/>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121" t="4613" r="22576" b="9731"/>
          <a:stretch/>
        </p:blipFill>
        <p:spPr>
          <a:xfrm>
            <a:off x="1122218" y="484909"/>
            <a:ext cx="6830291" cy="5950774"/>
          </a:xfrm>
          <a:prstGeom prst="rect">
            <a:avLst/>
          </a:prstGeom>
        </p:spPr>
      </p:pic>
    </p:spTree>
    <p:extLst>
      <p:ext uri="{BB962C8B-B14F-4D97-AF65-F5344CB8AC3E}">
        <p14:creationId xmlns:p14="http://schemas.microsoft.com/office/powerpoint/2010/main" val="388725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Life </a:t>
            </a:r>
            <a:r>
              <a:rPr lang="en-GB" dirty="0" smtClean="0"/>
              <a:t>threads</a:t>
            </a:r>
            <a:endParaRPr lang="en-GB" dirty="0"/>
          </a:p>
        </p:txBody>
      </p:sp>
      <p:sp>
        <p:nvSpPr>
          <p:cNvPr id="5" name="TextBox 4"/>
          <p:cNvSpPr txBox="1"/>
          <p:nvPr/>
        </p:nvSpPr>
        <p:spPr>
          <a:xfrm>
            <a:off x="2120765" y="1414967"/>
            <a:ext cx="931821" cy="461665"/>
          </a:xfrm>
          <a:prstGeom prst="rect">
            <a:avLst/>
          </a:prstGeom>
          <a:noFill/>
        </p:spPr>
        <p:txBody>
          <a:bodyPr wrap="square" rtlCol="0">
            <a:spAutoFit/>
          </a:bodyPr>
          <a:lstStyle/>
          <a:p>
            <a:r>
              <a:rPr lang="en-GB" sz="2400" dirty="0">
                <a:solidFill>
                  <a:srgbClr val="69A830"/>
                </a:solidFill>
              </a:rPr>
              <a:t>Work</a:t>
            </a:r>
            <a:r>
              <a:rPr lang="en-GB" sz="2400" dirty="0"/>
              <a:t> </a:t>
            </a:r>
          </a:p>
        </p:txBody>
      </p:sp>
      <p:sp>
        <p:nvSpPr>
          <p:cNvPr id="6" name="TextBox 5"/>
          <p:cNvSpPr txBox="1"/>
          <p:nvPr/>
        </p:nvSpPr>
        <p:spPr>
          <a:xfrm>
            <a:off x="3272791" y="1327784"/>
            <a:ext cx="1281120" cy="461665"/>
          </a:xfrm>
          <a:prstGeom prst="rect">
            <a:avLst/>
          </a:prstGeom>
          <a:noFill/>
        </p:spPr>
        <p:txBody>
          <a:bodyPr wrap="none" rtlCol="0">
            <a:spAutoFit/>
          </a:bodyPr>
          <a:lstStyle/>
          <a:p>
            <a:r>
              <a:rPr lang="en-GB" sz="2400" dirty="0">
                <a:solidFill>
                  <a:srgbClr val="69A830"/>
                </a:solidFill>
              </a:rPr>
              <a:t>Schools</a:t>
            </a:r>
          </a:p>
        </p:txBody>
      </p:sp>
      <p:sp>
        <p:nvSpPr>
          <p:cNvPr id="7" name="TextBox 6"/>
          <p:cNvSpPr txBox="1"/>
          <p:nvPr/>
        </p:nvSpPr>
        <p:spPr>
          <a:xfrm>
            <a:off x="6803384" y="1460164"/>
            <a:ext cx="1521176" cy="830997"/>
          </a:xfrm>
          <a:prstGeom prst="rect">
            <a:avLst/>
          </a:prstGeom>
          <a:noFill/>
        </p:spPr>
        <p:txBody>
          <a:bodyPr wrap="square" rtlCol="0">
            <a:spAutoFit/>
          </a:bodyPr>
          <a:lstStyle/>
          <a:p>
            <a:r>
              <a:rPr lang="en-GB" sz="2400" dirty="0">
                <a:solidFill>
                  <a:srgbClr val="69A830"/>
                </a:solidFill>
              </a:rPr>
              <a:t>Favourite music</a:t>
            </a:r>
          </a:p>
        </p:txBody>
      </p:sp>
      <p:sp>
        <p:nvSpPr>
          <p:cNvPr id="8" name="TextBox 7"/>
          <p:cNvSpPr txBox="1"/>
          <p:nvPr/>
        </p:nvSpPr>
        <p:spPr>
          <a:xfrm>
            <a:off x="4960821" y="1391784"/>
            <a:ext cx="1364476" cy="461665"/>
          </a:xfrm>
          <a:prstGeom prst="rect">
            <a:avLst/>
          </a:prstGeom>
          <a:noFill/>
        </p:spPr>
        <p:txBody>
          <a:bodyPr wrap="none" rtlCol="0">
            <a:spAutoFit/>
          </a:bodyPr>
          <a:lstStyle/>
          <a:p>
            <a:r>
              <a:rPr lang="en-GB" sz="2400" dirty="0">
                <a:solidFill>
                  <a:srgbClr val="69A830"/>
                </a:solidFill>
              </a:rPr>
              <a:t>Interests</a:t>
            </a:r>
          </a:p>
        </p:txBody>
      </p:sp>
      <p:sp>
        <p:nvSpPr>
          <p:cNvPr id="9" name="TextBox 8"/>
          <p:cNvSpPr txBox="1"/>
          <p:nvPr/>
        </p:nvSpPr>
        <p:spPr>
          <a:xfrm>
            <a:off x="7073801" y="2388793"/>
            <a:ext cx="1514614" cy="830997"/>
          </a:xfrm>
          <a:prstGeom prst="rect">
            <a:avLst/>
          </a:prstGeom>
          <a:noFill/>
        </p:spPr>
        <p:txBody>
          <a:bodyPr wrap="square" rtlCol="0">
            <a:spAutoFit/>
          </a:bodyPr>
          <a:lstStyle/>
          <a:p>
            <a:r>
              <a:rPr lang="en-GB" sz="2400" dirty="0">
                <a:solidFill>
                  <a:srgbClr val="69A830"/>
                </a:solidFill>
              </a:rPr>
              <a:t>Favourite singers</a:t>
            </a:r>
          </a:p>
        </p:txBody>
      </p:sp>
      <p:sp>
        <p:nvSpPr>
          <p:cNvPr id="10" name="TextBox 9"/>
          <p:cNvSpPr txBox="1"/>
          <p:nvPr/>
        </p:nvSpPr>
        <p:spPr>
          <a:xfrm>
            <a:off x="6813048" y="4231466"/>
            <a:ext cx="1899152" cy="830997"/>
          </a:xfrm>
          <a:prstGeom prst="rect">
            <a:avLst/>
          </a:prstGeom>
          <a:noFill/>
        </p:spPr>
        <p:txBody>
          <a:bodyPr wrap="square" rtlCol="0">
            <a:spAutoFit/>
          </a:bodyPr>
          <a:lstStyle/>
          <a:p>
            <a:r>
              <a:rPr lang="en-GB" sz="2400" dirty="0">
                <a:solidFill>
                  <a:srgbClr val="69A830"/>
                </a:solidFill>
              </a:rPr>
              <a:t>Magazines or books</a:t>
            </a:r>
          </a:p>
        </p:txBody>
      </p:sp>
      <p:sp>
        <p:nvSpPr>
          <p:cNvPr id="11" name="TextBox 10"/>
          <p:cNvSpPr txBox="1"/>
          <p:nvPr/>
        </p:nvSpPr>
        <p:spPr>
          <a:xfrm>
            <a:off x="5944494" y="5019566"/>
            <a:ext cx="1536203" cy="830997"/>
          </a:xfrm>
          <a:prstGeom prst="rect">
            <a:avLst/>
          </a:prstGeom>
          <a:noFill/>
        </p:spPr>
        <p:txBody>
          <a:bodyPr wrap="square" rtlCol="0">
            <a:spAutoFit/>
          </a:bodyPr>
          <a:lstStyle/>
          <a:p>
            <a:r>
              <a:rPr lang="en-GB" sz="2400" dirty="0">
                <a:solidFill>
                  <a:srgbClr val="69A830"/>
                </a:solidFill>
              </a:rPr>
              <a:t>Favourite reading</a:t>
            </a:r>
          </a:p>
        </p:txBody>
      </p:sp>
      <p:sp>
        <p:nvSpPr>
          <p:cNvPr id="12" name="TextBox 11"/>
          <p:cNvSpPr txBox="1"/>
          <p:nvPr/>
        </p:nvSpPr>
        <p:spPr>
          <a:xfrm>
            <a:off x="4085136" y="5149325"/>
            <a:ext cx="1691175" cy="830997"/>
          </a:xfrm>
          <a:prstGeom prst="rect">
            <a:avLst/>
          </a:prstGeom>
          <a:noFill/>
        </p:spPr>
        <p:txBody>
          <a:bodyPr wrap="square" rtlCol="0">
            <a:spAutoFit/>
          </a:bodyPr>
          <a:lstStyle/>
          <a:p>
            <a:pPr algn="ctr"/>
            <a:r>
              <a:rPr lang="en-GB" sz="2400" dirty="0" smtClean="0">
                <a:solidFill>
                  <a:srgbClr val="69A830"/>
                </a:solidFill>
              </a:rPr>
              <a:t>Favourite</a:t>
            </a:r>
          </a:p>
          <a:p>
            <a:pPr algn="ctr"/>
            <a:r>
              <a:rPr lang="en-GB" sz="2400" dirty="0" smtClean="0">
                <a:solidFill>
                  <a:srgbClr val="69A830"/>
                </a:solidFill>
              </a:rPr>
              <a:t>film</a:t>
            </a:r>
            <a:endParaRPr lang="en-GB" sz="2400" dirty="0">
              <a:solidFill>
                <a:srgbClr val="69A830"/>
              </a:solidFill>
            </a:endParaRPr>
          </a:p>
        </p:txBody>
      </p:sp>
      <p:sp>
        <p:nvSpPr>
          <p:cNvPr id="14" name="TextBox 13"/>
          <p:cNvSpPr txBox="1"/>
          <p:nvPr/>
        </p:nvSpPr>
        <p:spPr>
          <a:xfrm>
            <a:off x="2607199" y="5133904"/>
            <a:ext cx="1512136" cy="830997"/>
          </a:xfrm>
          <a:prstGeom prst="rect">
            <a:avLst/>
          </a:prstGeom>
          <a:noFill/>
        </p:spPr>
        <p:txBody>
          <a:bodyPr wrap="square" rtlCol="0">
            <a:spAutoFit/>
          </a:bodyPr>
          <a:lstStyle/>
          <a:p>
            <a:r>
              <a:rPr lang="en-GB" sz="2400" dirty="0">
                <a:solidFill>
                  <a:srgbClr val="69A830"/>
                </a:solidFill>
              </a:rPr>
              <a:t>Favourite film stars</a:t>
            </a:r>
          </a:p>
        </p:txBody>
      </p:sp>
      <p:sp>
        <p:nvSpPr>
          <p:cNvPr id="15" name="TextBox 14"/>
          <p:cNvSpPr txBox="1"/>
          <p:nvPr/>
        </p:nvSpPr>
        <p:spPr>
          <a:xfrm>
            <a:off x="478152" y="2351949"/>
            <a:ext cx="1565765" cy="830997"/>
          </a:xfrm>
          <a:prstGeom prst="rect">
            <a:avLst/>
          </a:prstGeom>
          <a:noFill/>
        </p:spPr>
        <p:txBody>
          <a:bodyPr wrap="square" rtlCol="0">
            <a:spAutoFit/>
          </a:bodyPr>
          <a:lstStyle/>
          <a:p>
            <a:r>
              <a:rPr lang="en-GB" sz="2400" dirty="0">
                <a:solidFill>
                  <a:srgbClr val="69A830"/>
                </a:solidFill>
              </a:rPr>
              <a:t>Favourite town</a:t>
            </a:r>
          </a:p>
        </p:txBody>
      </p:sp>
      <p:sp>
        <p:nvSpPr>
          <p:cNvPr id="16" name="TextBox 15"/>
          <p:cNvSpPr txBox="1"/>
          <p:nvPr/>
        </p:nvSpPr>
        <p:spPr>
          <a:xfrm>
            <a:off x="431800" y="4125862"/>
            <a:ext cx="2304256" cy="830997"/>
          </a:xfrm>
          <a:prstGeom prst="rect">
            <a:avLst/>
          </a:prstGeom>
          <a:noFill/>
        </p:spPr>
        <p:txBody>
          <a:bodyPr wrap="square" rtlCol="0">
            <a:spAutoFit/>
          </a:bodyPr>
          <a:lstStyle/>
          <a:p>
            <a:r>
              <a:rPr lang="en-GB" sz="2400" dirty="0">
                <a:solidFill>
                  <a:srgbClr val="69A830"/>
                </a:solidFill>
              </a:rPr>
              <a:t>Favourite football team</a:t>
            </a:r>
          </a:p>
        </p:txBody>
      </p:sp>
      <p:sp>
        <p:nvSpPr>
          <p:cNvPr id="17" name="TextBox 16"/>
          <p:cNvSpPr txBox="1"/>
          <p:nvPr/>
        </p:nvSpPr>
        <p:spPr>
          <a:xfrm>
            <a:off x="335706" y="3241363"/>
            <a:ext cx="1460619" cy="830997"/>
          </a:xfrm>
          <a:prstGeom prst="rect">
            <a:avLst/>
          </a:prstGeom>
          <a:noFill/>
        </p:spPr>
        <p:txBody>
          <a:bodyPr wrap="square" rtlCol="0">
            <a:spAutoFit/>
          </a:bodyPr>
          <a:lstStyle/>
          <a:p>
            <a:r>
              <a:rPr lang="en-GB" sz="2400" dirty="0">
                <a:solidFill>
                  <a:srgbClr val="69A830"/>
                </a:solidFill>
              </a:rPr>
              <a:t>Favourite sport</a:t>
            </a:r>
          </a:p>
        </p:txBody>
      </p:sp>
      <p:sp>
        <p:nvSpPr>
          <p:cNvPr id="18" name="TextBox 17"/>
          <p:cNvSpPr txBox="1"/>
          <p:nvPr/>
        </p:nvSpPr>
        <p:spPr>
          <a:xfrm>
            <a:off x="749425" y="5092020"/>
            <a:ext cx="1620913" cy="830997"/>
          </a:xfrm>
          <a:prstGeom prst="rect">
            <a:avLst/>
          </a:prstGeom>
          <a:noFill/>
        </p:spPr>
        <p:txBody>
          <a:bodyPr wrap="square" rtlCol="0">
            <a:spAutoFit/>
          </a:bodyPr>
          <a:lstStyle/>
          <a:p>
            <a:r>
              <a:rPr lang="en-GB" sz="2400" dirty="0">
                <a:solidFill>
                  <a:srgbClr val="69A830"/>
                </a:solidFill>
              </a:rPr>
              <a:t>Favourite food</a:t>
            </a:r>
          </a:p>
        </p:txBody>
      </p:sp>
      <p:sp>
        <p:nvSpPr>
          <p:cNvPr id="19" name="TextBox 18"/>
          <p:cNvSpPr txBox="1"/>
          <p:nvPr/>
        </p:nvSpPr>
        <p:spPr>
          <a:xfrm>
            <a:off x="577492" y="1499983"/>
            <a:ext cx="1571190" cy="830997"/>
          </a:xfrm>
          <a:prstGeom prst="rect">
            <a:avLst/>
          </a:prstGeom>
          <a:noFill/>
        </p:spPr>
        <p:txBody>
          <a:bodyPr wrap="square" rtlCol="0">
            <a:spAutoFit/>
          </a:bodyPr>
          <a:lstStyle/>
          <a:p>
            <a:r>
              <a:rPr lang="en-GB" sz="2400" dirty="0">
                <a:solidFill>
                  <a:srgbClr val="69A830"/>
                </a:solidFill>
              </a:rPr>
              <a:t>Favourite</a:t>
            </a:r>
            <a:r>
              <a:rPr lang="en-GB" sz="2400" dirty="0"/>
              <a:t> </a:t>
            </a:r>
            <a:r>
              <a:rPr lang="en-GB" sz="2400" dirty="0">
                <a:solidFill>
                  <a:srgbClr val="69A830"/>
                </a:solidFill>
              </a:rPr>
              <a:t>drink</a:t>
            </a:r>
          </a:p>
        </p:txBody>
      </p:sp>
      <p:sp>
        <p:nvSpPr>
          <p:cNvPr id="20" name="TextBox 19"/>
          <p:cNvSpPr txBox="1"/>
          <p:nvPr/>
        </p:nvSpPr>
        <p:spPr>
          <a:xfrm>
            <a:off x="7064560" y="3338329"/>
            <a:ext cx="1523855" cy="830997"/>
          </a:xfrm>
          <a:prstGeom prst="rect">
            <a:avLst/>
          </a:prstGeom>
          <a:noFill/>
        </p:spPr>
        <p:txBody>
          <a:bodyPr wrap="square" rtlCol="0">
            <a:spAutoFit/>
          </a:bodyPr>
          <a:lstStyle/>
          <a:p>
            <a:r>
              <a:rPr lang="en-GB" sz="2400" dirty="0">
                <a:solidFill>
                  <a:srgbClr val="69A830"/>
                </a:solidFill>
              </a:rPr>
              <a:t>First language</a:t>
            </a:r>
          </a:p>
        </p:txBody>
      </p:sp>
      <p:pic>
        <p:nvPicPr>
          <p:cNvPr id="24" name="Picture 2" descr="https://ruritanrapidandistrict.files.wordpress.com/2014/03/mystery-member-free-clip-art.jpg?w=660"/>
          <p:cNvPicPr>
            <a:picLocks noChangeAspect="1" noChangeArrowheads="1"/>
          </p:cNvPicPr>
          <p:nvPr/>
        </p:nvPicPr>
        <p:blipFill rotWithShape="1">
          <a:blip r:embed="rId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10445" t="9775" r="13078" b="12185"/>
          <a:stretch/>
        </p:blipFill>
        <p:spPr bwMode="auto">
          <a:xfrm>
            <a:off x="4029669" y="3140583"/>
            <a:ext cx="1062584" cy="108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4819858" y="1359947"/>
            <a:ext cx="1646401" cy="571703"/>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ounded Rectangle 25"/>
          <p:cNvSpPr/>
          <p:nvPr/>
        </p:nvSpPr>
        <p:spPr>
          <a:xfrm>
            <a:off x="685856" y="5100919"/>
            <a:ext cx="1646401" cy="763681"/>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Rounded Rectangle 26"/>
          <p:cNvSpPr/>
          <p:nvPr/>
        </p:nvSpPr>
        <p:spPr>
          <a:xfrm>
            <a:off x="443396" y="2376902"/>
            <a:ext cx="1646401" cy="763681"/>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6203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par>
                          <p:cTn id="64" fill="hold">
                            <p:stCondLst>
                              <p:cond delay="7500"/>
                            </p:stCondLst>
                            <p:childTnLst>
                              <p:par>
                                <p:cTn id="65" presetID="31" presetClass="entr" presetSubtype="0"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p:cTn id="67" dur="1000" fill="hold"/>
                                        <p:tgtEl>
                                          <p:spTgt spid="25"/>
                                        </p:tgtEl>
                                        <p:attrNameLst>
                                          <p:attrName>ppt_w</p:attrName>
                                        </p:attrNameLst>
                                      </p:cBhvr>
                                      <p:tavLst>
                                        <p:tav tm="0">
                                          <p:val>
                                            <p:fltVal val="0"/>
                                          </p:val>
                                        </p:tav>
                                        <p:tav tm="100000">
                                          <p:val>
                                            <p:strVal val="#ppt_w"/>
                                          </p:val>
                                        </p:tav>
                                      </p:tavLst>
                                    </p:anim>
                                    <p:anim calcmode="lin" valueType="num">
                                      <p:cBhvr>
                                        <p:cTn id="68" dur="1000" fill="hold"/>
                                        <p:tgtEl>
                                          <p:spTgt spid="25"/>
                                        </p:tgtEl>
                                        <p:attrNameLst>
                                          <p:attrName>ppt_h</p:attrName>
                                        </p:attrNameLst>
                                      </p:cBhvr>
                                      <p:tavLst>
                                        <p:tav tm="0">
                                          <p:val>
                                            <p:fltVal val="0"/>
                                          </p:val>
                                        </p:tav>
                                        <p:tav tm="100000">
                                          <p:val>
                                            <p:strVal val="#ppt_h"/>
                                          </p:val>
                                        </p:tav>
                                      </p:tavLst>
                                    </p:anim>
                                    <p:anim calcmode="lin" valueType="num">
                                      <p:cBhvr>
                                        <p:cTn id="69" dur="1000" fill="hold"/>
                                        <p:tgtEl>
                                          <p:spTgt spid="25"/>
                                        </p:tgtEl>
                                        <p:attrNameLst>
                                          <p:attrName>style.rotation</p:attrName>
                                        </p:attrNameLst>
                                      </p:cBhvr>
                                      <p:tavLst>
                                        <p:tav tm="0">
                                          <p:val>
                                            <p:fltVal val="90"/>
                                          </p:val>
                                        </p:tav>
                                        <p:tav tm="100000">
                                          <p:val>
                                            <p:fltVal val="0"/>
                                          </p:val>
                                        </p:tav>
                                      </p:tavLst>
                                    </p:anim>
                                    <p:animEffect transition="in" filter="fade">
                                      <p:cBhvr>
                                        <p:cTn id="70" dur="1000"/>
                                        <p:tgtEl>
                                          <p:spTgt spid="25"/>
                                        </p:tgtEl>
                                      </p:cBhvr>
                                    </p:animEffect>
                                  </p:childTnLst>
                                </p:cTn>
                              </p:par>
                            </p:childTnLst>
                          </p:cTn>
                        </p:par>
                        <p:par>
                          <p:cTn id="71" fill="hold">
                            <p:stCondLst>
                              <p:cond delay="8500"/>
                            </p:stCondLst>
                            <p:childTnLst>
                              <p:par>
                                <p:cTn id="72" presetID="31" presetClass="entr" presetSubtype="0" fill="hold" grpId="0" nodeType="after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1000" fill="hold"/>
                                        <p:tgtEl>
                                          <p:spTgt spid="26"/>
                                        </p:tgtEl>
                                        <p:attrNameLst>
                                          <p:attrName>ppt_w</p:attrName>
                                        </p:attrNameLst>
                                      </p:cBhvr>
                                      <p:tavLst>
                                        <p:tav tm="0">
                                          <p:val>
                                            <p:fltVal val="0"/>
                                          </p:val>
                                        </p:tav>
                                        <p:tav tm="100000">
                                          <p:val>
                                            <p:strVal val="#ppt_w"/>
                                          </p:val>
                                        </p:tav>
                                      </p:tavLst>
                                    </p:anim>
                                    <p:anim calcmode="lin" valueType="num">
                                      <p:cBhvr>
                                        <p:cTn id="75" dur="1000" fill="hold"/>
                                        <p:tgtEl>
                                          <p:spTgt spid="26"/>
                                        </p:tgtEl>
                                        <p:attrNameLst>
                                          <p:attrName>ppt_h</p:attrName>
                                        </p:attrNameLst>
                                      </p:cBhvr>
                                      <p:tavLst>
                                        <p:tav tm="0">
                                          <p:val>
                                            <p:fltVal val="0"/>
                                          </p:val>
                                        </p:tav>
                                        <p:tav tm="100000">
                                          <p:val>
                                            <p:strVal val="#ppt_h"/>
                                          </p:val>
                                        </p:tav>
                                      </p:tavLst>
                                    </p:anim>
                                    <p:anim calcmode="lin" valueType="num">
                                      <p:cBhvr>
                                        <p:cTn id="76" dur="1000" fill="hold"/>
                                        <p:tgtEl>
                                          <p:spTgt spid="26"/>
                                        </p:tgtEl>
                                        <p:attrNameLst>
                                          <p:attrName>style.rotation</p:attrName>
                                        </p:attrNameLst>
                                      </p:cBhvr>
                                      <p:tavLst>
                                        <p:tav tm="0">
                                          <p:val>
                                            <p:fltVal val="90"/>
                                          </p:val>
                                        </p:tav>
                                        <p:tav tm="100000">
                                          <p:val>
                                            <p:fltVal val="0"/>
                                          </p:val>
                                        </p:tav>
                                      </p:tavLst>
                                    </p:anim>
                                    <p:animEffect transition="in" filter="fade">
                                      <p:cBhvr>
                                        <p:cTn id="77" dur="1000"/>
                                        <p:tgtEl>
                                          <p:spTgt spid="26"/>
                                        </p:tgtEl>
                                      </p:cBhvr>
                                    </p:animEffect>
                                  </p:childTnLst>
                                </p:cTn>
                              </p:par>
                            </p:childTnLst>
                          </p:cTn>
                        </p:par>
                        <p:par>
                          <p:cTn id="78" fill="hold">
                            <p:stCondLst>
                              <p:cond delay="9500"/>
                            </p:stCondLst>
                            <p:childTnLst>
                              <p:par>
                                <p:cTn id="79" presetID="31" presetClass="entr" presetSubtype="0" fill="hold" grpId="0" nodeType="after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p:cTn id="81" dur="1000" fill="hold"/>
                                        <p:tgtEl>
                                          <p:spTgt spid="27"/>
                                        </p:tgtEl>
                                        <p:attrNameLst>
                                          <p:attrName>ppt_w</p:attrName>
                                        </p:attrNameLst>
                                      </p:cBhvr>
                                      <p:tavLst>
                                        <p:tav tm="0">
                                          <p:val>
                                            <p:fltVal val="0"/>
                                          </p:val>
                                        </p:tav>
                                        <p:tav tm="100000">
                                          <p:val>
                                            <p:strVal val="#ppt_w"/>
                                          </p:val>
                                        </p:tav>
                                      </p:tavLst>
                                    </p:anim>
                                    <p:anim calcmode="lin" valueType="num">
                                      <p:cBhvr>
                                        <p:cTn id="82" dur="1000" fill="hold"/>
                                        <p:tgtEl>
                                          <p:spTgt spid="27"/>
                                        </p:tgtEl>
                                        <p:attrNameLst>
                                          <p:attrName>ppt_h</p:attrName>
                                        </p:attrNameLst>
                                      </p:cBhvr>
                                      <p:tavLst>
                                        <p:tav tm="0">
                                          <p:val>
                                            <p:fltVal val="0"/>
                                          </p:val>
                                        </p:tav>
                                        <p:tav tm="100000">
                                          <p:val>
                                            <p:strVal val="#ppt_h"/>
                                          </p:val>
                                        </p:tav>
                                      </p:tavLst>
                                    </p:anim>
                                    <p:anim calcmode="lin" valueType="num">
                                      <p:cBhvr>
                                        <p:cTn id="83" dur="1000" fill="hold"/>
                                        <p:tgtEl>
                                          <p:spTgt spid="27"/>
                                        </p:tgtEl>
                                        <p:attrNameLst>
                                          <p:attrName>style.rotation</p:attrName>
                                        </p:attrNameLst>
                                      </p:cBhvr>
                                      <p:tavLst>
                                        <p:tav tm="0">
                                          <p:val>
                                            <p:fltVal val="90"/>
                                          </p:val>
                                        </p:tav>
                                        <p:tav tm="100000">
                                          <p:val>
                                            <p:fltVal val="0"/>
                                          </p:val>
                                        </p:tav>
                                      </p:tavLst>
                                    </p:anim>
                                    <p:animEffect transition="in" filter="fade">
                                      <p:cBhvr>
                                        <p:cTn id="8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4" grpId="0"/>
      <p:bldP spid="15" grpId="0"/>
      <p:bldP spid="16" grpId="0"/>
      <p:bldP spid="17" grpId="0"/>
      <p:bldP spid="18" grpId="0"/>
      <p:bldP spid="19" grpId="0"/>
      <p:bldP spid="20" grpId="0"/>
      <p:bldP spid="25" grpId="0" animBg="1"/>
      <p:bldP spid="2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Health and </a:t>
            </a:r>
            <a:r>
              <a:rPr lang="en-GB" dirty="0" smtClean="0"/>
              <a:t>capabilities</a:t>
            </a:r>
            <a:endParaRPr lang="en-GB" dirty="0"/>
          </a:p>
        </p:txBody>
      </p:sp>
      <p:grpSp>
        <p:nvGrpSpPr>
          <p:cNvPr id="3" name="Group 2"/>
          <p:cNvGrpSpPr/>
          <p:nvPr/>
        </p:nvGrpSpPr>
        <p:grpSpPr>
          <a:xfrm>
            <a:off x="704265" y="1508877"/>
            <a:ext cx="7976846" cy="4124581"/>
            <a:chOff x="704265" y="1508877"/>
            <a:chExt cx="7976846" cy="4124581"/>
          </a:xfrm>
        </p:grpSpPr>
        <p:sp>
          <p:nvSpPr>
            <p:cNvPr id="4" name="TextBox 3"/>
            <p:cNvSpPr txBox="1"/>
            <p:nvPr/>
          </p:nvSpPr>
          <p:spPr>
            <a:xfrm>
              <a:off x="704265" y="1508877"/>
              <a:ext cx="1645002" cy="523220"/>
            </a:xfrm>
            <a:prstGeom prst="rect">
              <a:avLst/>
            </a:prstGeom>
            <a:noFill/>
          </p:spPr>
          <p:txBody>
            <a:bodyPr wrap="none" rtlCol="0">
              <a:spAutoFit/>
            </a:bodyPr>
            <a:lstStyle/>
            <a:p>
              <a:r>
                <a:rPr lang="en-GB" sz="2800" dirty="0">
                  <a:solidFill>
                    <a:srgbClr val="69A830"/>
                  </a:solidFill>
                </a:rPr>
                <a:t>Content?</a:t>
              </a:r>
            </a:p>
          </p:txBody>
        </p:sp>
        <p:sp>
          <p:nvSpPr>
            <p:cNvPr id="5" name="TextBox 4"/>
            <p:cNvSpPr txBox="1"/>
            <p:nvPr/>
          </p:nvSpPr>
          <p:spPr>
            <a:xfrm>
              <a:off x="2515964" y="1508877"/>
              <a:ext cx="1526380" cy="523220"/>
            </a:xfrm>
            <a:prstGeom prst="rect">
              <a:avLst/>
            </a:prstGeom>
            <a:noFill/>
          </p:spPr>
          <p:txBody>
            <a:bodyPr wrap="none" rtlCol="0">
              <a:spAutoFit/>
            </a:bodyPr>
            <a:lstStyle/>
            <a:p>
              <a:r>
                <a:rPr lang="en-GB" sz="2800" dirty="0">
                  <a:solidFill>
                    <a:srgbClr val="69A830"/>
                  </a:solidFill>
                </a:rPr>
                <a:t>Coping?</a:t>
              </a:r>
            </a:p>
          </p:txBody>
        </p:sp>
        <p:sp>
          <p:nvSpPr>
            <p:cNvPr id="6" name="TextBox 5"/>
            <p:cNvSpPr txBox="1"/>
            <p:nvPr/>
          </p:nvSpPr>
          <p:spPr>
            <a:xfrm>
              <a:off x="7076184" y="1508877"/>
              <a:ext cx="1604927" cy="523220"/>
            </a:xfrm>
            <a:prstGeom prst="rect">
              <a:avLst/>
            </a:prstGeom>
            <a:noFill/>
          </p:spPr>
          <p:txBody>
            <a:bodyPr wrap="none" rtlCol="0">
              <a:spAutoFit/>
            </a:bodyPr>
            <a:lstStyle/>
            <a:p>
              <a:r>
                <a:rPr lang="en-GB" sz="2800" dirty="0">
                  <a:solidFill>
                    <a:srgbClr val="69A830"/>
                  </a:solidFill>
                </a:rPr>
                <a:t>Speech?</a:t>
              </a:r>
            </a:p>
          </p:txBody>
        </p:sp>
        <p:sp>
          <p:nvSpPr>
            <p:cNvPr id="7" name="TextBox 6"/>
            <p:cNvSpPr txBox="1"/>
            <p:nvPr/>
          </p:nvSpPr>
          <p:spPr>
            <a:xfrm>
              <a:off x="5800011" y="1508877"/>
              <a:ext cx="1204176" cy="523220"/>
            </a:xfrm>
            <a:prstGeom prst="rect">
              <a:avLst/>
            </a:prstGeom>
            <a:noFill/>
          </p:spPr>
          <p:txBody>
            <a:bodyPr wrap="none" rtlCol="0">
              <a:spAutoFit/>
            </a:bodyPr>
            <a:lstStyle/>
            <a:p>
              <a:r>
                <a:rPr lang="en-GB" sz="2800" dirty="0">
                  <a:solidFill>
                    <a:srgbClr val="69A830"/>
                  </a:solidFill>
                </a:rPr>
                <a:t>Sight?</a:t>
              </a:r>
            </a:p>
          </p:txBody>
        </p:sp>
        <p:sp>
          <p:nvSpPr>
            <p:cNvPr id="8" name="TextBox 7"/>
            <p:cNvSpPr txBox="1"/>
            <p:nvPr/>
          </p:nvSpPr>
          <p:spPr>
            <a:xfrm>
              <a:off x="4097875" y="1508877"/>
              <a:ext cx="1646605" cy="523220"/>
            </a:xfrm>
            <a:prstGeom prst="rect">
              <a:avLst/>
            </a:prstGeom>
            <a:noFill/>
          </p:spPr>
          <p:txBody>
            <a:bodyPr wrap="none" rtlCol="0">
              <a:spAutoFit/>
            </a:bodyPr>
            <a:lstStyle/>
            <a:p>
              <a:r>
                <a:rPr lang="en-GB" sz="2800" dirty="0">
                  <a:solidFill>
                    <a:srgbClr val="69A830"/>
                  </a:solidFill>
                </a:rPr>
                <a:t>Hearing?</a:t>
              </a:r>
            </a:p>
          </p:txBody>
        </p:sp>
        <p:sp>
          <p:nvSpPr>
            <p:cNvPr id="9" name="TextBox 8"/>
            <p:cNvSpPr txBox="1"/>
            <p:nvPr/>
          </p:nvSpPr>
          <p:spPr>
            <a:xfrm>
              <a:off x="7156335" y="2711581"/>
              <a:ext cx="1524776" cy="523220"/>
            </a:xfrm>
            <a:prstGeom prst="rect">
              <a:avLst/>
            </a:prstGeom>
            <a:noFill/>
          </p:spPr>
          <p:txBody>
            <a:bodyPr wrap="none" rtlCol="0">
              <a:spAutoFit/>
            </a:bodyPr>
            <a:lstStyle/>
            <a:p>
              <a:r>
                <a:rPr lang="en-GB" sz="2800" dirty="0">
                  <a:solidFill>
                    <a:srgbClr val="69A830"/>
                  </a:solidFill>
                </a:rPr>
                <a:t>Energy?</a:t>
              </a:r>
            </a:p>
          </p:txBody>
        </p:sp>
        <p:sp>
          <p:nvSpPr>
            <p:cNvPr id="10" name="TextBox 9"/>
            <p:cNvSpPr txBox="1"/>
            <p:nvPr/>
          </p:nvSpPr>
          <p:spPr>
            <a:xfrm>
              <a:off x="7076184" y="4515639"/>
              <a:ext cx="1604927" cy="523220"/>
            </a:xfrm>
            <a:prstGeom prst="rect">
              <a:avLst/>
            </a:prstGeom>
            <a:noFill/>
          </p:spPr>
          <p:txBody>
            <a:bodyPr wrap="none" rtlCol="0">
              <a:spAutoFit/>
            </a:bodyPr>
            <a:lstStyle/>
            <a:p>
              <a:r>
                <a:rPr lang="en-GB" sz="2800" dirty="0">
                  <a:solidFill>
                    <a:srgbClr val="69A830"/>
                  </a:solidFill>
                </a:rPr>
                <a:t>Mobility?</a:t>
              </a:r>
            </a:p>
          </p:txBody>
        </p:sp>
        <p:sp>
          <p:nvSpPr>
            <p:cNvPr id="11" name="TextBox 10"/>
            <p:cNvSpPr txBox="1"/>
            <p:nvPr/>
          </p:nvSpPr>
          <p:spPr>
            <a:xfrm>
              <a:off x="6875809" y="5110238"/>
              <a:ext cx="1805302" cy="523220"/>
            </a:xfrm>
            <a:prstGeom prst="rect">
              <a:avLst/>
            </a:prstGeom>
            <a:noFill/>
          </p:spPr>
          <p:txBody>
            <a:bodyPr wrap="none" rtlCol="0">
              <a:spAutoFit/>
            </a:bodyPr>
            <a:lstStyle/>
            <a:p>
              <a:r>
                <a:rPr lang="en-GB" sz="2800" dirty="0">
                  <a:solidFill>
                    <a:srgbClr val="69A830"/>
                  </a:solidFill>
                </a:rPr>
                <a:t>Diabetes?</a:t>
              </a:r>
            </a:p>
          </p:txBody>
        </p:sp>
        <p:sp>
          <p:nvSpPr>
            <p:cNvPr id="12" name="TextBox 11"/>
            <p:cNvSpPr txBox="1"/>
            <p:nvPr/>
          </p:nvSpPr>
          <p:spPr>
            <a:xfrm>
              <a:off x="4994015" y="4571335"/>
              <a:ext cx="1685077" cy="523220"/>
            </a:xfrm>
            <a:prstGeom prst="rect">
              <a:avLst/>
            </a:prstGeom>
            <a:noFill/>
          </p:spPr>
          <p:txBody>
            <a:bodyPr wrap="none" rtlCol="0">
              <a:spAutoFit/>
            </a:bodyPr>
            <a:lstStyle/>
            <a:p>
              <a:r>
                <a:rPr lang="en-GB" sz="2800" dirty="0">
                  <a:solidFill>
                    <a:srgbClr val="69A830"/>
                  </a:solidFill>
                </a:rPr>
                <a:t>Memory?</a:t>
              </a:r>
            </a:p>
          </p:txBody>
        </p:sp>
        <p:sp>
          <p:nvSpPr>
            <p:cNvPr id="13" name="TextBox 12"/>
            <p:cNvSpPr txBox="1"/>
            <p:nvPr/>
          </p:nvSpPr>
          <p:spPr>
            <a:xfrm>
              <a:off x="2801903" y="4548898"/>
              <a:ext cx="1925527" cy="523220"/>
            </a:xfrm>
            <a:prstGeom prst="rect">
              <a:avLst/>
            </a:prstGeom>
            <a:noFill/>
          </p:spPr>
          <p:txBody>
            <a:bodyPr wrap="none" rtlCol="0">
              <a:spAutoFit/>
            </a:bodyPr>
            <a:lstStyle/>
            <a:p>
              <a:r>
                <a:rPr lang="en-GB" sz="2800" dirty="0">
                  <a:solidFill>
                    <a:srgbClr val="69A830"/>
                  </a:solidFill>
                </a:rPr>
                <a:t>Breathing?</a:t>
              </a:r>
            </a:p>
          </p:txBody>
        </p:sp>
        <p:sp>
          <p:nvSpPr>
            <p:cNvPr id="14" name="TextBox 13"/>
            <p:cNvSpPr txBox="1"/>
            <p:nvPr/>
          </p:nvSpPr>
          <p:spPr>
            <a:xfrm>
              <a:off x="3899805" y="5110238"/>
              <a:ext cx="2873356" cy="523220"/>
            </a:xfrm>
            <a:prstGeom prst="rect">
              <a:avLst/>
            </a:prstGeom>
            <a:noFill/>
          </p:spPr>
          <p:txBody>
            <a:bodyPr wrap="square" rtlCol="0">
              <a:spAutoFit/>
            </a:bodyPr>
            <a:lstStyle/>
            <a:p>
              <a:r>
                <a:rPr lang="en-GB" sz="2800" dirty="0">
                  <a:solidFill>
                    <a:srgbClr val="69A830"/>
                  </a:solidFill>
                </a:rPr>
                <a:t>Blood pressure?</a:t>
              </a:r>
            </a:p>
          </p:txBody>
        </p:sp>
        <p:sp>
          <p:nvSpPr>
            <p:cNvPr id="15" name="TextBox 14"/>
            <p:cNvSpPr txBox="1"/>
            <p:nvPr/>
          </p:nvSpPr>
          <p:spPr>
            <a:xfrm>
              <a:off x="704265" y="2112370"/>
              <a:ext cx="1683474" cy="523220"/>
            </a:xfrm>
            <a:prstGeom prst="rect">
              <a:avLst/>
            </a:prstGeom>
            <a:noFill/>
          </p:spPr>
          <p:txBody>
            <a:bodyPr wrap="none" rtlCol="0">
              <a:spAutoFit/>
            </a:bodyPr>
            <a:lstStyle/>
            <a:p>
              <a:r>
                <a:rPr lang="en-GB" sz="2800" dirty="0">
                  <a:solidFill>
                    <a:srgbClr val="69A830"/>
                  </a:solidFill>
                </a:rPr>
                <a:t>Anxious?</a:t>
              </a:r>
            </a:p>
          </p:txBody>
        </p:sp>
        <p:sp>
          <p:nvSpPr>
            <p:cNvPr id="16" name="TextBox 15"/>
            <p:cNvSpPr txBox="1"/>
            <p:nvPr/>
          </p:nvSpPr>
          <p:spPr>
            <a:xfrm>
              <a:off x="704265" y="3319356"/>
              <a:ext cx="1104790" cy="523220"/>
            </a:xfrm>
            <a:prstGeom prst="rect">
              <a:avLst/>
            </a:prstGeom>
            <a:noFill/>
          </p:spPr>
          <p:txBody>
            <a:bodyPr wrap="none" rtlCol="0">
              <a:spAutoFit/>
            </a:bodyPr>
            <a:lstStyle/>
            <a:p>
              <a:r>
                <a:rPr lang="en-GB" sz="2800" dirty="0">
                  <a:solidFill>
                    <a:srgbClr val="69A830"/>
                  </a:solidFill>
                </a:rPr>
                <a:t>Pain?</a:t>
              </a:r>
            </a:p>
          </p:txBody>
        </p:sp>
        <p:sp>
          <p:nvSpPr>
            <p:cNvPr id="17" name="TextBox 16"/>
            <p:cNvSpPr txBox="1"/>
            <p:nvPr/>
          </p:nvSpPr>
          <p:spPr>
            <a:xfrm>
              <a:off x="704265" y="3922849"/>
              <a:ext cx="2125903" cy="523220"/>
            </a:xfrm>
            <a:prstGeom prst="rect">
              <a:avLst/>
            </a:prstGeom>
            <a:noFill/>
          </p:spPr>
          <p:txBody>
            <a:bodyPr wrap="none" rtlCol="0">
              <a:spAutoFit/>
            </a:bodyPr>
            <a:lstStyle/>
            <a:p>
              <a:r>
                <a:rPr lang="en-GB" sz="2800" dirty="0">
                  <a:solidFill>
                    <a:srgbClr val="69A830"/>
                  </a:solidFill>
                </a:rPr>
                <a:t>Medication?</a:t>
              </a:r>
            </a:p>
          </p:txBody>
        </p:sp>
        <p:sp>
          <p:nvSpPr>
            <p:cNvPr id="18" name="TextBox 17"/>
            <p:cNvSpPr txBox="1"/>
            <p:nvPr/>
          </p:nvSpPr>
          <p:spPr>
            <a:xfrm>
              <a:off x="704265" y="5110238"/>
              <a:ext cx="1685077" cy="523220"/>
            </a:xfrm>
            <a:prstGeom prst="rect">
              <a:avLst/>
            </a:prstGeom>
            <a:noFill/>
          </p:spPr>
          <p:txBody>
            <a:bodyPr wrap="none" rtlCol="0">
              <a:spAutoFit/>
            </a:bodyPr>
            <a:lstStyle/>
            <a:p>
              <a:r>
                <a:rPr lang="en-GB" sz="2800" dirty="0">
                  <a:solidFill>
                    <a:srgbClr val="69A830"/>
                  </a:solidFill>
                </a:rPr>
                <a:t>Balance?</a:t>
              </a:r>
            </a:p>
          </p:txBody>
        </p:sp>
        <p:sp>
          <p:nvSpPr>
            <p:cNvPr id="19" name="TextBox 18"/>
            <p:cNvSpPr txBox="1"/>
            <p:nvPr/>
          </p:nvSpPr>
          <p:spPr>
            <a:xfrm>
              <a:off x="2491991" y="5110238"/>
              <a:ext cx="1305165" cy="523220"/>
            </a:xfrm>
            <a:prstGeom prst="rect">
              <a:avLst/>
            </a:prstGeom>
            <a:noFill/>
          </p:spPr>
          <p:txBody>
            <a:bodyPr wrap="none" rtlCol="0">
              <a:spAutoFit/>
            </a:bodyPr>
            <a:lstStyle/>
            <a:p>
              <a:r>
                <a:rPr lang="en-GB" sz="2800" dirty="0">
                  <a:solidFill>
                    <a:srgbClr val="69A830"/>
                  </a:solidFill>
                </a:rPr>
                <a:t>Sleep?</a:t>
              </a:r>
            </a:p>
          </p:txBody>
        </p:sp>
        <p:sp>
          <p:nvSpPr>
            <p:cNvPr id="20" name="TextBox 19"/>
            <p:cNvSpPr txBox="1"/>
            <p:nvPr/>
          </p:nvSpPr>
          <p:spPr>
            <a:xfrm>
              <a:off x="704265" y="4526342"/>
              <a:ext cx="1704313" cy="523220"/>
            </a:xfrm>
            <a:prstGeom prst="rect">
              <a:avLst/>
            </a:prstGeom>
            <a:noFill/>
          </p:spPr>
          <p:txBody>
            <a:bodyPr wrap="none" rtlCol="0">
              <a:spAutoFit/>
            </a:bodyPr>
            <a:lstStyle/>
            <a:p>
              <a:r>
                <a:rPr lang="en-GB" sz="2800" dirty="0">
                  <a:solidFill>
                    <a:srgbClr val="69A830"/>
                  </a:solidFill>
                </a:rPr>
                <a:t>Appetite?</a:t>
              </a:r>
            </a:p>
          </p:txBody>
        </p:sp>
        <p:sp>
          <p:nvSpPr>
            <p:cNvPr id="21" name="TextBox 20"/>
            <p:cNvSpPr txBox="1"/>
            <p:nvPr/>
          </p:nvSpPr>
          <p:spPr>
            <a:xfrm>
              <a:off x="6475058" y="2110229"/>
              <a:ext cx="2206053" cy="523220"/>
            </a:xfrm>
            <a:prstGeom prst="rect">
              <a:avLst/>
            </a:prstGeom>
            <a:noFill/>
          </p:spPr>
          <p:txBody>
            <a:bodyPr wrap="none" rtlCol="0">
              <a:spAutoFit/>
            </a:bodyPr>
            <a:lstStyle/>
            <a:p>
              <a:r>
                <a:rPr lang="en-GB" sz="2800" dirty="0">
                  <a:solidFill>
                    <a:srgbClr val="69A830"/>
                  </a:solidFill>
                </a:rPr>
                <a:t>Continence?</a:t>
              </a:r>
            </a:p>
          </p:txBody>
        </p:sp>
        <p:sp>
          <p:nvSpPr>
            <p:cNvPr id="22" name="TextBox 21"/>
            <p:cNvSpPr txBox="1"/>
            <p:nvPr/>
          </p:nvSpPr>
          <p:spPr>
            <a:xfrm>
              <a:off x="6475058" y="3914286"/>
              <a:ext cx="2206053" cy="523220"/>
            </a:xfrm>
            <a:prstGeom prst="rect">
              <a:avLst/>
            </a:prstGeom>
            <a:noFill/>
          </p:spPr>
          <p:txBody>
            <a:bodyPr wrap="none" rtlCol="0">
              <a:spAutoFit/>
            </a:bodyPr>
            <a:lstStyle/>
            <a:p>
              <a:r>
                <a:rPr lang="en-GB" sz="2800" dirty="0">
                  <a:solidFill>
                    <a:srgbClr val="69A830"/>
                  </a:solidFill>
                </a:rPr>
                <a:t>Depression?</a:t>
              </a:r>
            </a:p>
          </p:txBody>
        </p:sp>
        <p:sp>
          <p:nvSpPr>
            <p:cNvPr id="27" name="TextBox 26"/>
            <p:cNvSpPr txBox="1"/>
            <p:nvPr/>
          </p:nvSpPr>
          <p:spPr>
            <a:xfrm>
              <a:off x="6875809" y="3312933"/>
              <a:ext cx="1805302" cy="523220"/>
            </a:xfrm>
            <a:prstGeom prst="rect">
              <a:avLst/>
            </a:prstGeom>
            <a:noFill/>
          </p:spPr>
          <p:txBody>
            <a:bodyPr wrap="none" rtlCol="0">
              <a:spAutoFit/>
            </a:bodyPr>
            <a:lstStyle/>
            <a:p>
              <a:r>
                <a:rPr lang="en-GB" sz="2800" dirty="0">
                  <a:solidFill>
                    <a:srgbClr val="69A830"/>
                  </a:solidFill>
                </a:rPr>
                <a:t>Dressing?</a:t>
              </a:r>
            </a:p>
          </p:txBody>
        </p:sp>
        <p:sp>
          <p:nvSpPr>
            <p:cNvPr id="28" name="TextBox 27"/>
            <p:cNvSpPr txBox="1"/>
            <p:nvPr/>
          </p:nvSpPr>
          <p:spPr>
            <a:xfrm>
              <a:off x="704265" y="2715863"/>
              <a:ext cx="2824812" cy="523220"/>
            </a:xfrm>
            <a:prstGeom prst="rect">
              <a:avLst/>
            </a:prstGeom>
            <a:noFill/>
          </p:spPr>
          <p:txBody>
            <a:bodyPr wrap="none" rtlCol="0">
              <a:spAutoFit/>
            </a:bodyPr>
            <a:lstStyle/>
            <a:p>
              <a:r>
                <a:rPr lang="en-GB" sz="2800" dirty="0">
                  <a:solidFill>
                    <a:srgbClr val="69A830"/>
                  </a:solidFill>
                </a:rPr>
                <a:t>Eating/Drinking?</a:t>
              </a:r>
            </a:p>
          </p:txBody>
        </p:sp>
      </p:grpSp>
      <p:pic>
        <p:nvPicPr>
          <p:cNvPr id="29" name="Picture 2" descr="https://ruritanrapidandistrict.files.wordpress.com/2014/03/mystery-member-free-clip-art.jpg?w=660"/>
          <p:cNvPicPr>
            <a:picLocks noChangeAspect="1" noChangeArrowheads="1"/>
          </p:cNvPicPr>
          <p:nvPr/>
        </p:nvPicPr>
        <p:blipFill rotWithShape="1">
          <a:blip r:embed="rId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10445" t="9775" r="13078" b="12185"/>
          <a:stretch/>
        </p:blipFill>
        <p:spPr bwMode="auto">
          <a:xfrm>
            <a:off x="3863712" y="2953091"/>
            <a:ext cx="1412112" cy="143526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0" name="Rounded Rectangle 29"/>
          <p:cNvSpPr/>
          <p:nvPr/>
        </p:nvSpPr>
        <p:spPr>
          <a:xfrm>
            <a:off x="4081613" y="1443250"/>
            <a:ext cx="1646401" cy="612000"/>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Rounded Rectangle 30"/>
          <p:cNvSpPr/>
          <p:nvPr/>
        </p:nvSpPr>
        <p:spPr>
          <a:xfrm>
            <a:off x="6920325" y="5065848"/>
            <a:ext cx="1716269" cy="612000"/>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Rounded Rectangle 31"/>
          <p:cNvSpPr/>
          <p:nvPr/>
        </p:nvSpPr>
        <p:spPr>
          <a:xfrm>
            <a:off x="2394730" y="5095250"/>
            <a:ext cx="1469666" cy="612000"/>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Rounded Rectangle 32"/>
          <p:cNvSpPr/>
          <p:nvPr/>
        </p:nvSpPr>
        <p:spPr>
          <a:xfrm>
            <a:off x="702866" y="3873587"/>
            <a:ext cx="2099037" cy="612000"/>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627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1000" fill="hold"/>
                                        <p:tgtEl>
                                          <p:spTgt spid="30"/>
                                        </p:tgtEl>
                                        <p:attrNameLst>
                                          <p:attrName>ppt_w</p:attrName>
                                        </p:attrNameLst>
                                      </p:cBhvr>
                                      <p:tavLst>
                                        <p:tav tm="0">
                                          <p:val>
                                            <p:fltVal val="0"/>
                                          </p:val>
                                        </p:tav>
                                        <p:tav tm="100000">
                                          <p:val>
                                            <p:strVal val="#ppt_w"/>
                                          </p:val>
                                        </p:tav>
                                      </p:tavLst>
                                    </p:anim>
                                    <p:anim calcmode="lin" valueType="num">
                                      <p:cBhvr>
                                        <p:cTn id="12" dur="1000" fill="hold"/>
                                        <p:tgtEl>
                                          <p:spTgt spid="30"/>
                                        </p:tgtEl>
                                        <p:attrNameLst>
                                          <p:attrName>ppt_h</p:attrName>
                                        </p:attrNameLst>
                                      </p:cBhvr>
                                      <p:tavLst>
                                        <p:tav tm="0">
                                          <p:val>
                                            <p:fltVal val="0"/>
                                          </p:val>
                                        </p:tav>
                                        <p:tav tm="100000">
                                          <p:val>
                                            <p:strVal val="#ppt_h"/>
                                          </p:val>
                                        </p:tav>
                                      </p:tavLst>
                                    </p:anim>
                                    <p:anim calcmode="lin" valueType="num">
                                      <p:cBhvr>
                                        <p:cTn id="13" dur="1000" fill="hold"/>
                                        <p:tgtEl>
                                          <p:spTgt spid="30"/>
                                        </p:tgtEl>
                                        <p:attrNameLst>
                                          <p:attrName>style.rotation</p:attrName>
                                        </p:attrNameLst>
                                      </p:cBhvr>
                                      <p:tavLst>
                                        <p:tav tm="0">
                                          <p:val>
                                            <p:fltVal val="90"/>
                                          </p:val>
                                        </p:tav>
                                        <p:tav tm="100000">
                                          <p:val>
                                            <p:fltVal val="0"/>
                                          </p:val>
                                        </p:tav>
                                      </p:tavLst>
                                    </p:anim>
                                    <p:animEffect transition="in" filter="fade">
                                      <p:cBhvr>
                                        <p:cTn id="14" dur="1000"/>
                                        <p:tgtEl>
                                          <p:spTgt spid="30"/>
                                        </p:tgtEl>
                                      </p:cBhvr>
                                    </p:animEffect>
                                  </p:childTnLst>
                                </p:cTn>
                              </p:par>
                            </p:childTnLst>
                          </p:cTn>
                        </p:par>
                        <p:par>
                          <p:cTn id="15" fill="hold">
                            <p:stCondLst>
                              <p:cond delay="1500"/>
                            </p:stCondLst>
                            <p:childTnLst>
                              <p:par>
                                <p:cTn id="16" presetID="31" presetClass="entr" presetSubtype="0" fill="hold" grpId="0"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1000" fill="hold"/>
                                        <p:tgtEl>
                                          <p:spTgt spid="31"/>
                                        </p:tgtEl>
                                        <p:attrNameLst>
                                          <p:attrName>ppt_w</p:attrName>
                                        </p:attrNameLst>
                                      </p:cBhvr>
                                      <p:tavLst>
                                        <p:tav tm="0">
                                          <p:val>
                                            <p:fltVal val="0"/>
                                          </p:val>
                                        </p:tav>
                                        <p:tav tm="100000">
                                          <p:val>
                                            <p:strVal val="#ppt_w"/>
                                          </p:val>
                                        </p:tav>
                                      </p:tavLst>
                                    </p:anim>
                                    <p:anim calcmode="lin" valueType="num">
                                      <p:cBhvr>
                                        <p:cTn id="19" dur="1000" fill="hold"/>
                                        <p:tgtEl>
                                          <p:spTgt spid="31"/>
                                        </p:tgtEl>
                                        <p:attrNameLst>
                                          <p:attrName>ppt_h</p:attrName>
                                        </p:attrNameLst>
                                      </p:cBhvr>
                                      <p:tavLst>
                                        <p:tav tm="0">
                                          <p:val>
                                            <p:fltVal val="0"/>
                                          </p:val>
                                        </p:tav>
                                        <p:tav tm="100000">
                                          <p:val>
                                            <p:strVal val="#ppt_h"/>
                                          </p:val>
                                        </p:tav>
                                      </p:tavLst>
                                    </p:anim>
                                    <p:anim calcmode="lin" valueType="num">
                                      <p:cBhvr>
                                        <p:cTn id="20" dur="1000" fill="hold"/>
                                        <p:tgtEl>
                                          <p:spTgt spid="31"/>
                                        </p:tgtEl>
                                        <p:attrNameLst>
                                          <p:attrName>style.rotation</p:attrName>
                                        </p:attrNameLst>
                                      </p:cBhvr>
                                      <p:tavLst>
                                        <p:tav tm="0">
                                          <p:val>
                                            <p:fltVal val="90"/>
                                          </p:val>
                                        </p:tav>
                                        <p:tav tm="100000">
                                          <p:val>
                                            <p:fltVal val="0"/>
                                          </p:val>
                                        </p:tav>
                                      </p:tavLst>
                                    </p:anim>
                                    <p:animEffect transition="in" filter="fade">
                                      <p:cBhvr>
                                        <p:cTn id="21" dur="1000"/>
                                        <p:tgtEl>
                                          <p:spTgt spid="31"/>
                                        </p:tgtEl>
                                      </p:cBhvr>
                                    </p:animEffect>
                                  </p:childTnLst>
                                </p:cTn>
                              </p:par>
                            </p:childTnLst>
                          </p:cTn>
                        </p:par>
                        <p:par>
                          <p:cTn id="22" fill="hold">
                            <p:stCondLst>
                              <p:cond delay="2500"/>
                            </p:stCondLst>
                            <p:childTnLst>
                              <p:par>
                                <p:cTn id="23" presetID="31"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1000" fill="hold"/>
                                        <p:tgtEl>
                                          <p:spTgt spid="32"/>
                                        </p:tgtEl>
                                        <p:attrNameLst>
                                          <p:attrName>ppt_w</p:attrName>
                                        </p:attrNameLst>
                                      </p:cBhvr>
                                      <p:tavLst>
                                        <p:tav tm="0">
                                          <p:val>
                                            <p:fltVal val="0"/>
                                          </p:val>
                                        </p:tav>
                                        <p:tav tm="100000">
                                          <p:val>
                                            <p:strVal val="#ppt_w"/>
                                          </p:val>
                                        </p:tav>
                                      </p:tavLst>
                                    </p:anim>
                                    <p:anim calcmode="lin" valueType="num">
                                      <p:cBhvr>
                                        <p:cTn id="26" dur="1000" fill="hold"/>
                                        <p:tgtEl>
                                          <p:spTgt spid="32"/>
                                        </p:tgtEl>
                                        <p:attrNameLst>
                                          <p:attrName>ppt_h</p:attrName>
                                        </p:attrNameLst>
                                      </p:cBhvr>
                                      <p:tavLst>
                                        <p:tav tm="0">
                                          <p:val>
                                            <p:fltVal val="0"/>
                                          </p:val>
                                        </p:tav>
                                        <p:tav tm="100000">
                                          <p:val>
                                            <p:strVal val="#ppt_h"/>
                                          </p:val>
                                        </p:tav>
                                      </p:tavLst>
                                    </p:anim>
                                    <p:anim calcmode="lin" valueType="num">
                                      <p:cBhvr>
                                        <p:cTn id="27" dur="1000" fill="hold"/>
                                        <p:tgtEl>
                                          <p:spTgt spid="32"/>
                                        </p:tgtEl>
                                        <p:attrNameLst>
                                          <p:attrName>style.rotation</p:attrName>
                                        </p:attrNameLst>
                                      </p:cBhvr>
                                      <p:tavLst>
                                        <p:tav tm="0">
                                          <p:val>
                                            <p:fltVal val="90"/>
                                          </p:val>
                                        </p:tav>
                                        <p:tav tm="100000">
                                          <p:val>
                                            <p:fltVal val="0"/>
                                          </p:val>
                                        </p:tav>
                                      </p:tavLst>
                                    </p:anim>
                                    <p:animEffect transition="in" filter="fade">
                                      <p:cBhvr>
                                        <p:cTn id="28" dur="1000"/>
                                        <p:tgtEl>
                                          <p:spTgt spid="32"/>
                                        </p:tgtEl>
                                      </p:cBhvr>
                                    </p:animEffect>
                                  </p:childTnLst>
                                </p:cTn>
                              </p:par>
                            </p:childTnLst>
                          </p:cTn>
                        </p:par>
                        <p:par>
                          <p:cTn id="29" fill="hold">
                            <p:stCondLst>
                              <p:cond delay="3500"/>
                            </p:stCondLst>
                            <p:childTnLst>
                              <p:par>
                                <p:cTn id="30" presetID="31" presetClass="entr" presetSubtype="0"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fltVal val="0"/>
                                          </p:val>
                                        </p:tav>
                                        <p:tav tm="100000">
                                          <p:val>
                                            <p:strVal val="#ppt_w"/>
                                          </p:val>
                                        </p:tav>
                                      </p:tavLst>
                                    </p:anim>
                                    <p:anim calcmode="lin" valueType="num">
                                      <p:cBhvr>
                                        <p:cTn id="33" dur="1000" fill="hold"/>
                                        <p:tgtEl>
                                          <p:spTgt spid="33"/>
                                        </p:tgtEl>
                                        <p:attrNameLst>
                                          <p:attrName>ppt_h</p:attrName>
                                        </p:attrNameLst>
                                      </p:cBhvr>
                                      <p:tavLst>
                                        <p:tav tm="0">
                                          <p:val>
                                            <p:fltVal val="0"/>
                                          </p:val>
                                        </p:tav>
                                        <p:tav tm="100000">
                                          <p:val>
                                            <p:strVal val="#ppt_h"/>
                                          </p:val>
                                        </p:tav>
                                      </p:tavLst>
                                    </p:anim>
                                    <p:anim calcmode="lin" valueType="num">
                                      <p:cBhvr>
                                        <p:cTn id="34" dur="1000" fill="hold"/>
                                        <p:tgtEl>
                                          <p:spTgt spid="33"/>
                                        </p:tgtEl>
                                        <p:attrNameLst>
                                          <p:attrName>style.rotation</p:attrName>
                                        </p:attrNameLst>
                                      </p:cBhvr>
                                      <p:tavLst>
                                        <p:tav tm="0">
                                          <p:val>
                                            <p:fltVal val="90"/>
                                          </p:val>
                                        </p:tav>
                                        <p:tav tm="100000">
                                          <p:val>
                                            <p:fltVal val="0"/>
                                          </p:val>
                                        </p:tav>
                                      </p:tavLst>
                                    </p:anim>
                                    <p:animEffect transition="in" filter="fade">
                                      <p:cBhvr>
                                        <p:cTn id="35"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dirty="0"/>
              <a:t>Information </a:t>
            </a:r>
            <a:r>
              <a:rPr lang="en-GB" dirty="0" smtClean="0"/>
              <a:t>and technology </a:t>
            </a:r>
            <a:r>
              <a:rPr lang="en-GB" dirty="0"/>
              <a:t>u</a:t>
            </a:r>
            <a:r>
              <a:rPr lang="en-GB" dirty="0" smtClean="0"/>
              <a:t>se </a:t>
            </a:r>
            <a:r>
              <a:rPr lang="en-GB" dirty="0"/>
              <a:t>and l</a:t>
            </a:r>
            <a:r>
              <a:rPr lang="en-GB" dirty="0" smtClean="0"/>
              <a:t>iteracy</a:t>
            </a:r>
            <a:endParaRPr lang="en-GB" dirty="0"/>
          </a:p>
        </p:txBody>
      </p:sp>
      <p:sp>
        <p:nvSpPr>
          <p:cNvPr id="4" name="AutoShape 4" descr="data:image/png;base64,iVBORw0KGgoAAAANSUhEUgAAAM0AAAD2CAMAAABC3/M1AAAAflBMVEX///+Xl5cBAQEAAACWlpb+/v6Tk5OcnJynp6eurq5fX1/+//2/v7/JyckYGBiysrL39/dQUFAhISHp6elra2vh4eHDw8NBQUGOjo59fX1jY2OFhYVGRkYwMDChoaFubm53d3dLS0tXV1fk5OQ7OzsnJyfx8fEtLS0SEhLPz8/lH6gbAAAPsUlEQVR4nO2diVrqOhCAG5OmiF4ERGlBFhH0+P4veLPv6YIttHzMPRfakGX+TpbpdDFJSiUlMh19/oOb4ovtpOX5yyv7Q9lWhGj/fYBMJu/J0GkIwAI+PJB/D/DfWzJwmjR5hoyGfuz/SNO5PJX/TJRfMxIGNPkeNA0dJyvIcejQoRPBhRQ7S0pp2KBfMMsw6wyNxpm06F7ODUM/NtPr0LTTJltf3vgsQMcNuNIs0FKbzFQYCll+/3G9OVuNNmvKmGng+PWvq+f1JSX//f6j3YyA9J0mrRoKzFE7EZrnZMp4LqVZe/L0JOc6NhFM54zmr05nLemgAZ8GUppLTGmd0rAGFM0FpBsaE+dO0yOxYe40vREHJVE0g5Q7TY/FGx+DoQmN7DtNP4UOmpuheeLipA6VhorlQLPvFmnSNHBeEXHN/+yx05ZuxzbiuIU9m8tp0W51N0IjpoAboREzdPj8prUGwjt/qbKkmi5pntqm4dNWiTUHRcNruRLN5XuaJ0Ndb8Jyp+mvDDnK4cudpr9yp+mv3Gn6K3ea/spt0twGzk3aZqhy5ShHy3Kn6a/c0hV27zrBEGiiyt1pri71lRsCTX250/RXek6TBrZK5E5zQWmo14BpUnkRXH/oszXzN/YdTBHVGLXFMtapMeE3ZXsZxUc5aGoQscz6ntt+idQzMm7SGGh6IjTv1Sa/iqRhtWnq13Y3Xo09oQ94LAPpV5fd9i1y0zlJy2BEKE5PJTNgDCj6iJp4cgg+yIduxCNr8uEo+Tye/I6kNMqoH72CUKRAqYTO+CC2jXpEmXXqz2qE7wWqB+6MNoIJVpqf0ixjoEwDkfOTTZNMl9A4KBBKu0B9GJq3VaWJI6FkI0EYVWrEzQSXaqZONc2bobbfynmdumMRR9t/qjZNfgXM5uXxhcgj+yTfL4+jCSm5fmlfHmUjJTmMfPTz8VEWenzcCJzfwOLyzGnhhz/b9TRm8yH6zLtLk4pHiMnPS2vRpzu99AWIOkuopgFvWpO2WXpq95KGqF+T5sm+9fbSPnS9G2dSg8YXo6fdBs3wbAMHQFMrVyWN0dOSK9LUk0BPMzR85svrsGhq20ZLj2nKbWOMGy3XpUkjp8QB2wyAJiaVNNZ6o6XHNLVnAS0XpqnZzkBmgSY05b7AsG3T2SyQ1lzRy+so/7V+T2uB5u/PCFT82sTr1NJjmoht0qht0j7TqLM1mShP5STNh32CZ0bVE7eQWqc7PceMNGDSWHmpvCvbuMLemdLDqLqkMVQbSSnEu7g2I09YBMpPvrb8CBqtWmIH22LRwTNCdxcQT+EEWoFa/qsIj4pYtoxgP6houJWFpxkp1qbzKdp6qMxoFXqwEqBK1gqL/xM3MuwHi72Uvgj0dEuC+YYqd5r+ikcD9ZUaeTXHy3E14eqErppxCdrGnQSvp797Oc6dnR2xacRyBH/GBRjh/WHulqqxCLQrWjG+FswPezwCxeonCOTahtpx//zNPZ707flgHwcIcQdXpSJXol6QQcPYZs9vQrPX913ARAaNWNPGv6nhxaXPR4vmcFFPbGYdyOVzYtyikvyOoTuovdUzE9dC5H0yyXRnHAI4Tr6f3y8k38lYeS9Es9237fkn9P4Ge1CbNNC8XG3c9YMtmtcca8n5Ry73jE2c27msQjnJmOe5nY1t6hryV4MGQjRlxzk1eZ6dvmbZBsIXM7SYyrcsFrpSQoMxAIgKRgAD8sn+sR3M0mkqyUF/AmyLFGC/sD3AS2Z0aLCKMl6IfmSsalqelqY0SrPCvCsglXcMvdjWsWwDc/ekh78TcjpT/iWhQVInsC7YF9cEFGumjNClyBkBz4D2lJgoyP7le/LTI614KyoRh4FIsQYSBpk0hynJ7lxGT1N+/0mEZpPS11i613dTfi8B5HMEsQ3KAD3MGVgss4wdcYqRfaxAxkAB/f4pyEGnmgF6yP9hXobuZPsfUvaRmH06Ismrjy3IcMZrzI4LWpjsZdo26p4AX7M03URoWD8LPAHF+5rwuSkN2K3BKsfjbLfMdkVGNldgvcg+V9lqna/Qegf2BdgUmGwusv2epKIJ4JsLUhIXm6zYcdusSZnP7WKNVjgfk9TtcpGNcU7q2wGTpgg9mSX7WoCGxgWnZhFrU93oQWmyj0U2X+cTQrP9WG0nZBPsjltCM1+v55hszsbZpiCp+81odtieCjTBxc/2MNtu9miSFxsw/nwhqnxvizmhGR13JHVNNj8ojdjMsJoFqGnCQkbB0pgHTJo8idGk6cGhOa3zOSC2ITQEbI4YWPZT5CdMUjnNHBGaw2G7KcAEMJoRoZkTmozRJNNtcaK2We7AnCBsKY3YXFg04+iNgOytwoGeBp07PCyaJJP1atvMhW3oJkGgtjmt1ye8J7ZZMRpANhkNmqBiQzePe6Js8ZOtZtQ202zNaIhtNE1GNzNJwzXLIqahmv2GaSbcnwm82YqU+c+kWTLbTLIFRWA0tKcR25yIbRC3zY+wzcygcWxDxk3xA0zbfNIDRXrayaQhA+O/OE36PdE4Bs3mW742yaNJ6MCBkgZ8CBplmwni4+ZU8E5He9qe0jDb/LCeJmgwp5mxnpYVwjaAIEyEbdi4IdOlQRMbNuy+mU3QNp9piW1eJ8o2CBx22XGdH+kMfdhtj2t8RPsZpVmu8yXez7LxItuQDKj43I5X2QeZ09B6ma3G248CHekssDgI2xwpzWeBj/n6uF0cMkJDN8FuZvS0yWsZzWeYZqrvWXtyyiRfE7V6YrEs4mxxpOs4Zismpj2NLZCYrn74Z08XISy8hn/CF2BJpHshunqSWYAUG39sWSr3C5YLttrSHU3z7ysWxKWVhGk2Bo1X5k2c9bHVUzgpoBhLP4DwZIs9kK4BgTislb9CFPtEmHs0zIU4EGJOQ1yc/Uo4SqzoqshENmzMAm+xmDStJNDTxB9PiNL8B9XqmbNVXfosWmcAlFrSJ5OuDc9PvTXuERAD8tUT87qkOVhOUbe0DT2G/8Vp6CwQnKFFmSBNBm3bKBVNIqAphP78P6B5gFBe0GhH1DgSQCBr24AS20RmaGf1tAsdxFGituE+MxOk3Xlk7ZULyTiiNCM3XVTMv5XXCQ8lq2ce8gUemGcTNqbwbBhNi1c/q6pKFQ1zOsOqhT0bWsg6uzHLUK+TV3v6fX39em1Fvipr+j3J86rC1yxNS7xOWuZIWd2bcam8qRIQTi4nUAb1iXEiJwTpMXomzUaOf7aWTg8wENG6RPxJXqJgZ2sBGmvUWD40P8Nxx448wdO5LiniWoZ7Ji1p+Jm0Fic6qP7sAAt0iHgP8CI9lxcIsVBMRDpklMPKZcfTuPOtn6eiJaZ7Pwp3BYFwP7Wv5SbJ1tXMjtmw1f7XuFAtooNGmSvGpFl0UGkmooMlPY0Vgvv3b9E1v14OPTDLgwqQH16k//n6vg/0mFAcGsLNqgCPqKBRdaifKrq2UM3mhwKPsmK1gfKJGlMqr3iIo9K5qrXEvI6rLhwY4tvmwbo8KuJonetZS4yLZMa+IQO7UgijO0wGRlMhoTltYFJBox/Gc3bKkq+YkWkdoLn2YT5P9LRlRm4HK2quTgZuFy4PLg3xubdgmw1RCuWvaZpP/7x7KLJyaMjuLPn+b5DyTf9qp2ubWfKVe6Gi3kue52/6b5BaNDJ+5wQtdWRVR/ccsfMY8UJdGWhRVBSRhr1jNNhR1FJMp8oEgNxfgZtNwKv0iF4xKc/E46clNOXNABkXNxpDPM2Kuzposro2raNj3FEat8XYQXIrVj/hYPlWKZwGSmzj0bg9RMbSQQBpiDS6D+kkYI4MZDWmUzqhYkewMY0ubemod8Pj3KIBXdCARjRCpwCN+kHR8OtIMRrciW2a01jqyQ/6jR0av7Ee2sbXUauqv8VltjhND8aND2FtaJrQsGmdJtBXzqRBZ9GAcBc8E8asSrZatnqW1hVTTZJg7/ibM3kL4wYBy5HkSXGayuqC/UXRtGiHUgX0hPoXGr8vWf6cb5vWx/4Fabw57co0VW1H5y2+eJoppjPdmTSa08I12K5liAYPg6aubUBfaayZ1VFPaozVnVAmoDOmnFraoWk6bqpozHUTmThRmrMN5hc8iwbZ9blLpJhg9GmPzBKlCczl9WicWROV+wKVtgHArND2cbwJOdjP2pTmtjETHRpUm6YjoLNo3IGif3ForK6NHLk8TbiA3jmTJubhdUvTsC7fkTFx1G2SquHWhdZeQlO7ReRPMOAKNBVn0ihwxEPV9ISmwjaym9eiEUuAk+yMq/B0d1kaR81gPQaVRWPsdkQjj1oFjZG9QoGgbbxMAPjdsUWpSQOAN4BQ6BuVGlFksYq1gGBs1o1DIzdGroaDnRgxoAZp2zZuz67pC+iDb01ggYES9GesrdbGjTNOK2boQOEzaVAXNO6sU0oTjibqmdaZvB2FbRhnymtrvXGPCm7idbo0bl8spUH6cZAboDELXIGG5292qcU/IdSYf9a9WippmqiBfLWRZZ2upV2a+JzWDxpf42hVatK2EpEZWu1amtPIEW2mGTbUepurzGVoavppVgnzREWpjf3ZQtN0ctE2KOfQOOc8QuGwi3axMcOknMbXw1hwRAIwZ2DzYU2Z3Y901FGs4XHguUvvGgrUJnuakaAplOX4mzeMcWOy1NKx4WhDlTSBc/2Aa2nq6GouzwPsfDV0bDh3qNxltgnX5rSChLWMIxQ8sA1tc460RANuhwYPwTb6iPs4Th0yzepzXjak+2Qn8bRymub+SOlhN80yFJrSH4dFUxlC7B1NdCAL9829ndMriIzVF5UfABAbuUCOVvVRSRP3BYI2q5qxkC06qYIm2pRfQdW1taAJSrWNxzoVhtXjKm0TyWE4GbVpWpTOPWnU5A7iFhprXqZhAz2naVKogqZ56xWNNS/TxDpsQm3pKm6dxlqu0W/glmjOiHKc39jAbIOMWLRc3azG2tM81nybNHJxVBjDpnEDZ/Zu9z2tZdt0rXGVdGybC9N1ahsjhngJsNbntIjD2/mg4dL4GsE5crEOd6dpLP2l0cPZHNjl6tY4XW4IHMl+7rU10IimYg6I0pQFGULJDWnMWEF9miqJhkc6pTEbtRVodWQYYYuSIEcQvvS+TuRX4Yj+pUw961cjeBT+VbvfViMVbfO0svcLBMWrO8xZS+yCSj1zKCHg5YipVPK2BLMWq4q4oWpoHykXsKb8xc/n16KKcJrbeC8HxnmABtJ3pjy78u58X0Peq5r335kCb+p9NpQHvzwOU/KJMwvAYb8HypvTlOifvcxuWqzeJgqEGq7Ux0ozXqBmvefWekGhVbF+95rZjNdySXIwo/WSNzfZbjDEKd6Bq19A6LwZdrASerfdYEXY4UZohNxp+iv/A0CV5JmQdHdmAAAAAElFTkSuQmCC"/>
          <p:cNvSpPr>
            <a:spLocks noChangeAspect="1" noChangeArrowheads="1"/>
          </p:cNvSpPr>
          <p:nvPr/>
        </p:nvSpPr>
        <p:spPr bwMode="auto">
          <a:xfrm>
            <a:off x="155575" y="-1790700"/>
            <a:ext cx="31051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data:image/jpeg;base64,/9j/4AAQSkZJRgABAQAAAQABAAD/2wCEAAkGBxISEhUUExQWFhQVGBQYGBgWGB0ZHRoVHBcYFhgUHhoaHCggHRwlHRQXITMhJSkrLi4uFx8zODMsNygtLisBCgoKDg0OGxAQGzQmICYsLCwtNDQsLSwvLCwsLCwsLCwsLCwsLCwsNCwsLCwsLCwsLCwsLCwsLC8sLCwsLCwsLP/AABEIAMABBwMBEQACEQEDEQH/xAAcAAABBAMBAAAAAAAAAAAAAAAAAwQFBgIHCAH/xABMEAABAwICBgYGBQkGBAcAAAABAAIDBBEFIQYSMUFRYQcTMnGBoSJCUpGx0RRicsHhCBYjgpKissLwM0NEU2Nzk8PS0xUXNFSz4vH/xAAbAQEAAgMBAQAAAAAAAAAAAAAAAwQBAgUGB//EAD8RAAIBAgMDCgUDAgUEAwEAAAABAgMEESExBRJBEzJRYXGBkaGx0QYUIsHwQlLhI/EVFjNDklNiouJjssI0/9oADAMBAAIRAxEAPwDeKAEAIAQAgBACAEAIAQAgI7HcdpqKMy1MrImbi45uO3Va0ZuPIAlAaf0l6esy2hpx/uT7+6Nh9xLvBAVCp0n0hrdklQ1p2dXaAeDhqkjxK1c4rVk9O2rVOZFv08dBjNonic2c0t/92Yu+ajdeCLcdk3MuHn7DB2BVdPnHO3W/0pXA++wHmtPm6XSWV8PXzWKj54euBJYV0hYxQkXnke2/Zn/StPLWJ1h+q4KWFWE+azn3NjcW3+tBr08dDenRt0jQYq0t1eqqWC74r3Bbe3WMO9uYuNoJ35EyFQu6AEAIAQAgBACAEAIAQAgBACAEAIAQAgBACAEAIAQAgBAYveGgkkAAXJOQA3klAaj076a4YNaKgDZpBkZj/ZNP1d7zzybszKA1fDguIYpJ19XI+zvXk2kcGMyAHdYKKdWMS/a7Pq189I9Pt0l0wvR6ko26waNYbZJM3eHDuAVSdZvVnorXZtKDShHF+P8AYxrdIgMohf6ztngFUlW6DvUdnN51H3Ig6qtkk7bieW73bFC5N6nSp0YU+ahBYJROoLdU61iN4O/ktoY45ENw6fJvlFiujp6it4TizsPrmVEIzhdrAO3tLbOYTwLXFt+a7lKTlBNnyvaFGFK4lCnpw71jh3F+qOnuvJ9Cnpmj6wkcfeJB8FIUxjL014u/s9S37MV/4nFYbS1N405S5qxGb+lXHXbJyOTYIvvjJWvKQXEljaXEtKcvBiR6SMeP+Il/4LP+2scrT/cvE3Wz7p/7Uv8Ai/Yxdp7jp/xE/gxo+DVjl6f7l4ki2Xev/al/xZh+fGO/+5qPcP8ApTl6f7kZ/wAKvf8ApS8Get05x0f4mo8Wg/FqcvT/AHIx/hV7/wBKXgxT/wAxMeH+Im/4TD/Is8tT/cvE1ezrta0pf8X7CjOlTHW7Z3EcHQRf9u6yqkHxRFKzuI605eD9h/B034sztNp3/bicP4XtWyaZDKMovCSwJih6f6gW66jifx6t7meTg5ZNSy4b08UDyBLDPFfeA17R7iHeSAvGAaa4fW2FPUxvcfUJ1H8/QfZ3kgLAgBACAEAIAQAgBACAEBAaXaX0mGxdZUPsTfUjbm95G5rfvNgL7UBz7pTptiONymGJpjp75RMOVvalflreOWWQvtxKSisWSUqU6st2CxZL6OaEw09ny2llGdz2GnkDt7z5KnUrt5I9FabKhTwlUzl5L3/MiSxDH2tyj9I8fVHzVKVVLQ9NQsJSznkvP+Cu1NS+Q3e4k/DuG5QOTep1qdOFNYRWAksEgIDF7wBcrKTbwRpOcYR3paEVVVN7k5AfBWqcMMkefurrfxnLJIhcMi66oBIyvrHuGwfAK9WlyVLDuPMbMou/2gpSWWO8+xaL0RbmwtGxoHgFx3KT4n0WNCnHmxS7kZrBICGQQAgBACAEAIDwhMTVxT1EZKKN21jT+qFuqs1o2Vqlha1OfTi+5DObAYHbGlvcT99wpo3lVccTm1vhywqaRcexv74ojarRxwzjde245HwOz4K1TvovnrA4d38K1IreoT3up5Px09C36A9K1XQSNhrHPmprgHXzkjHtNcc3D6pJyAtbfejJSWKPLVaU6U3CosGuB0jTTtkY17HBzHgOa4ZgtIuCDwIKyRiiAEAIAQAgBACA1n0ldLENBrQU2rNVZg53ZEfrW7TvqjZvI2EDTuG4FV4pKamrkfqvzL39p44MGwN4ZWG4KKpVUO06Fns+pcZvKPT09hfY2U9FEGsaGjc0dpx4neTzKoVKvGR6yysEluUlguL92QGI4q+XLst9kfed6qSqOR6ChaQpZ6vpGC0LQIAQHjnAC52IliaykorF6EXUzlx5bh96tQhuo4NzcOtLq4EHi1Vc6jfHv4K9Qp4fUzy21rvefIQ7+3o/OJYMDoOqjz7bs3cuDfBc+5rcpPLRHr9h7N+Tt/q58s31dC7vXEczVbW8zyUcabZerXtOnks2NnVzt1gpFSRRltCo9EkYGqfx8gtuTj0ETvKz/V6GP0h/tFZ3I9Br81V/czz6Q72im5HoMfM1f3M9+kv9opuR6DPzVb9xkKt/HyCxycTdXtZfq8kZCudyWvJRJFtCqtcBVtfxHuWro9DJo7SX6ojmKUO2FRSi46l6lWhVWMWKLBMCAEBC6T0odHrgZtI/ZOXxt5q7ZVGp7vBnmPiezjUt1XS+qPo/5w8zd/QFjZqMN6pxu6me6PM3PVn02Huzc0fYXVPAGykAIAQAgBAePcACSQAMyTkAOKA0T0ndLzpC6kw1x1SdV87drt2rFbMDdr7Tu4kCtaJaChtpaoXO1sW4c38T9X38FVqV+ETu2Wy8frrLu9/bx6Cz4rjLYvRZYv2cm/jyVCdXDQ9ba2TnnLKJWJpnPJc4kk7yqzbep2oQjBYRWRghsCAEB4TZNTVtJYsjKqo1jy/rNWoQ3Th3Vy6rwWhG4jV6gsO0dnLmrNGnvvPQ4e0b35eG7HnPTq6/Y90dw2561+wdm+8+14LF3Xw/px7/AGNvh3ZW+/m6yyXNx4v93dw68+BKVVVfIbPiqsKeGbO/dXjn9MNPUUwjCZal+rE29trjk1o5lTxi5aHLq1oUljIvmFaFU8YBlvK7nk0dwG3xKnjSS1OXVvqkubkichwyBnZhjHcwfJb7qKrqzerY4ELfZb7gsmuLAwt9lvuCDFiL8PhO2KM97G/JYwRsqk1xY1k0fpHbYI/Btvgsbkeg3VxVX6mMZ9C6N2xrmfZef5rrXkoksb2quJEVmgA/upvB4/mb8lq6PQTw2h+5FXkoJKebq5BZ3kRuIO8ZKrWjgszt7NqqdROOmY6VU9CCAEA0xMjq3NO1zSB7tqloY76fQc7aji7adN6yTS8C0fk2V+rVVUP+ZEx/jG/V/wCcV3T5UdBIAQAgBAJVNQyNjnvcGMYC5znGwa0C5cScgAEBzt0ldJc2JyGjoQ4UxOrkLPnPE72x/V8TwGG8NTaMXJ7sVmLaJaIspQJJLOntt3M5N5/W/o06tbeyWh6aw2aqOE55y9P5/EL4vjd7siOWwu48h81QnV4I9Va2OH11PD3IFQnUBACAEB4ShhvDNkdV1GtkNnxVmnDdzZxLu65V7sdPUY1M4Y258BxPBTwg5PBHLubiNCm5y7utkdhtG6oku7sjtH4NCsVqqowwWvA4uzbGptO5c6nNXOf2X5kix1rw0Bjchbdw3Bc6msXvM9rezVOKowyWHlwRlgmGOqZWxt35uPstG139byFYjHF4HHrVVThvM2zh1DHBGI4xZo95O9xO8q0kksEcGpUlOW9IcrJoCAEAIAQAgBACApGmzmmdltrWWPib293xVG7lmonqvh+g1CVV6aL7kAqZ6QEAnPKGi58FtGLkyGvWjSjiyLkkLjcq0kksEcCpUlUlvSJXoRquqxmJu57Z2HuEbn/GMLqxeKTPBVY7k5R6G0dRLJGCAEBhNK1jS5xDWtBLnE2AAFySTsACA5t6T+kCXFZhSUmt9FDgABkZ3g9t3BgtcNPDWOdg3DaWbNoQlOSjFYtkroro1HRM1nWMpHpv3NG9rb7Bz3+So1au92Hqtn7PVBYvOb/MEN8ZxgyXYzJm8+1+Co1KmOSPV2lmqf1T19CIURfBACAEAIYI6rqb5DZ8VYp08M2ca7ut/wCiOnqM5HhoJOQCmSbeCOdUqRpxc5PJEO1r6mUNH/43eSrjcaEMWeajGttS6UIaei4t/muRbqOmbGwNbsHmd5K5FSo5y3mfRrO0p2tFUqei830sQrYCTrDNSUprDBlO+t5ue/FYln6NpmB0rSQJHBmrfeBe4HkrlFo83tCMsE+BfVOcsEAIAQAgBACAEAxxfE2U7NZ2bj2W7yflxKiq1VTWZesbGpdz3Y6cX0fya8qqh0j3PcbucblcuUnJ4s95SpRpQUILJCSwSGMjw0XKyk28ER1Kkacd6RFTSlxuVajFRWBwK1aVWW8xNbEQlopVdRiLH+yZfON4+9dKm/oR4u9ju3E11s6/W5VBACA576Y+kJ1ZKcPoyTCHasjmf30gPYbbawH9ojgASMpNvBGWiOjTKOPXfYzOHpu3NG3UB4cTvVGrV3uw9Vs+w5FYvOT8upDfGsVMp1W5Rj948Ty5Ln1Km9ktD1tpaKkt6XO9CKUZeBACAEAICPrKm/ojZvPFT06eGbOReXe99ENOPWNCVMc1tJYshauodM4MYCRfIcTxV2nBU470jzN3c1L2qqNFYrHJdL6fzRZss+FYeIWW2uPaPPh3BcuvWdWWPDge72VsyFjR3dZPnP7diHyhOoCAxLQdyym1oaTpwnzliSFNjFRH2ZX24OOt/FdSq4qLic+psi0n+jDsyJCLSyoG0Ru72kHyI+CkV3LiinP4eoPmya8H9h2zTI74R4Pt/KVurzqK0vhx8Knl/I4bphHvjd4EFbfNx6CF/D1fhNeZmNL4fYk9zf8AqWfm4dZp/l+56Y+L9jL87YPZk9w+az83Ax/gFz0x8X7GLtL4dzJPL5rX5uPQbr4er8ZLz9hlV6XvOUcYbzcdbyyHxUcrtvmou0Ph6nF41ZY9Sy/PIrtTUPkcXPcXOO8qrKTk8Wd6lShSjuwWCElgkPCbIYbSWLIupn1jyGz5q1CG6jg3Nw60urgIrcrAgIOpdaYkcfuXRo8xHjto/wD9M+07WUhSBAal6cdPvosRoqd1qiVv6Vw2xxH1b7nv94bnlcFAUbQDRgQtFRKP0rh6APqNO/7RHuHiqlepj9KPQ7Lst1ctNZ8PfvHuO4rrnUYfQG0+0fkubUqY5I9rZ2u4t+evoQyiOgCAEAIAQDGsqfVb4n7lPTp8Wcm8u8f6cO/2GSmOaRGJVmsdRmzYbbzwCuUaW6t6R5zaV86suQpacet9C/MydwPC+qbrO7Z28hwVC5uOUeC0PWbD2QrOnylRf1H5Lo9xzPikLDZzxfln8FHG3qS0Rdr7XsqLwnUWPVn6YilPWxydh4J4Xz921azpThzkTW9/bXGVKab6OPhqOFGXAQAgBACAEAIAQAgBACAEBH1tRf0Rs396sU4YZs497c7z3I6cRopTnggBAJ6JYd9KxFkNr65ly+zG938q6VNYQR4u9lvXE31s6+W5VILTXSWPDqSSpkzLRZjb215T2Ge/M8ACdyA5x0Sw+TEKqSsqSXjXL3E+vKcw37Iyy7goa1TdWWp0dm2nL1MZc1a9vR7/AMlu0hxO14mHP1j/AC/NcqrPgj39ja/7ku73K6oDrAgBACAEAxrKr1W+J+5TU6fFnKvLv9EO9jJTnMIzE6612N27z9ytUaX6mcLae0MMaNN58X9vckcAwnU/SPHpHsg7hx71Wu7ne+iOh2tgbG5FK4rr6nzV0db6/Tt0NJ6xzWtY021rkkcBuSypKTcnwHxRfVKUI0YPDexb7Fw7+JtvRvoKpRE11XLJJK4AuEbg1jSc7A2JdbjlfguoeEK/0k9EDKKnfV0cry2KxfHIRcNuBrMeANhIyPPPcTWOpmMnFpxeDKVh+LDqNeQ5glp4k7RYcbELkVbZ8ruw7T6Hs/bUPkOXuHmnuvpb1yXTg/7DQ6RPc60cV+WZJ8Ap42C/Uzl1viyeP9KmsOt+38mUGkmdpGW4kbvArWdhl9LJbb4rTlhXhgulP7P3J2KQOAc03B2EKhKLi8GetpVYVYKcHinoZrBICAEAIAQAgBANqyfVFhtPkFJThi8WUby45OO7HV+RGqycUEAIDCaTVaTwF1tFYvAirVFTpub4LEt/5PGE9biElQRdtPEc+Eknoj90SLpnh223izo5DBzl006QuxDEGUUBvHA7Uy2OnP8AaO7mj0eRD+KN4GYxcmorVkjJqUVOyGPtAWHf6zzzuuVXq54nv9lbPUYqHBa9b/PIrhN1SPS6AhkEAIAQDKsqvVb4n7lNTp8Wcu8u/wBEO9jFTnLGGJVur6Le1v5firFGlvZvQ4+0tockuTp87j1fyL4BhN7SvHNoP8R+5R3dz+iPf7Fz4f2LjhdV11xX/wCn9vHoLGuce0I7GsN65otk5uz7wrFtX5KWejOLtrZXz1JbrwlHT7olcB6UcXoI2wlrZmMADeuY5xa0CwaHscLgcyeC60asJaM+f1tn3VF4VKbXdl4rIaaUac4pirOpkDY4SQSyNpY0kG4Li4kuttte2V7ZLWdenBZskttlXdxLCEH2tYLxf9ytV9G2N8MbyRFlruAzzd6bgOIAGXILS2qcpvS6/Iubas3Z8lQ1Sjjj0yb+r0S7MDrbRnD6SGnjFG2MQFoLTHYhwtk8u9YniblWThkD0p4LQzUE8lW1jTHG4slIAe19vQaHbTd1hq70BzNhmKGGJ28lw1L8beke4ej71UrW6qVF5/Y9Fsza87K0msMW39Pbh9Xhl3suGjnRfimIxtmc5sMTxdpmcQXNOxzWNByPO19uxTwpQhzUci4v7m4eNWbffl4aDnGOh/FaRhkheycNFy2Fzte2+zHAa3cLk8FmVOMucjWheV6DxpTa7/toV3BMUMt2vye3zGy9txXLurfk846HvNh7Zd6nTq89Z9q6fcllUPQggBAYSyBouVmMcXgRVaqpwcmRL3km53q2lgsDz05ucnJmKyaggBARuMz2AZxzPdu/rkrNvDPeOJtm4wgqS45vs/v6HRvQno59Dw1jni0tSeudfaGkARt/ZANuLyrh5wsmmuOihop6k2vGw6gO+Q+jGO7WI8LoDnLo+pvSmrZrnVuATtL3ZuOe83t4lVrmpuxwO1sO0devvdHq/ZD+sqXSPLnbT5DcFx5PF4n0ilTVOKihFYJAQAgBAMauq3N8Sp6dPizlXd5+in3v2GSmOYMsQrdQWb2j5fip6NLezehyto7QVBbkOd6GGFYcCDNN2BmAfW593xW1eu8eTp6+hHsrZcXB3t3zFnh+7rfV69msxgOEYlij3CkjOo3JzrhjW8LvO08hnyW9O1pwWaxZVvdv3dxJ7ktyPBLLxev26icruinG4G67dWW21scusf2XgX7hcqR0ab1iilT2neQeMasvFv1K7hmKv1zDO0tkBLcxqnWG1rgdjlQuLTcW9DQ9bsb4gdxNULjnPR9PU+vy+8yqJ6swdK0bSB4rKi3wI5VacXg5LxG+IULJm2duzBG4/JSUa0qUsUUtobOo31Lcn3NcPzihnh0uJUdxS1MjWn1WSFo7y0nVuulG9pvXI8ZX+GbyD/p4SXbh64epjXtr6wg1dQ94GwPeX27m31QsTvaa5uZvbfDF3N/1Worxfll5jXHML1ImdWMmX1uOdvSPuUVrcb03vcfzAu7c2OqNrTdBZQxx6c8Pqfhn7I3XoZ00UL4GMrCaeZrWtJ1HOY4gW1mlgJbe17EZcSuieNJbG+mPCoGExymd9smRscLndd7gGgeJPIoDQmFyPnqZqlzQ0SOkfYbNZ79YtHIXPkqF9UW7u8T1fwtaVHWddr6Umu1vD049xOrmHuwQCkERcbDvJ4AbSUSxNJzUViyKxCcOdZvZGQ+atQjgjiXVd1JYcF6jVblUEAIDGR4aCTsCyk28ER1KkacXOWiHnRtoy7FMQa14PUs/STHd1YOUd+LjZvdc7l0oR3VgeLuK0q1RzlxOrwLZBbEJpr8pHFi2Cmpgf7R75HdzAGtB7zIT+qgKPSkMp4oW7GjWdzkdmT4XsuPd1N6o10H0j4es+QtIzess+56eWB4qp3gQAgPCbIYbSWLGFVV3ybs48VYhTwzZyLq93/php09I0UpzxnX1oYLDtHy5qalS383ocy/v1brdjzvTrMMFwoynrJOzff6x+S2ubhU1uQ19CPYmxpXcvmLjmf8A2ft6k9itOXwva3bYWHcQbeSoUJqNRSZ63attKvZTpQWeGXc08PLAu3Qbp7SU0DqKpc2F3WOeyR2TXawF2udsa4W2nIiw3Z9w+VtYZM3U7E4AzXM0YZa+sXt1bcb3tZAc09LWLU1ZiwfRkOAbEx8jRk+VrnXeDvAbqN1vqcLFaVWlBt9BasYTnc04w13l6/YiZG1FXVMo6YEvedUWNrm2s4k7mgAk9xVO0t47u/I9F8QbYq8s7ek8EtcNW+3oWhfqX8n6UtBkrmNfvDIS8A8nF7SfcFfPJ44lW0t6PMRwlvXBwlpwRd8d7NvYDXYezcm1xccwSo6lKFRfUi7abQuLWWNKWHVwfd+Mb4ZWiZmsMjsI4FcatSdKW6fSNmbQjfUFUWT0a6GYVuKxRZON3cG5n5BbU7epUzSyI73bNpaPdnLGXQs37LvYyGksfsv8vmpvkJ9KOWviu14wl5e4R0tJUG7cnbwPRPu2e5HUuKOuniZp2myNpNunlLil9L8NO9IXiwCAG9i7vPystJXlVlql8N2MHi032v2wJJjABYAADYAqrbbxZ24QjCKjFYJGSG560Emw2lDDeGbFsaeII+qH9o+xkPAbQz71PCGGRyLi4clvLsX3f2RXVMc8EAIAQEViUxe4RsBJuBYZkuOQaANvzVy3p4LeZ5va13vy5GLyWvb0d3r2HT3RZoeMMomscB9Ils+Y/W9WO/BgNu/WO9WTilxQHO35SEjvp9O31RTAjvMsgP8AC1AQdI4FjbbLD4LgVE1J4n12zlGVCG7pgvQWWhZBDA2mq2jZmVJGk3qU617ThlHNjGWYu2+5Txio6HKq151X9TE1sQjKvrgzIZu+CnpUt7N6HL2htBUFuQ53oI4bQB36WY2j5+sfkt61Zr+nTWfoVdm7NjUXzd7LCn16yfrh5vgSrtIYW5AOIHAADzIVRWVV5vA9DL4nsaf0wjJpdCSXm16C9NjcL8tbVP1svPYtJ2lSPDEtW3xBZV3hvbr/AO7Lz08wr8GjlOt2XHeN/eEpXU6eWqMX+wba7fKc2T4rj2r+xHfmwf8AM/d/FWPn1+3zON/lGWP+r/4/+xKYdhUcOYzd7R+7gqta4nUyeh39nbHt7L6oZy6X9ugb02Iy4bXx1sTQ7VcTY7CC0tewndcE2PPkuhZ1VKG7xR5D4isJ0bl1kvpnnj0Pin6r+DfWBdLmFVDAXTdQ+2bJgRY8nC7SPHwCtnniH6RelPDhRzwQyColmjfGAwHVbrtLddzyLZXvYXN7bNoA0fhZdDTSSbL21f4db3nyXPr7tSvGHieu2W6tlsutc6Y4bvpj4vyNi9DHRxTVsLqysvKNdzWRXIF22u95BuTc5C9ss73y6B5JtyeL1NtS9H+FObqmhp7cow0/tCx80MGn+lbotZQR/TaJzhE1zdeNxuY7kND2u2ltyAQbkX2kbMNJrBm9OpKnJTg8GtCs4VV9bE1x27D3hcOvT5ObifUtlXru7WNV66PtXvqPFEdEEBM4fCIIjUSbbegDx3H+tymhHBbz7jmXVblJclF5LnP8/MSoVVQZHlzjck3UyWCObUnvyx8OwSWTQEAIBpiNVqNsO0dnLmpqNPfeehzdo3nIQwjznp1dfsbL6B9BOscMRqG+g0n6O0+s8ZGbuabgc7ncFfPJm+kAIDSH5SeEuIpaoDIa8LzwvZ8fwk8kBq7DKklgIOYyPeFza1NbzTPa7Mu5OjGUHmsn3D76a/l7lByUTq/P1sP4EpJnO2lbKKWhBUr1KnOZgtiIEBH12IhvoszPHh+KsUqGOctDjX21FTxhSzl09HuzPBsHMlpJOztAO13M8visXN0ofRDX0JNi7DlcNXFxzdUuMut9Xr2Eto9gRxTE2UuvqRjWuR6rGC7tUbNY2t4jgprWCjTT4vM5+3bqVa7lH9MPpS4LDXxf26DoDDui/CYWBopGP4ulu9x5kk2HgAFYOMQelXQtQVDHGmBpptxaS6Mng5hJsPs2457EBpKgE1NUSUc4IfG5zbHc5vA72kZg91tqoXlFYb67z13w1tOaqfKzeKfN6ms8OzAkavEI4u24A8Np9wVCnRnU5qPU3e0ra0/1Z4Po1fghj+ccN9j++w+asfI1Oo5P+abPHDCXgvcdQYhDN6IcDf1XC1+VjtUMqNWnngdChtOyvVyaknjweWPc9e7EbzaPwuNxrN+yfmCpY3tVdZTrfDVlUeKxj2P3TMqfAYWm9i77R+4ALE7ypLLQ3t/hyyoy3mnLtf2SS8cR9U04ewsOwi3dwKrwm4SUkdW5toXFGVGWjWHZ0eBloFp3UYLI6J8fW08jtZzL2zyHWMdxsBcHbYbNq7lOrGosYny29sa1pUdOqux8H1o27SdNWEPbd0ksZ9l0Tie67LjzUhUNf9J/Su3EITR0cbxHIW673iznBrg4Ma0E2FwDc55WssNpLFm0ISnJRisW9Cs4RSGKJrTtzJ7zuXEuKnKVG0fUdkWbtLWNOWur7X7aD1QnTJXAsN612s4eg3zPDuUlOG88WUby55KO7HV+Qw0uxTrH9W0+gzzKnWbxOZP+nDc4vN/ZfdleWxACAEAlUzhjbnwHE8FvCDk8EV7m4jQpucu7rZJ9GuhcmLVV33FNGQZnjLLdE36x8hc8AehGKisEeOrVpVZuc9WdT0tMyJjY42hrGNDWtaLANAsGgcAAtiIVQAgOcunPS6SqrDQxH9DA4AgevPvJ5NvqgcQ7lbDaSxZvTpyqTUIrFt4LtZrgtkpn2cNvuI4gqHGFeOKOnKNzsutuzXs11P8AOsfxYjG7abHn81XlQmjrUtqW81m8H1+4r9Lj9tvvWnJz6Cx87b/vXiIS4nGNl3dw+akjbzepVq7Wt4c3F9n8jJ9XLKdVgOe5v3lTKnCmt6Ry53l1ey5KkteC173/AGXSTGFYCG2dLYnc3cO/iqde8cvph4npNlfDkaTVW5zf7eC7en07SdVE9WQs0s9FVMrKc2cx2te1wDazgR7LgSD3nYupZ1047j1PB/EWy6kKruaaxi9ep+z6enuN06OdNuHzMH0nWppMrgtc9hP1XMBNvtAW5q8eWJLFumDCYWktnMzwMmRMdc/rOAaPegOf8SxiSsrKive0NuXOsMwDq6jGX32Frnluuq9w00qfT6HY2RTqQlK7SyppvqcsMEvPF9Xai39EPR3Figkqqt7jEyTUDGmxe8Na52s7aGgPbszN9otnPFKKwRyqlSdWbnN4t6m4W9GWEBmp9Cjta17uLv29bWvzusmhRdOOhGLq3S4cXNkaL9Q92s11vVY53pB3DWJBPDagTwNX6PV7ngxv7TOO22zPmD8VyrygoPejoz3/AMObUncwdGq8ZRzT4tdfZ09ZLSSBou4gDiTZU1Ft4I9HUqwpR3ptJdLyGTsbgGWv7gT9ynVpVfA5Utv7Pi8OU8pP7GbKyCYaus119x+RWrpVaeeDRLC+sL1bm9GWPB+zzE3YHAfU9xPzWyu6q4kMvh7Z8njyfm/cc0tFHH2Ggc9/vOajnVnPnMvWuz7a2/0YJevi8xwoy4OsOonTPDRs2uPALaEd54EFesqUN59xOY9WtpoNRmRIs0ct57/xVl5LdRxqb3pOrUzw83wX5wNfudc3K2SwIJScnizxDAIDGWQNBJ2BZjFyeCI6tWNKDnN5IS0bwGoxWqbBCObnHsxx3zeflvNguhTpqCwPH3l1K4qbz04LoOq9FtHoaCmZTwCzGbSdr3ntSOO8k+7IDIBSFUlkAIAQHHMFUJa6SZx7ck0l+bnE3/eVa7x5JpHa+H9xX0ZT4JvywLFPAyQWcA4f1muRGcoPGLwPole3o3ENypFSX5p/BEz6Nxnsuc3zHz81bjfTWqxPPV/hW3m8aU3HzX2fmIfmx/q/u/8A2Unz/wD2+f8ABV/yj/8AN/4/+w5g0diHaLneNh5ZqKV9UemReofC9pDObcu/BeWfmSkFOxgsxoaOQVWU5SeMmd6hbUaEd2lFRXUvzEVWpOCAEMEdUYLA831bH6pt5bFYhdVY8Tj3GwLGs95wwfVl5aeRhHgEA3E95+S2d5VZDT+G7GDxab7X7YD59M0sLLWaQRYZbVXU5KW9xOtO1pSoOglhFprBZahoHptUYJM9jmdbTykF7L2zGXWMOwOttG+wBtYEdylVjUjij5ffWFWzq8nUXY+DXSvzI3ZhfS3hEzQfpHVGwJbKxzSOVwC0nuJUhSI/Sbpmw6njd9Heama3otY0hoNsi57gBb7Nz8UBorAw9z5amT19Yk2tck6zjbgufezTwprU9h8M2sqe/dzyjg0uvi33YepKaD6Iz43UPGv1cMWqXu26odfVY1u9x1TmeBPAG3SpRpxwR53aG0Kt7Vc6jy4Lgl+avibhpOhLCmNs5s0h9p0hB9zAApSiQmkfQNA5pdRTvjk3Mm9Nhy2awAc3v9LuQGqonVFJUOpKppa9p1bOzIO7Pe0gix5hULq2TW/E9ZsHbVSNRW9d4p5JvVPguzh1dhNLmHuhSngc9wa0XJWUsXgjSc1CLlLQt9NAymiNzszceJ/rIBWklBHBqVJ3NTLu/PUoGM4gZ5C47Nw5JFcWYrTWUI6LzfFjBbEIIDx7gBc5ALKTbwRrOcYRcpPBIY0FDPiFQynp2FznH0RuA3vcdwA37lfpU1BdZ5K+vZXMsuatPdnUXR/oZDhdMImWdK+xmltm9/DkwXIA3XJ2kkylAs6AEAIAQHGj4OprJYztZJKzxa4j7lDXX0HS2TLC5XWmS0M7m7NnBc6UFLU9nRuZ0ua8ugexVjTtyPP5qCVJo6lK+pzyeT/OI5UZcBDIIAQAgBACAEAIDCaFrxZwBHArMZOLxTIq1CnWjuVIprrIyXR+E7NZvcfndWo3tVdZw6vwzYzeKTj2P3xM6fAoW56pd9o38ti1nd1ZccCW3+HbGk8XHe7Xj5ZLyJB8YLS3cRbwtZV1Jp4nYnSjKm6fBrDu0Mui/TP/AMGqpGTtJgm1Q8t2tLSdSVo3j0nXG3PiLHvU6inHeR8mu7Wpa1nSqLNea4Ndp0dgukFLVt16aeOUfUcCRyLdrTyIC3Kw5r8QhgYXzSMjYNrnuDR7yUBzN0oaQQ4lijX02cbGsj17W19VznF9jnb0rC/BR1pKMG2XdnUJ1rqnCGuK8Fq+4UYwkgAXJyAXBPrDaSxZbsHw0Qtue2dp4DgFapw3UcG6uXWlgtCs6V411h6th9AbTxPH+vvTnPHgYf8ARju/qevUujv4lbW5XBAeOcALnIBZSxyRrKSinKTwSI6CGatmZBTsc9zzZrRtJ9o8ABc3OQAJKvUqW5m9Tyl/fu4e7Hmrz62dN9GugkWFQWyfUyAdbJz29W2+YYPPadwExzi4oAQAgBACA5W6XMMNJjE5tZsrmzt5h+bz+2JB4LWUd5NEtCryVSM+hkaDfMLmnuE1JYrQ9WDIpFM5uw+C1lBPUmpXFSnzWO464esLdyidF8DoUtoxeU1gP6WIydghx4Ai/uOZ8FHuMtq5pvPH8+3eeSROabOBB5iy1awJYyjLNPExQ2BACAEAIAQAgBACAb1lEyUWeL8DvHcVJTqypvGLKV5YULuO7Wjj0PiuxkNLo1ndknvH3j5K7G//AHI8zW+E8/6VTLrX3Xsefm49xu+W/gSfMrLv1wRHT+Ep4/XUWHUv7ExheFNj9GNpLjlfaTyVOrWnVeZ6Sx2bbWEG4a8W9fzqRd8HwkRDWdm8/u8h81JTp7ubKt1duq92OnqQ+lGPixijP2iPgj+rLgaRXIrefO4Lo6319CKeStyu3jmwQHj3gC5NgFlJt4I0nOMIuUngkR9PBPWzMgp2Oe55s1o3/WJ2ADbc5AK9SpKGfE8rf38rh7sco+vWzpbo06P4cKhubPqpB+ll4Db1TL7GA+LiLncBMc4uqAEAIAQAgBAUXpS6Pm4rE0scI6mLW6tzuy5p2xutmBcAg2Ns8sygOccUw+rw6Yw1EbmOG52xw9prhkRzCiqUozL1pf1bfJZx6PboFqasY/YbHgdqpzpShqektr6jX5rwfQ9f5HCjLgID0GyBPDNEpR6QTsFiRI32ZBree1YwNlN44kjFi1JJ/aROiPFhuPd+C1dOLLELyrHjj2jyPCopc4Z2u5Hb42z8lG6PQyzDaX7o+AjNgk7fV1vsm/ltWjpSRahe0ZccBjJE5uTgR3iy0aaLMZRlo8TBDYEAIAQAgBACAe0OGSS7BZvtHIfitowcitWuqdLV59BZKOhip2lxIvvefgOHcrEYqCORVr1LiWC8CuY/pKXXjiybvdvP4f1yWc5dg+mj1y8l7vyRVyVsV223izxAYSyBouTYLaMXJ4Iiq1YUouc3ghphmH1OI1DYKdhc52wbmt3vcdwF9vzzvU6Sgus8pe307mXRHgvc6a6PNA4MKhs2z6h4HWykZnfqN4MB3b9p5SlEtyAEAIAQAgBACAEBHY5gdNWRGKpibKw7nDMHZrNcM2nmCCgNKaY9BkrC6TD5OsbmepkIDxya/su8bd5QGr6o1NLIYqiN7Ht2tkBa7vz3c8woZ0Iy0yOnb7VrUspfUuvXx/uOIMQY7fY8D81VlRlE7dDaVCrljg+v30HSiL4IZBACAkaTHKiPsyOtwd6Q80MEtBpk/ZJG13cS343Qysh0zHaKTtxFnPV+9ua1cIvgTRuKsdJMVbFQSdmXV/Wt/GFo6USxG+rLof51Cn/gEbuxMD7nfArHJLgyX/EJrnQ+32A6Mn/MH7P4rHI9Zn/E1+3zAaMn/M/d/FOR6zH+Jr9vn/AvHo3GO05x7rD5rZUURy2lN6JDkUNNDmQ0c3m/kVtuwiQuvcVslj3DLENJ42ZM9I8TkPdtPkm/jzUZVso51ZYdWrKlieLyTH0ibcPwRR4s1nXSW7TWC832ketyuCARqalrBc+A3lbwg5vBFa5uqdvHen3Liz3RjRyrxao6qFuQsXvPYjad7jxNjYbTbllfhTUFgjyd1d1LiW9LTgug6c0I0NpsMh6uEXe6xklcPSkcOPBozs0ZC/EkncrFjQAgBACAEAIAQAgBACAEBH4zgtNVs6uohZK3g9oNuYO1p5hAao0o6B4n3fQzGM5/oprubfgHj0mjvDkBq3HtDsTw65mheIx/eM/SR24lzbhv61itJU4y1RZoXdajzJd3DwIqHFvab4j5FQStv2s61HbXCrHw9n7j2KrY7Y4dxy+KglTlHVHUpXtCrzZL09RdRlsEAIAQAgPQUCbWgrHVyN2PcO4lY3Ub8rPpFRiU3+Y/3lN1GeWn+JHjsQlO2R3vWN1GeXqdPkvYQdK47SfesqKXAxKtUlrJ+JgskYIAQDOtrwzIZu8h3/JTU6Llm9DmXu0oUPpjnLyXb7E90f8AR3VYs/rHkx0wPpSkdq21kY3ndfYOZyN6MVFYI8xVqzqy3pvFnSuj2A09DC2CnYGMb73O3vcd7jxWSMk0AIAQAgBACAEAIAQAgBACAEAIAIQFT0h6OMMrLmSma15/vIv0br8Tq5OP2gUBrXHegJ4uaOqDuDJ22P7bAb/shAULFtA8Xo769NKWj1ov0rbcfQvYd4C0lTjLVFild1qXMk1+dBAtxR7TZzRcZHcb71E7aPA6NPbVVc+KfkOY8VYdtx5/BRO3ktC/T2xQlzk15+nsOI6pjtjh8PionTktUXad5Qqc2a9PUWC0LCeOgIZBACAEAIAQDeetY3abngM1JGlKXApV7+hR1li+hZjSKWeoeIoI3Oc7Y2Npc4+7NWoUIx1zOHc7Vq1fph9K8/H2Nt9HvQobtnxLvbTtN+7rHD+FvK52hTnKN3QQtY0MY0Na0ANa0AAAbAAMgEAogBACAEAIAQAgBACAEAIAQAgBACAEAIAQAgIzFtHqSq/9RTxS83saSO5xFx4FAUvFOhTCpb6jZYD/AKchI90msgKhif5P7xc09Y08GyxlvgXNJv8AsoCtVvQvi8WbGxS/7UoH/wAgasNJ6m0ZyjzXgQ1ToPjMV9akqDb2W9Z/BdaOlB8CxG+uI6Tfjj6kdJh+Is7dPOLe1C4fyrV0IdBPHatyv1Y9yGktVUM7TC37TCFj5eButr3HV4HkdZO7Jrbnk0lPl4B7YuOrwH0OFYlJ2Kaod9iB5+DVsqEOgjltS6f6vJE3h/RbjNQReBzGnfM9rQP1b63kt1CK0RVqXFWpz5N95d9HugPMOram/GOAf8x4/l8VsQm2dHNGKOgZqUsLYwbazhm532nm7jv2nK6AmEAIAQAgBACAEAIAQAgBACA//9k="/>
          <p:cNvSpPr>
            <a:spLocks noChangeAspect="1" noChangeArrowheads="1"/>
          </p:cNvSpPr>
          <p:nvPr/>
        </p:nvSpPr>
        <p:spPr bwMode="auto">
          <a:xfrm>
            <a:off x="155575" y="-1684338"/>
            <a:ext cx="4810125" cy="3514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0" descr="Image result for computer clip 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14" descr="data:image/png;base64,iVBORw0KGgoAAAANSUhEUgAAAQkAAAC+CAMAAAARDgovAAACeVBMVEX////e3gCEhP+cnP8AAAD/hABaWv+1tf8YGP/nAACMjP+Cgv+Fhf9YWP+Ojv9bW//Ozv//iACE/4SRkf//fwCIiP9eXv+YmP//egD/fgCUlP+bm/+9/zGXl/9ra/+5uf9pNgD//wBxcf9rvXt3d/9LS/9jY///9/J7e/9ubv+zs//DZQAdHVFHR8r6+v8dDwD/rXb/uo/d5wD/4M70fgCN12PVbgAKCjBjY7Vz///Jyf/o6HV7QAAhIf9GRv//w57/6t9GJAD/l0a2XgD/2sT/n1jg4CqkVQD/z7MzM/8NDSc2NqfqeQCczgAqFgCQSwBJSdf29s6v80Ompv933n/f0gDy8rZ97YHv76ehoaeXwpxnsnojI2YAggBwy30vL5M0Wzv5+eHk5P/63t7r645MqFXk5FWf06Wh51Kr8EciImDq6oUqKnhbLwB9feRtadJ01n7gwwD/ji45HQDsXV3j40vr6///mk4XF0FMhVf0rKzvg4Nw6NTmQwD399fqQECFAAD1tbUnRS2b0GX/Pf/4yckHBxTilQCzswBu06vkaQDymZk9PXB5eauSks70WPUrKk651QB+fQBRbgBPnV8AIABTTE98pIHU49BXeFw7O1M5OcThrgBKSmlGe1EWKBpQUJL2VPhsxY694b4vLFfExb6EhIYzM67oIyPrUVHjiADucHBUVNciIjDmOAA+PtaDg7obG4NVVQAAAEhKSp5VVSF2nwAsLACmmLKOq5lLZQBv3b62kb3QfdVvb2JqjwAuPgAfVEIsYzbQWtIqAACkAABMcQBtAABVOEBAn0lUUsIqh0UmNwBymrLBhsm7pKlzcwBJjXVflJSLRE0LAAAgAElEQVR4nO2di19U55nHAWcGnMsZyGGOOITBMDAzgETuUlQgCoJAFMSI2VFQYywqIiExahLjxiQkjcaYS5tejLEmu7nf3aRNu22z7abbbrOb9i/a93lv5z1n3nPmnBkS2bS/TxINDDNzvvO8z+193kNBwT/0D/1D/9C3or5mo5JcN/udfctqqSg3qoJpoYWp+Wa/yW9DLRVeS8no9DL13ex3vrRKVpRbg5BqNZdOZ4ip72ZfT87qowZR1t5oUGcZlys63gUq71A/082+RkdqpldS1nm/x6g7mO7v5HJFR7eYU5uZ+tuYbvaFm9XMLGLQ40RrqI4PjnLlSKd5gKol2cd08zi0DawWQKw3yhEapI1MW9q5HMCRuOIKHsV7C77dKN63mvrK9o0ez96xcE2toNSJN6iaZp1C4drB1KizcENHN50BHsaHvjkQvSx4tq/zeI5qoZpI0KAIU4AhqgmNcLnGM8gkeJvsdMoldJp5GF8aEAM8aKC3uVcL1QaLLCShk6qnioVCvmmuYXdwtjduoXLli8t5oIK/VbTkx6GPu4gd6C2N+bQiSxD2cAKBAPlKbYyqXvP5Qk2zTHudQaFaN8jjuENfXJ4fiX7mIswgAopKVBQIsIt0CScSYKpJgN5FGgNpe7mcGM86Hse38DA+mgknPxL9LK1sRyBOj4VrA8wiJqqpGiaQVvj9fjemkmExbEWlmGIYTmKMwhkbGzm9luq0E9PhcbwRh/B8SWxmLmIUPfms4CKCDdXFohCRYjd24ZANpsNiVKpWo2riGlkcZrIFc7wsPxKby+UgApVGDgRG5ZKgyA4H0eFhvN4XptJ4sGqS2MyavEgMseAJIBZHtESEgohMSEDYkvCrJikBs3KEw2JUsL6GKhbS6YxNA5p8Segg1iAQWjgRoW8j0iADUVy9yuZqgsEiNUpUuUIqxaigWzo6HP7X2lh9fU1CC+dHIslWhrcM5ZWLY6EEWxmRBhkHkLN3jt6ivwqQyIlQVYKi/kxFnBsSmExtaFueJBa4i0AgprVwjD57YIUliGp3Fh5ANu1fVVVlYSOWiFYJisJzBO1eV+sp0fIhMcRBdHoARCgVYSCkK0NKgizgrECCfoVcnTsiApsqKhV5DeN7CCbqSjblQ0J3EQwEi542IDJIoNWOro56B7aG5TSw/Irij8KyyBUJKKqIILS6knxIJJs5iB3gKzmIQKTYBkRx9YpMMw0EIqqiCm8UR45okeUyh6+qir0PyQaD2WGwXtuWD4mkl/vK4x7PcDjMQfhtMFiQ0HmokqtTcZhQg5lcyFeAmvtFU0WfKVjrQyByJ9HMOQCI2bDPKQgbElzWQZRz8QtYGJ1INOocSGWQg+gpyYMEb+SXNW73eEa0UMIpCKRsIPAbDAaVKjvrx/GzsooGTR4vcRpV5QAJdRTBVKiuJHcSfadWcxAeDCJGvVxgwjJ66kbhhAR5NhRU1FVVDj7oKhxWqlgrCCHBP2ptWVH2GolQSe4k+nQXgUCsHQMQ9K1LE2wzCZeFBwqgfn9lpQtPEK2qIoEoAgsp4o8gUCYozF0msJMQSXgXHDc7e9t5LQ81OPKVCTcgiqurTNHcKmoacODw6RyGIJS/g0tV/AIM5iRqQhSEQKLCKQkePL1ld3g86wEEy6ccgSgunjCSUFR1xSocNrOmxujbJP3IU1HaF2NOIhcSfc3cRXgRiCbN56shIAKKQxBmEvgKI1EWP6N6aLAGgsJtHpmVDiLEQJRsc0mij296lm3xAIiQjwUNxSEHGQlqq0V+Hj4hMKyo8gOVIgso+OE5JVfMSQggSurCrkjwLh0GsVYAURR1ygHJrspARUGVMVpAuVGpkmCZ+fhIJBh1V59V0pcPJsLbciWhu4h2BOKoLxyqJw3LQJHTlQGqzlZvBRCOqKzWggJqlZJZskG4dVycqZQnDxuuSSRZIx9pOwFB04hAVN6VyZUEvTw/Kj8tP2wcJ1VerwVgDUX8fjVraUYziWBtqKckNxJtuovw3o/SKZRgx6ivVN1wcEwCP3UApQSq/aWROtbPfiAA1a3NoymIlC+0KTcSbXrwbEQgxlDQCLj2lVQmlxlE1xEosomfKJdQneUSVbz7acUjQkGI3tIVic06CNgHHwuHwgyES4vIJIHkhyDAw6cFkGBUrXLEAwtXahGUrBh+hppjJKRtyo3EKT1ooLxyFrmIBAMRdQ1CHkbRgq/ChVPlCl5USR4FLV/nOEg01tcXTW+DMa2nJBcSvEuHgsYg1ODhUA0rudxETy7rjTBUN1WRDxFip4J7s5IH+V03NgkIijPmM4NwRmJIn6VrX+dZhGZEPUuwcwJRrWRcnCgUNIQgivuPOHIamzSosFJcdjVXURD1IZ8ZhCMSQqEBkxHIV3IQRe59hAMS5EoDOCSKF4IiRJWxzYkDp/OWJjHFYEoLbcqFxALPIsoGt2NfqfF9z8BELiAckWA4ZBEAepzss4CgE1QUJ66Uggj4tG0ZILKT6F8w+koAwUcjAq4SqhxIUBxFqkXQgJjJ93igprUTzS0j4XCGk0ClaAiGemCv3IJEr+4iYJNrVhNBFLlOJHIiwYDYBI1KHoD9lkUqdRKRmAwEKUU3llmTWOAcRtfBloZPBBHJEYQliaxbnMGg36bZCxETBRtUvfozoXEQIYmTKCkJHfV47sctqHL5RPkCBwG7nihoJMSpITomsjQk0EeOL8Rvv2+Hy7Mq+97mqlWoTkMORggtlRRljQWIJmQSW2xMgpOATS4NgagxlAx0l3+iAWS73ePMJmgcIPt2pOS0gBJAj5VWqyYi/K/kFYMBzZxb0rUBwxQYRLnFAN4CdxGLmSD42yIOKzpR7JCIjZ9A9YJftGxcXalF0i1CCLTKCkchVAkQEOFwnQREiTbLTcIrB0FIwGTENPKVKLG0vAKBSCWbrcqFBHmioKxZGSXVVcaLOqhWaZJtBaJnTHeXVgOruAIt83jWIl+ZIFMpWVvRNKj5V0xY8bBq3xmfxqZXuUrhDeAAfUG/TQylTiIiyy1hbSR4BLU0CUpiHZDwhX1IIRhbitjtaAtE4L/KRAaQakckiJRots9bn61BzyqtVlnYqA+FZU6ipG6Em4S3zwkJohCSpmmxVG1twBGRALTWIqoApMF5pwYUDGYvP8WtQUTP+HCaW9bKwwYyCQTijjKbCConwWgAkERCg5nIiJO9G7xToUQbJiZcgiDKGjl1KKtQ4BEKceYtizRpSlWyCbvLRmwR5ZYmYUHCCCSUSCTq2e5sdiAu5+eEHy3KqMmcSGUgfFJvWdKDNzowiAqb8zK2JExEErFYLFXkcHcvV6Gw4nfRuEJOgoLXQpoUxDYNhlVJdjlgDcJIIpQpmYnU19cHHAWZ3HGgwOnQNuiYBHISsgIUKQTuckdZNpMwkAhpflUYhVT9NTW1MiT0KzD++Q0CsY+bJhCRGouwgdbGaTKknG1cwEAiphhnHqH+gz9S+FiGzERQ4E3UOg0yXBw2GxCxe6xtWGEWgUDIncQmbS0yiU7iJexA2JMQicB8fSxhsWbCKOzCaLlDIDiDU6FRWWmcnJHtBqKHw3agLYgii9ySZpf3Y5NYbX/ip8/rgITOA14XRRKfxYKB8wco6gYc2QfUnBG/cY+vio6aqvwgVRENRxFZU5Ml9ShBloPYhk2CRNDNWTZ8BsotSEC+K6MBQm+tHpmB0TiEPCSWSNSixzhbMKjMqqq06FVWkinOKjLHCQWIODvDmlRaKCz3lsRdDhKTyHbiVEoC/MOJa9duKKrcSugqTyVC5Ootwi4cbQIUjkqZiKMJErHNp7JjVJYgeiC7XEci6EIWEFIS0ROfeP7yWyTPjWuKzYrBEQZOoEjch2giNfX1KSdRBvPITiMThDS3REqs5RE0+3CVhET0k69bC5Gev/POF3932q/Qi1ZZiJXZh1pbU5OQ4hBMBIXdIAFiRwTxiDqInwIICydREhrzsAiaxV0KJNZDn4aQUE48XVjY2kpQ3Pl5F3gLpabm3aaP/oycIXKI4vkLgz/1x1i4tUxV4dwJHGHKHmWCQduZSzZuae0tkbs8yiNoe/bpEUziuMfTxEgokd8UFt6GRFH8ZQ6+qnZ5/vLp5/t/9MkbY1CYodKMtm0MVHD9HEmQaCulQYH4kL+tR1CLbIGAAanyAKqyxySsckuUSkzD2iCpRF9WEJiEt1EgoX7yNAYBKIDE707gr659ofBO9L+ffuqJafiz9fG4maBDin6dSaCoXpZ7SMNuIEvYDcCuoHxpFEUSlt6ypG5sEZHwZinGbUgoH1MQrQYSR58G14H+3xONpFKJkY8+Cmm+cFisURL4HCzuVsBmPphMTIOmoJV1cCC+WCxRYxd26TSNGYRN2CjZFl7LI6gTk5CQ+LqQWgQh8amZhOpX5i56Pv30Rc/s9HQ487Kod4SjabWwhZWq9YUtURh/tD4Wq7U+AQJbh5gDP6OZQt5SXm6UlGhNbPfPmUmQwQmBhHIDk8DBQ04iCj71efjWnWipWKwAkYqWqrUxC9maqampL5KHXbFKwSAsOJRsg7jhqOBgwjdbEUmcEEgUchLK3Nd3teL//3JOwdGFYlGU2hrNzkHi63MGwowRRWa7UiZo7S1LNiWmuUlYtrPtSfiV3xTStUEu9rcnSGy9cdHz9dN3fvr55S5FmfuMfvMzlSSk/vr6sD2OXIQNKhyOyatdOxAldRo3Cdv+jAWJBL7kPz/dykhgjzlHS/Oad3+293eeP8Mu/txnrYTElyyjUBT0VhM2yYSPnmPNFYjQUqVAEta5JUmz2VZPn2sSvlARLI/Iv1GDIG6ii12rqkQi776Lg+O7wx/fhUl8HiEHC1hzJxBIJaySCXL7AKRcaAhhN4bDbqTWxluWhMFd3u91YxJGEkHsHG98jN1AYSvi8PnrPIvseu/axWuKmgrUhLXQzz747OvPP391Gn1a9Th4whmNSAQn5alAbVgz0Qhr5LYS62dnZ5vCyOS1nMxDaKn6fNYgcKOKmsRmhyAkJPzqiZ98/cILX3/55Yueo13U/JU5zx9Xrlz5n3/wXO5S0WefSoVCb7wBk/5ilAiRU90pVKKkUjEBRXjsqPGoOwrAY1rO6wU7YWsnsQnveblyl2YSCXrZ6okbSJAe8Tp97g9lFWfPIhj/fE2B3kU0GlVqa81FlwFLbQ37jjZmcReE6ZGRabxg3BOxdhIlIewuyXkdxyZhIsF6M5lFp3qxzFtWVoFJKP4u9BHv7epSokqgngRRaU7BQMCq9VxDFWZVV9dlCZD1TSMjYy6BWJuEuDacm4SBhC+Uyqy6mb98BQ9rAQlVff3jT5G7fPHzV4dV3OP0x2KWJTkFcXmuq2vuGrnp1X/s/+KL/VhffCHgWD883dTUFHZIxDqVCI/o7tLFHRl1EvDiodoiVl8aQdTUXIQbTAGJG8Hg7NOtuB7DmRV9eFGwJiHFQSxiGNnCD89fTafTv//5Lzpan78eR5rfuXPnvffG02fOn+dA4L4rNMrYApFOjOC1ERZMwsWdvnBLtxFOQo6NhbUwq6RwdDTYxLX/WjM4ikj8YTEU+oDnmH4S30n7CqqulJYwwAiH6Y2sXj2Txlcf//0TP59qve1x+GvHrVhHjnTEz1x9FSyHA1mc3btXs4u6Vt3sbThK7bCdn5ELDgs3Uoc+O42KJYIjpMWKmMcgjkLtura45o/DTU0iCeojE/RmVfgHUqka/e3j5rLHs//MI49873s/gMuf+v0Tv+jAJNK3cu2cORI/c8Zz8WJXV9fFRSQOBEVdnyzGWJUceKIq27BENhLEOqensWH69LjI2nZqFK11tTZV88HTNMf00O3UkFEJiCoCiDPx+PVffQ/pEUDxyyeeu05I7Lz11pkjnMZMx/WX9q/tgjOPUeRVuroMUbcp7IgEyS6zzM9YkwAX0Dm4RnjlkZEwXqf0GmG8JKjiXiZYydyNTz5+AZH40iPfWGbeIox7BFendk3uQhf+A2ABRvFLZBRAYoqC2HlkJ4XRcT3tWeyK0uAFo7pd165du4jfkTMSiRFuErkfpYdjcDt26DRON0FoI54UX1sItnVU8h5P3IB0wL7qwiBejcdvATEWv0IE7n4u/TxxE+ifnR0zeH1QFvGrKN4a+qMozf8AH/J3QCJEinFXBQcnUVFRUa7fWKCsvX3HRm4di6eHR5qaKA5aC9WTOyFE51B5zncIZSC0kUUAsesWKmBxHXmL6/GpX/96CpOYQQ4COMzg/1IW+z3X5oy5TA0i4XFCgrjLO7y5mEQB3HdzYOBUhX533LIyb+foluN3cOM4unYaAotgHnTjDwY2lSAKn7IOhTaCPQQHobNAHuLf0+Am5o90dOzcOYP+c6ugjqsej4hCqe2pE0hQ8jISm3Ayu470Z8pzvFdmW1vLwubyitUijs4d9+s41s7u1YSYxiuhWCwA53dS5s1BnEacmaIMJifJv5gFOMv0vn1/mpqamu/o6JhBWQW6fh1HfL9nUUcBIKbRSiQvjHejkaQk6rRFj6Nhiew4+vvL21evFqyjrLFxi2cdxzE8TWOa+PngEFMfQdFTKEExiPPxSd0gJndNTs7P7wIW8X37/vbVV39FMNASOTIjrg3sMhCK1/mmrNpTB4tDI69HtkpQTS5JMjeFoVHlYH7GSof2HBL/d2ioRXQdgGNwi+BI0cdD4mxGNxe2hVMkfJLEMi0uDbZCkIfY97dLDd3dDZf27bu3Q6KdM2lUplAUaqgO1gbYYigMzTzcr0LFXWZX24cHiTpzN4lDuBuxe4/BOnp7vYCjnMEwh1kUZ5tI3mHCEcJBAxcY+6eILWCliZBB3Lvvq4bu0oaG0uqGv+37U8cMlsFT3Bp/yXOZ3M9LCfWAReACMczvwCglsS0BafbxHLJLLtajKjw8vvuA8PVkc8uAjgPCrHdwo2Adi55pXDGZE8BwmNx87+qU2SAm5xGJP+1rqC5tCASqS6uRVYDPiFNjwLkmkEgjo8DNMjXRUzdLQqgAQkpiE7FDN+3sDJ0s1LX15LFHx0Uayd5mFGhX69Yx2r5xjWAdp08fHWsyrBYM4rIfLQ4DiclJqLmmwCbQ2ijtRv80fAUkphCD+Q6aXe3Ef8zEz2MSSqqOeUsRhJREHS7GyVZPeY43Lx8vNOnk4T0HROPo6+s/NbBQwe/iA2F28PhxHcfw0bVNYzQNw0vjdX/UQGJyFwoUyGVOgsfct++rS8XV1Q2XEIh7p0ghduQIBNOdNPemJJRUD3MSBhAyEtvwNijZ/XPRnzFpqxkFaMOGccPtq/va2jYvLPA4C56jc+N28U7ss7Mj0J9cDxaBild9dUzOT0IIhfAxn8br48xfz5z5639D7JiPd0zF52dYIYYoAAm8OpQAAjEMh/RMIGBq30yCNKoG84ygGUbBdejYAeNDh/pXw031jWFWFDQsu/zo8+xCHhOyCJxH0JxiciqNw+i9VLhMn5o5MpOeMgTS6/vBY6phBoKfcWeKhE1lOWlUbccR1MGwhJUOWJLAMkZZ5Dt6h07priMzzM5B+1OZ87yanhfdBPo3jWqQ+Px8fD5ONBV/BFXq6ThUH0Jq1YGjqBrqgSn8o3jIxbQLFgTPIbrLBHGXDudnrHXIHgV40t27TdbR29sCOPQw27hjDQVBO5+eq3FD5IiDjcTnJ9NT8/EpZBoz//s/U3HctUjjns3MEeImjlyHJFON4dxyFlIq09rANiGS2ETWhuP5GWsdkHqKTNcxvtuEu61Fv+UT4oEs4/U5lh2qw6wOZc4CaMzfMhW/JR6HePr48z+/ewoKVOjg6BYxE08DTuQkfuYhayPDJMwkevC8/nbSn3EwP2Oj7EbBbOPkoUf5T/X1bR7QQeDT+Rf1ph+sj6s8357EK2XXPFoik8g6bkEk0q13/zxNanWdxc55AHENh431NKXKAGEmQRpVLoYlrJV0SgKEmSeTzQPtFWxlwJ294VD6RbH7qc6h0iM9hVkQILvQH1O7btmFYACJ2x5/7jnatngE6rJ5JPRlz/A1NUjCRhOerDevDTMJ0sR1MT9jJ8dGQUn0b4bSpKy9vZP8CorB9tHtJhAExatXp+aZXQCIyTjUHrcQEq13PwEoCIsfEC+KLEJRlQR2EkfJ3kPm0ICBxDZN6F3aHGZxKJck8DFsY2GGUwDjNok6dxGVH+k4sQtsGJBjpOFfIHHb1O8JiuvMLF7CfRpV66l7w+NZixsiEhBGEqRRtSZ/d+naKDCJ1eSYKdK/3k30oxMwYWXaMYpCX/YMuupdkzyY3gIuI45JPH73E0/8YirONHUe9soUNYxBECchPboJUZSV5cRdUpPIseAw6GR2BDISBw8epE9w++0F+Gb0QQMOSDYxCxQvdu3iIIBE/PHbbos/8QR4zXj8tdd+/DLiMAxJWRFyEqeJk+B3H8y0CZpkbtNwBCVbPfmvjQK7RNOscZFEQ0NDdXV198GDtxM9eHtpQ7GCjy4wFv4utEbOIMW/H49D8YHdBZBobX08nX7t+99/7cf/8vJVFIEv+gUQI/j0jXwYTyBRh/v661zMlmWVY6PYIJIgR0QxjweRMI0C9JfuiYlIUZD2p5G/AO9+/ifpl17+McLxfa74j196+eWXfwQXc7nLj5NTPwIBTgLXtTInYSCxDfdLXc7PZJFjo8ggAVZRTI7hd3d3Ux4FBWjhrFoB9/OENeKfu0jc6g/Pp9P/xHX+h/iLly/PzfnpzEICp1TD2FsmIhbTZqwY3RTGjarj3pxbdjI5NQpGAt+hAEh0l5aWIgTd1cWER3X3g3StFBQ8WHpwQsW3N0WGsSj5vRLoK5fnoiqf2EqQviXZ6QklYrVFEhjBWkrC4C5zLsbNcmoUnEQ7JVGqqxsTwTxKS3Ue3aXVcG8mvK2Fd/q45uBgvbDTg0DUrfV49ibCbFMhUR8LZAzeURKbfJoeQV3u/tlpj3MSLSKJ7tIMMR4HSw8WMBwHu7uDgaKIPt8tGU8I1mEQoL0j02G2QwsnImBaleHAJOqgKwEdU7LV4816mMW5HObcQKKggpHAh8klLDCPasBRihwGM4/bH6yGG3JnJB4MBLIIw+/LGiZbkqxbzM9DwNivhtYGdpeNroclsspZTWog8eGlS5fI7Si65Ti68W8BAmAHSagtQJEWAVqFIoAMxM9MfsSzuJ5sSWLzwBs/qdpACrbBSsgA13ZsEavz/O1WJjlaHwYSoJ/+9KeUB3gJKY5uYh4IB420tz948MGGiYmioICDhg3PltFGsUuKtXbtLO6Ukt2EMN4I6sFnWWjvMp/+jEwbTFd9nx0Jb2dn5xa+Y/jKK8824M8eAZFbBw0v6NsMx+0HD3avWuEP4sRDiZECFKpr2IwcFDYjiWb3jmiwQyvuONLdv9VL/bs4Dxiu+crZlRIUOgna2W1sXLduHcPxyoeAo9sKBwCBWFvafTuPLAdLS1UKYi876Mqees26dSYce2dnfWS0FceNdbnMz7hD0dr6/kqku+xJ8Mb/4BZ9F+SVZ58ltmGDAy0V/DfiOw5u80Mn+yg71Sg8c9mWLZm/w/M0jLaK7vIb+PWsdH203vX2Sqz3W80kTiYzSLCOzZZBvVD/6bPPfkhdh9x3sMwUudLSTT0hFD8/YLff8lYILWMv2YzcmIEDRI9KL627pMLxo5VyQHo7A8UBGQn2npH32Lhju24eH37YgG/bIsdBbudSDL06DEJowfW3DAgb1Xgz0jDzQ0R2/5ao4DDpUcThyvsrdWWsD2sSjEd7e/uajcz9v/feezzUVpsMhNzpp5qQ2MuPPtN+S7KleUGk4SUzP4J1kLN/34xJFBQcu3J2pUFmo8AkKrL8jmq8Z7iDR8NFHGqLIQ2jK6bbTAJSKvrD+ptJ9p0aKDe8FCwVPvOT+7CEAyUfXmnSU62ZJNra2poXNleszoajrLNzjR4N33vllUukdC1mf2ASkFJNswvLyBb70Evp4z6cc+eO7UsxP2OpC2YOmSj0PaCh/l7YHMyKY0uj6P6fBR7F4k2wqlEBushAkH7L7mPHdgtva6h/Qd+F1J/4mzOJeyQcUPww2sShPYfEDbHeoeYKw2q2so5BwxYqCS2ERzWeF6F33yK9SNwj2LpHGHBJDg1VyIxwKXqXZj35lhTEypVnM+JH4cndewQjTrb0bs6KA6Jh+45BMZF+5cNnsS/t8bBkkcaBw/oriTQKejOo5zg/Y6tzFhzeH30mM7/COjYuWnBbc8uCAxxemM0R/P+i59lLH7FdTe9qsjZML3RoXLfCZHOL+CpLbhLJC2/KzQFRaM00Ca6tW/c8KrzLZHKgudyJdYy2N67ZKGbSdOeGNJ4kRfHJDY/yjchkfzNLNnKdn7GUlMP7Z6/cV2hDgdM4fFj4zAr6+tpODVSYvL2Ux2jn6B00HtIRYy+OA4ctXujwYX3Yp6/3FIoo5UvWsiO6551MDG++f+UuBxT0d7lhtziE0982BCM4WRwpXi2NnRu3b/QKa8O2j3h4wzh7mWTbkHdJI6iMw2NPutgL0rVB2EovgNjXUu4td4KDWAQNiFlf5uShPdIryVMPmCk8/NA9+Bu5oAAd2mNIjfqHBqTRT6IK27VhknnWJ189ZMJw4TH9e7miQNpgHHUt6O3NHla8FTggPuriVZaOw2MGCg88XGBMdB1+OnJtLdwzbph0LWhu8drhoN7PxUss2Rq5R1gY5965kNkJdPHxWNA4eXJc9BzJZN9A82aLsELWhrmBaPfsSwVC5/DWA/fIG6LmDCcnndxw2DDpmuzr34wioNk2yNpwvlO9ZCbxEEsp33zyHutHLQkKUOaka+8CKqoEHPjOdAfcPOfScHiTOUgbDEuKAnTokHGWsQ0Vb+W0liWjYsdcPNtSmATNIC486eCx43m5TdkFmK5gqLcX+VGyq+lmbSyBSWAO71xw/Pg8gqmVDu3ebXyNlhbXa2O39M260QMrzz38kKsdI7nJttoVZtm1tXD3uLMXkvWB4wkAAALXSURBVCvfXCL50DvvWMQJG8mMtnX07Nn7XFUmEhqHTx4Qgqwrn3TA+u060ZP3OHENEhQZZXLrfaRadVSs2urwhg1JfFlJZ0PTRPmvjVyVsWPKcpFnRgvzhlFYeGzDATc5VeHhmwbCnHm3PiNk6WffXgIW7rTEO+PuJI4UtD5lLmCf+lZBZPjab1cH9HdynxmEbFP9m9OSFRw5o2ArxLA2QG9/mxyWKM3OT3S8e9QM4tt1E99Iw8qtcO5jXhujf4cg8IDeXSYQeaZX/09BIGdx7G0TCJt33Ur0nQSB8lTjyrADUYgf8dRTS0jj5uWWGUoa9ojMEwVGtQoPvHLlviWgsYxAFLgBYVpHZ79TIMRdgfezfMqtpmhrz82BlpGPKCgQLuxctsNjZhLfKRDCZMG5JIoj9iSMq8PWt2bXyZtcbBglxA2yV5a0tQvD6Noz+ZnEsuIgbpnpHR9rFsYULK8abYn3QPMWXxtvGVpfVmvEQOJKHiZxeHkZhLBp9pbpG0l5u0kkkU8EPXZTrtZGT1qBQHp0/GRmF1Ks1K7kziHP3u3Si08oPib//oHxPUYYYhcj53J163JbGAX62rDrjo+LjXqRRK4RdLl5StBDDkCADvB+p0AiN3e5HDHwtfGAowfvPmQkIZlszY5hGS4LrAdcgACNHxMcpmt3uWF5mgOIbK4/7OZHDrQxEC7bnBv2LLtooYsE0CyjFmbxYOPGXZ48vIwxsGtyCYKTuDCOdHgrkg2BrVjLqgEhExx+ecctCHZU5Jz+ld0gM4M98MVHrZ9mOQnWxjvuf4wmIFKC43uQlrsBZCjp1ldSERLOZ3eWv3JwEViYxJs3dVd7aXUhRxAFb33HTCK58lxuIHDkzcG9LFvl5CJAT+YSeZexLuT8qT7pKjtf9nrooZx/FBKrJXwn/491zrKn8/emc98pd5mPzn2X3GVeOvcdcpd56R5JB/zvU48ta3f5f2hPoJY5NbMvAAAAAElFTkSuQmCC"/>
          <p:cNvSpPr>
            <a:spLocks noChangeAspect="1" noChangeArrowheads="1"/>
          </p:cNvSpPr>
          <p:nvPr/>
        </p:nvSpPr>
        <p:spPr bwMode="auto">
          <a:xfrm>
            <a:off x="155575" y="-1608138"/>
            <a:ext cx="4667250" cy="3352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0" descr="data:image/jpeg;base64,/9j/4AAQSkZJRgABAQAAAQABAAD/2wCEAAkGBxQTEhQUExMUFhIUFxUVFhUXEhQVFhcVGBcYFxkVFRQYHCggGRomGxYUITIhJSktLi4uGB8zODMsNygvLisBCgoKDg0OGxAQGywkICQvLi8uLCwsLCwsLDQvLCwsLCwsLCwsLCwsLCwsLCwsLCwsLCwsLCwsLCwsLCwsLCwsLP/AABEIAKUBMQMBEQACEQEDEQH/xAAcAAEAAQUBAQAAAAAAAAAAAAAABwEDBAUGAgj/xABNEAACAQIBBgcMBggFAwUAAAABAgADEQQFBhIhMVEHExVBYXGBFCIyUlNyc5GSobHRFjM0k7LBJDVCVGKDs8IXI0TD8EOC4SVjdKLx/8QAGwEBAAIDAQEAAAAAAAAAAAAAAAQFAQMGAgf/xAA4EQACAQMABwYFAwMEAwAAAAAAAQIDBBEFEhMhMVFxFDIzQVKBYZGxwdEiNPAjoeEGQnLxFWLC/9oADAMBAAIRAxEAPwCcYAgCAIAgCAIAgCAIAgCAIAgCAIAgCAIAgCAIAgCAIAgCAIAgCAIAgCAIAgCAIAgCAIAgCAeXcDWSAOk2mUm+BhtLiW+6k8dPaE9bOXJnja0/UvmO6k8dPaEbOXJja0/UvmO6k8dPaEbOXJja0/UvmO6k8dPaEbOXJja0/UvmXEcHYQeo3nlprie1JPgz1MGRAEAt1a6r4TKvWQPjMNpHqMZS4ItcoUvK0/bX5zGsuZ62NT0v5DlCl5Wn7a/ONZcxsanpfyHKFLytP21+cay5jY1PS/kOUKXlaftr841lzGxqel/Ivo4IuCCN4N56PDTXE9QYEAQCxVxtNTZqiA7i6g+8zOqzGUeOUqPlaf3i/OZ1XyGUOUqPlaf3i/ONV8hlDlKj5Wn94vzjVfIZRVMfSJsKtMncHX5zGq+QyjJmDIgCAUZgNZNhvgGPyhS8rT9tfnPeznyZ42keaHKFLytP21+cbOfJjaQ5ocoUvK0/bX5xs58mNpDmhyhS8rT9tfnGznyY2kOaLlHEI3gurdTA/CeXFrij0pJ8GXZgyIAgCAIAgGvy3lMUKeltY6lG87z0Cb7ei6s8eREvLpW9PW8/I4TGZUZzdmJPT+Q5pd06EYrCRy9W7nN5k8mN3aZs2SNO3Y7tMbJDbsd2mNkht2O7TGyQ27L+Fykym6kg7xPE6MZLDNtO6lB5i8M7jIGVhXQ38NbBhv3MOvX6pS3NDZS+DOnsbtXEN/FcfybWRiacvnrnL3KoRLcc4vfxF2aVuc31DqO6aK1XUWFxLPR1j2iTlLur+/wIvxeWGZizEsx2km59cgubZ09O2jFYSwixyo0xrnvYIcqNGuNghyo0a42CAyo0a42CNlkjOOpRbSptY84/ZboYc89wquL3EavZQqxxJEuZAysuKorVXVfUy+Kw2j/m8SwhNTjk5O5t5UKjgzYz2RyL8+c9mNR6FFitNCVdgbF2G0A8yg6tW2TqFDdrM0Tn5I4N8rHmkrUNWTxys0zqDI5WaNQZHKzRqDJVcrGY1Bk6vNTPdqDKtRi1AmzKdegPGTq3c80VaCkt3E2RqYJiVgQCDcHWDvEriQYmVsoph6L1X8FBfpJ2BR0kkCbKVN1JKK8zXVqKnByfkQ9lzOmrXYl21cyDwVG4Dn6zL+jaxprCKCtdSqPL+RqDlVpv2SI+1ZTlVo2SG1Y5VaNkhtWOVWjZIbVl7D5XYEEEgjYQbEdRE8yoprBmNZp5JNzFzrOIJo1TeqBpK3jqNoP8Q1dfZKe8tNn+uPAurK72n6JcTspXlgIAgCAIBw+f1U8bSXmCMe0n/wACXGjEtWT+JzmnG9eC+DOYlmUIgCAZWGybWqDSSk7LvA1dl9vZNU69ODxKSRvp2taotaEG0Y5pMCVKnSW9xY3Ft45ps1ljOTU4STcWt64/A8zJ5N/mPWPdJHMabX7CtpX6Ritkn8S40LJ9oa5p/VEgSkOpIU4RK5OPq3/ZFNR1aIPxYytuX/UZ2WiIpWsff6nNGRyzNhkDALXrCizFS6VOLItrqKukqm/MbNNlOCnLBGu67oU9olnDWenme8fkkpxC0xUeq+HSvVUIToaesLZRcatt94mZU8YxyyeaN0p67lhJScU88cGAmHc2IRiDe1lY3tttq5ufdNeGSXOK4tfMtzB7KgzJjBJXA/WJXErzBqbDrIYH8Ik60e5nM6eilOD+DO/xlTRRyNoViOwEyYuJQHzGlYsASbk6z1nWZdYIImQIB3+afBs2JorWrVTTWoNJEVQWKnYxY6hfba0iVbrVeIo3RpZWWajP7NingKlFEqO/GrUYl9HVoFBq0QPGPqmyhVdRNs8zhqnLzeayunaYB9B5iVy+T8KzG54pRfq1flKissTZMh3UaLhfrlcLSAOpqwB7EYj3gSboxJ1X0IGk29j7kSEy/OfO8zc4PO6cKtZqxRqgJRQoIAuQC+vXe3Na0q6+kdnU1EspcS1oaN16es3hs4avSKMyHwkZlPWpIPvEs4yUkmvMrJxcZOL8jxMnkQBAN1mZiSuPw1jtqKvY11PuMi3kU6MuhLsm1WiT4JzJ0wgCAIAgHBZ+fX0/MP4jLnRncl1Ob054kOj+pzjbJZFEdrSyRRxmGpOhC1AippDXrUWKuvQe2UvaalvVlGW9Z/mDp3Y0buhCUdzwln7NGkrZsYhWUFNJCygshB70kXNto1X5pOV9SlFtPD+JVy0VcRmk45WeK5fUkSnTCgKoAAFgBzAShbbeWdbGKisLgc7nxi1p0QNAsaraNtLRGoE3e2tgN3PJtjBzqbnw/m4rNK1Y06O9Zzu/7/BwYl6ckbvMn7X/AC3+KyDpHwfdfcttDfufZ/YkQyiOrIPz/wD1hX60/prKy48RnZ6J/ax9/qzQTQWZkZMcrXoMpsy1qJB/mKJ7pvEkaLmKlRmnyf0O7pVqpxOUOLL8YMbgl7y+kKQqAEav2NEG/Ntk1N60sc0c9KMFRo63DUm9/PH1MjC0mJLKpKLVyxcgd6t2YLc7BfmmUv8A6PE5rg3vapfREYUD3q9Q+ErjrHxLkGCRuB3/AFXXS/vk604M5rT/AHoe/wBiQcpfVVPMf8Jk1cTnmfMOG8FeofCXZBLsAycFkutiNMUKT1GVbkILkX1AntnmU4x7zMpN8Cb86KOIGSmTCiouJ4ugqimO/HfUw4XcdHT6pV09V1P1cCVLKjuIWyvg8XTZO7DXLENocczMdG40tHSJsL6N+yWVPU/2EaWt/uMCbDyUaYZk+gODv9XYX0Y+JlTW8RkuHdRoOGT7PR9N/tvJ2i/FfT7ogaT8JdSKhL0587XN+jlpMMFwoHc7gtTJNAsobWShZ7jXc2I1Sqr9kdRub3+fH8F3byuVSSjHd5b0c9kvN7E4hqi0qZd6RtU79AQxLDWWYX1q2y+yTp3FKklrPCfDiVsberVk8LeuJTH5AxFGolKpSYVaguiAq5YbNWgTuMzC4pzi5Re5HmdtVhJRa3su43NfF0kNSph3VALlu9NhvYKSR2zzC6ozerGW89TtK0I6zjuNRJBGNnmn9uwvpqfxke78GXQlWfjR6n0EJy505WAIAgCAcFn59fT8w/iMudGdyXU5vTniQ6P6nOSyKI7rM7K3GUgjIQ9OyM1u9aw706Q59G2oyhvaOpUznc951+i7lVaKWN63M6DjJCLIcZAOIz6xoerTpD/pqWboLagPUL9suNG02oufM5zTlVOUaa8t5zssyhN1mT9r/lv8VkHSPg+6+5baG/c+z+xIhlEdWQfn/wDrCv8A9n9NZWXHiM7PRP7WPv8AVmio0yzKo8J2VR5zEKPeRNKWXgsZSUYuT4Lf8iQMo5u4LBLSFehicQ7lRxlJnVeNJsqgK62JOzaemTtjThjKbObjpG6uXLZyjFb9zS4e6fub1M1sGlNsTxWIpsaZqVP0nErVto6RVyKms6tl9s2qlBfq+7IEr64m1SzFpPC/THHtuGTM0sC9Gm9OnWWnUUVVHdWJXVUUG5UVLXKmxiNKDW76sxVvrmM2pNZW7ux8vY53PfMujh6PHYfSUIQHpliw0SbaSljcWJGqR69uox1olto3StStV2VXfng+H0OCkM6Akbgd/wBV10v75OtODOa0/wB6Hv8AYkHKX1VTzH/CZNXE55nzDhvBXqHwl2QS7AN9mdnaMnVKtRqL1RURVsrKttEk3N+uaK9J1EkjZTkoveTLl7OMYbBNizTZwq0m4tSAx4xkUC51atP3SthTcpapJcklkhjPDOnlCslUUmpKlPQCswY30iSbjVu9Us6FLZrBGqS1maObjWUaYZk+gODv9W4X0Y+JlTW8RkuHdRoOGT7PR9N/tvJ2i/FfT7ogaT8JdSKhL0oCd8x2/QML6JZy1140up1Vv4UehyvBe36VlHz1/qVpNv8Aw6fT7IiWXiVOpuc8c5qGAdKpomriai6CgNo2pqbkljcKLnmFz2SNbUKldOKeEiTXq06X6pcTa5sZwJjcOKyqVuWRkaxKsNouNRFiD1Gaq1GVGeqzZSqRqR1kQ3nZgVoYyvTUWQPdRuVgGA6hpW7J0VpUdSjGT4nOXlJU6zS4HjNP7dhfTU/jF34Muhmz8aPU+ghOXOmKwBAEAQDgs/Pr6fmH8RlzozuS6nN6c8SHR/U5yWRRG6yNkzEhhUoVKag2DaxUVh0qvzBlbd16ElqzTyvYvdHWl1CWvBrD4785+R2iObC+s21m1h125pTHSI0WWs6qdK6UyKlbYFBuqne7D4bZMt7OdV5e5FfeaRp0FhPMuX5ONBYks50nclmO8mXsIqEVFcEcjUqSqSc5cWep6PBusyftf8t/isg6R8H3X3LbQ37n2f2JEMojqyD8/wD9YV/+z+msrLjxGdnon9rH3+rNTks2r0Dur0P6qzXT7y6ky58Gf/F/Rkq59P8A5eH/APm4X8ZllW4Lqjj9H9+f/CX0OZOKvXrrpknjcrXXSJsvFJbvb7Ntpq1t7X/InbNKEJY8qf1ZrFAFNUpt/l1KeSeMVqrmmS+kHDm/eqbAEC2oTxndhf8AqSXFOblJb06uN2/dwx9josWwXIjAVBUULoq40rEcdYKunrsNg6psn4LIVHfpFbsb+Ht8COJXHWkjcDv+q66X98nWnBnNaf70Pf7Eg5S+qqeY/wCEyauJzzPmHDeCvUPhLsgl2AeK3gt1H4QgyZc92/8ARn9Hhf6tGVdDxl7/AHJVTuEOy0IogFGmGZPoDg7/AFbhfRj4mVNbxGS4d1Gg4ZPs9H03+28naL8V9PuiBpPwl1IqEvTnyb8yn/QcL6NZy1140up1dv4UeiOY4NWtisoeeP6laTL/AMOn0+yIll4lTr+TW8K5viaPof72kjRXcl1I2leMTf8ABU1sG/p3/BTkTSfje35JejfA9zi8/wA/p9f+X/TSWej/AAF7lZpLx/Yws0/t2F9NT+M23fgy6Guz8aPU+ghOXOmKwBAEAQDgc/8AVXpHmKMPU2v4iXOi3+mS+JzmnE9eD+DOdlkUJZ7lF7qWU71YqfdPMoxlxRshVnDuvBV6LNqerVYbmqOR6iZ5VKmuEV8jZK6rSWHJ/M9UqKqLAWmwjlyAIBusxteLPRTa/ay2kDST/pJfH8lzoWL27fwf1RIhlGdQQhwhLbKFa/OKbDq0APiDK25X9RnZaHknax9/qc663H57umaCzOqwfCJXRFSthkrMtv8AM09Am2xiuiRpdIkuN1u3ooaug4ubdOeE/I9f4g6y3J1PSa+keMW50hZrni9dxqMz2mPpPP8A4WpjG13e/wCTymfqhWUZNpBXtpKHUBrbNIcXYzHaY+ky9DVW03VeV1/Jrcu5z1cWq0+LWhQQgimpvcjZc2AsNwE11a7msLcibZaNjbzdST1pczUGRyzJI4G11YpubSpr2gMT7mEn2i3M5jTz/XBfBkg49b03A2lWA6yCJMXEoD5fwx1AHaBY9YlynkhYL09GDzUFwRvEA6jK+flTEYU4Q4UICtNeM47S+rZGvo6A26G/nkWnbas9bJulUTjg5mSjSIB4qNYTDZk+hOD+mVydhQdR4pT67ke4iVFV5myXDuo5/hkU9y0jbUtYX6Lo4Hvk3RjSqvoQtIxbpe5FCmX5zzOuyTwhPh6NOiMKHFNQulxxW9ue2gbSpraNc5uWtx+BdUtIwjBRa4GvyDnY2FqV6goCocQwYrxmjo2Z2tfRN/D6Nk3XFm6sYxzwNFvexpyk2uLLGcmcDY2otRqQpaCaFtPTv3xN72G+bbS22EWs5yab25jWax5Gbm5nm+DpGkuHFQFy+lxuhtCi1tE+L75purF1p62cG+0vYUqeq0anLWVDiaz1imgX0e90tK1lC7bC+zdJVtR2VNQyQ7usqtTWRkZnKWyhhQNvGqexe+PuBnm8eKEuhssot1Yn0CJzB0hWAIAgCAc9nhkY4il3uqoh0kJ2X5wegj8pJtLjYzz5PiQ721VxT1fNcCMXxbU2KVVKONoOr/8AZ0cJRqLWi8o5SrbTpyxJYPXKK7561TTs5DlFd8ao2Uhyiu+NUzspDlFd8apjZSPIxxchaYLOdQVRczEnGCzJ4Rsp285vCRJOZWRDQplqn1tSxb+EDYoPPbX65z15c7ae7guH5OrsLPs8N/F8fwdNIZOI/wCEzNZsQFr0RetTFivj09ZsP4gSbdZkevS11lcS10Zf9nlqT7r/ALMiQ4rRJVgVYaipFiD0gyA4tHWQqxksp7ivdgmMM9a6HdgjDGuh3YIwxrod2CMMa6L2T6NXEuKdBC7ndsUb2bYBPUKbk8I0XF1Tox1pvH88ieMz8hjB4ZaQN28J28ZztPVsA6AJZ04KEcHGXdzK4qub9uhumGqeyMQPwlZo1cNXfEUULYeoS7BRc0mOs3A16BNzfmvJlGtuwzTOHmcOmUgZL2hq1T1ygI2iGqOUBG0Q1RygI2iGqUbKIjaIap0OZea9bKNVbqy4UH/MqawGHiUzzk7LjZI9WvjqbI0z6Mw9IKoUCwAAAGwAagBIBvNbnPkhcVh6lF9jjUedWBurDqIE2UqjpzUl5HipBTi4s+ess4Ktg6hp10I196/7DjerfltE6OhcwqrKKStZuLMQZREkayI3Z2OURGsh2djlERrIdnY5REayHZ2eTlC5AGsnUANZJ3Ac88ucUsnqNs2SzwVZpVKTHFYhdGow0adM7VU7Wbcx2W5hffKS+u1U/RHgXFpbbP8AU+JJ8rSaIAgCAIBRheAavKORadXw0VusA/GeozlHfF4PMoRluksmqOZtDySeyJs7TW9T+Zr7PS9K+Q+htDySewI7RW9T+Y7PS9K+Q+htDySewI7RW9T+Y7PS9K+QGZtDySeyI7TW9T+Y7PS9K+RtMnZDpUvARV6lA+E1ynKXeeTZGEY91YNqotPJ6KwDy6XgGkynm1RrG700Y/xID7zMOKfE9wqzh3W10ZrvoNhfIUvu1+U86keRs7VW9b+bH0FwvkKX3a/KNnHkO1VvW/mx9BcL5Cl92vyjZx5DtVb1v5squY2F8hS+7X5TOpHkO1VvW/mzeZOyRToiyIqjcqgD3TKSXA1Sk5PMnk2AEyeSsAs16AYa4BzmNzJwtRizYeiSec00v8JnWZjBjf4f4P8AdqP3S/KZ1nzGEP8AD/B/u1H7pflGs+Ywh/h/g/3aj90vyjWfMYRew+YuEU3GGo3H/tJ8pjWfMYR0mGwqoAAAAJgyZEAoRAMDKGSqdUEOqsDzEAj1GZTa3oYyaB8w8If9PR+7X5TZtqnqfzPOpHkU+gWE/d6P3a/KNtU9T+Y1I8h9AsJ+70fu1+Ubap6n8xqR5D6BYT93o/dr8o21T1P5jUjyNhkzNbD0TenRpqd6ooPrAnmVSUuLZlRS4G+RLTwZPUAQBAEAQBAEAQBAEAQBAEAQBAEAQBAEAQBAEAQBAEAQBAEAQBAEAQBAEAQBAEAQBAEAQBAEAQBAMXG5RpUvrKiJ5zAE9Q55hyS4myFKdTupswvpPhPLp6z8p52keZt7HX9LH0nwnl09Z+UbSPMdjr+lj6T4Ty6es/KNpHmOx1/Sx9J8J5dPf8o2keY7HX9LMzBZUo1fq6qOdwYX9W2elJPga6lGpT7yaMuZNQgCAULQCmmIA0xAGmIA0xAKgwCsAQChMAwqmWKCmxqpfrv8JqdemvNGt1oLzPHLmH8qvvmO0U/UY29PmOXMP5VffHaKfqG3p8xy5h/Kr747RT9Q29PmVXLVA/8AVT12+Mben6htqfMzkcEXBBB5wbibU88Dank9TIEAt1qyqLswA3kgTzKcYLMng9RhKTxFZMblaj5RZo7XR9SN3ZK3pZTlej5RffHa6PqQ7JW9LHK9Hyi++O10fUh2St6WOV6PlF98dro+pDslb0su0cfSc2V1J3X1+qe4XFKbxGSPM6FSCzKLMmbjSIAgCAIAgHN59ZydxUAVtx1QlaYOwW1s5G4C3aRNdWeoifo+07RUw+C4kK43LTuxZmLMdZYm5PbILm2dZTtoxWEtxicpvvmNZmzYxHKb741hsYjlN98aw2MRym++NZjYxMnC5YdSCCQRrBBIIO8ETKkeJ28WsEx8H2dHdlJkqEcdStpHxlOx7b9RB/8AMm0qmst5yukrLs80491/zB1s2laWqr80AtXgC8AXgC8AXgFQ0Av03uIB6gEcZ1ZympUamhtSQldX7ZG0novsEpru6cpOK4Iqbm5cpaq4I5lsc0gbRkPXZTu5t8bRmNdju5t8bRjXY7ubfG0Y12VXHNG0ZnXZuchZyNQcG5NM+Gm8bwOYyVQunTfwJFG5cH8CUqdQMAwNwQCDvB2GXqeVlFynnejGypjhRpNUPNsG8nUBNNxXVGm5vyN9vRdaooLzI9x2VXqMWY3J9Q6AOYTk613OpLWkzqqNrCnHVijEOLM0bZkjZIp3WY20hskO6zG2kNkh3WY20hske0xhmVWZ5dFHXZq5bLninNza6E7dW1Tv3+uX+jL51Hsp+z+xQ6SslBbWHv8Ak6iXRTiAIAgCAQ9w2VT3RhxfUKTntLi/wEh3PFHTaBX6J9URzIxfl3C4Z6jrTpqWdzoqoFyTuEylncjzOcYRcpPCR3a8H9DDoGyjjkoltYpqVv621t2LJCoJd5lJPTE5vFvTz8X/AI/Jco5jYHFAjA5QD1QL6D6J9agKwHTYxsIvus8LS9em/wCtT3fD+YOHyxkurhqrUay6Lr2gg7GU86maJRcXhl3QrwrQU4PKMOeTadzwO1SMoML6jQqX7GQiSLfvlNpxLs66r7k3SacmYZPfGAVgCAIAgCAIB6wx1nsgHvFtZGI2hWPuMxLgYfAgqk5IHVOVZzR6mAIAA3bdgHTujiZJGwPB/S4sca7moRrKkBQdwFtfbLmGjYav6m8lrCwhq/qbycTl3JZw1dqRN7WKts0lOw29Y7JWV6LpTcWV1ak6U3FmvLTSayYMz3JwWHJ28WPdcflOltfBj0L628KPQ13CBUIo0xvqa/ZaV+mvAXX7Mv8AQqTrS6fdHEXnLHSnY5IzXo1qFOoTUDOoJswtfqInSUNE0KlGMnnLXM5+40pWpVpQSWEyxjsy3Guk4b+FhonsOz4TRW0JJb6cs/Bm2jpmD3VI4+K3nNYnDvTYq6lWHMR/y4lNUpTpy1ZrDLinUhUjrQeUWprPYgGdkKoRiaFvKKOw6j8ZN0e2riHUiX0U7afQlMTszjRAEAQBAIa4a/tVD0TfjkO54o6bQPhz6r6EeyMX5I3BBhUUYvFuLmgmiu8d6Xc9ZAUeuSbdLfIoNN1ZNworz3v6IpmPmwuVTXxuOZ3LOUVQxUDVfbuFwAOjnmacNrmUjXeXLsdWjRS4ZbOExqdy4pzQc6WHrOKb7CdBiBe229rHfrkfuS3eRcqMbignNd5EncM2HVsNha5FqmmE6dF6Ze3YU98k3K3JlHoObVWdPyxn5MieRDpzteB/9Yfyan4km+375S6b/b+6+5OJk45Mwl2nrgHpmABJ1AayeiAR1lXhDqaZGHRBTBsGcFi3TYEWEvqOiIauarefh5FRV0jLP9NLHxOizRzqGL0kZQlZRcgHvWXZpLfXtIuOkSBe2Lt8NPMWS7W6Vbc9zL2dWci4RVAXSqvfRUmwAG1m6JEp09c6HRejJXsnl4iuL+yOYyfwgVQ445ENM7dAMrKN4uxv1Tc6CxuLuv8A6cpOH9GTUvjhp/2WCQ6VQMoZTdWAIO8HWDIpyEouLcXxR7w/hHsgwesf9W/mt8DMS4MxLgyCqHgjqE5VnNLgXVF9Q1k6gBtJ3ATBk2hzaxdge56nfahqHvF+97bSR2St6WbuzVfSzqMkZmU6K8djKigJZtHS0UW2sF3Nr+4dcsKFgofrqv8ABNo2Sh+qo/wbMcIOA77/ADj3pt9XU77pTVrEmdqpcyT2yjzI+y9lg4vEPW0SqEKqKfCCLztbnJLHtlJd1lVqay4FTcVdrNyNe0jGgl/Mr7Fh/M/MzpLXwY9C/tvCj0NbwhfVUvSf2tIGmvAXX7M6DQnjS6fdHFicsdIbvBPlNKaGidKjYaClEcaPUO+l/b1r2FKLUMxxu4f9lNXp2E6klN4lnfva/wAGfk7PllbQxdLQOw1EB0R56HvlHVeS6GlIyerUWGRa+iHjWoyyv5wfA6fHYKjiqQvZlIujqQSL86tJte3pXMMS38n+CuoV6ttPMd3NfkjrK2TnoVCj9atzMu8fKcjdWs7eepL2fM6y2uYXENePuuRhyMSDKyL9poelT4yZYfuIdSNe/tp9GSsJ2hxZWAIAgCAQ1w1/aqHom/HIdzxR02gfDn1X0I9kYvzquD7Oing6tVMQCcNiFCuQCdFhcAlRzEMQba9k3Uaii2nwZU6Vs514xnT70TueCygUwWIejcrUrVjQDbdFRopfpJGvqm+gsReCm0rPWrxU+KSyR/mzmficRiFSrSqIives7oyiwN2FztY6xq3yPClKUt6L25v6NGhmEk3jckzoeGPLa1KtLCob8Td6ljqDkWVOsLc/9wm25lwiQNB27SlVfnuRHcinRHa8D/6w/k1PxJN9v3yl03+3XVfcnEyccmYS7T1wCxlSiXo1EGosjrfzlI/Oe6ctWalyaZ5nHWi1zIExQamxRwVZTYg9G7onZQnGpFSi8pnNShKD1ZcTseC/Cu2INax4tUZb8xYkahvtb4Sq0tWiqap+eck/R1OWu5+WMGXwoYVxVSsASmjoH+Egki/Xf3SooSWMH0T/AE5cwUZUG9+cr47kv7YOIouzsFUFmJsANpM3tpcTpalSNOLnN4S8yccg4Y08PRRtqIqnsAEgyeW2fNbqqq1edRf7m382bDD+EeyeTQesf9W/mt8DMS4MxLgyCqHgjqE5VnNLgdBmQ6DG0tO2sPoX8pbV220rdNpMsFHbLPsSrPG2WSVjVl+XhwOembeKrOanGtWpDWtEd7odSDU/Xtlbe0a8t8Xlcitu6FWbynlcv5xON7lOvvD3u3vDq69WqU+rLkyt1XyPM8nko0Al/Mr7Fh/M/MzpLXwY9C/tvCj0NbwhfVUvSf2tIGmvAXX7M6DQnjS6fdHFTljpDr8gZ2YanSpUajlGVQpLIQl/P2eudbZXtHZRhnekcze6PryqyqRWU35fg3mUsnUcSnfAG472otiR0huce6Sri1pXEf1Lo/MhW91Vt5fp90+ByWScVUyfiOJqH9Hc9ik7Ki7lPOPlrqrWtUtK2wq8HwZb3NKne0dtS7y/mPwdPnNgBWomw79LsnWNq9o/KWGkLZV6LXmt6/nxKzR9y6FZZ4Pc/wA+xHc4068ysi/aaHpU+Mm2H7iHUjXv7afRkrCdmcWVgCAIAgENcNf2qh6JvxyHc8UdNoHw59V9CPZGL8o0GSTc4ce2CyRg6VFylapxbAqbEW/znbq0ioO+8mSepTSRy1vSV3fTcuG/8I5jEcIWUXTQ45F5tNKaq/r5j1TU7ieCxjoW3UsvecyL6ySSxJJJNySdpJO0zQW0YqKwuBWD0drwP/rD+TU/Ek32/fKXTf7ddV9ycTJxyZhLtPXAPcA1mPyDQrG701Y9Kg/ET3CpOHdbXRnmUIy7yTMzCYRKY0UAA6BaeW297PSWD1icMtQWYAiYMp43owMFkChSbSSmoPQoHwEy23xNlSvVqLE5N9W2bSYNRXD+EeyAesf9W/mt8DMS4MxLgyCsP4I6hOVZzS4Hqol94I1gg2II2EHmMJtPKMl/FZRxNVOLq4mq9M6ipIGkNzEC7DrkmV5VlHDZtlcVZLVcjMyFnFiMKVUPxlC4BSoSdEE2uj7VtttrHRN1vezi1GW9G2hdzg8PeiWC23/l5eF2Rhnjh0p4pwgABVHKjYrNe4A5r2B7Zz99TjCt+nz3lHeQjGq1E0jSGRSXsyvsWH8z8zOktfBj0L+28KPQ13CF9VS9J/a0gaa8BdfszoNCeNLp90cWJyx0h0GSs2kq0g7sQXuQABqGzXfbL2z0TGpSU5yab4YKS70rKlVcIRTxxyWs28U2FxBwzNekzFQOZKnMV3Bt28jpm6xrzo1nbVHnl/Pieb+hCvQVzBYeMvp/g22emED0NK2tD/8AVtRHrsZI0tR1qOuuMSJois4VtTyl9UZubWNNTDUyTdgChO8odG57AJLsqu1oRkRb6kqVxKK6/PecVlOjoVqqjYHa3UdY9xnJ31PZ3E4rmdTZ1NpQhJ8iuRftND0qfGe7D9xDqL39tPoyVhOzOLKwBAEAQCHeG6mRXwz/ALJput+kMCR6mEiXK3pnR6CmtWcfiiORIp0QYaoMmZlTKlTEMhqHVSppSRRewVRa/WTrJ+U9Sm5cSLbWsKGdXzeWYk8koQChgwdzwNUi2PdgO9Si1z0syAD3H1SRbr9WSj05NbFR5v8AJNxk05YwA3fsIBdgCAIAgCAIBTCNdm7BAL2MW6MOcqR6xaYe9GHvRA2HNhY7RqI6RqInLyi095zbWNzL08GBAKOtxY88A2eEzqxtJBTVqTqBZWqIzOBzawwB7RLCGkakY4e8mQvasY43Pqa1nZmZ6jFqjm7MdpPytYdkhVKjqS1pEWUnJuT4lus9hPKRhEyZn0iuCw4IseLU269f5zpbeLjSinyL+gsU4p8jV8IiniUbmWoL9qkfEiQNLwcqCx5MvtCySrtc1+DiUa85Vo6Zoy8HlnE0V0KZQprtpqSVvrOiQRqvzG8tLbSlSjT1MZwV1xo2jWnryyn8PMxVdgQ99KoGD3POwOlrt0yCriW22r45yS3Ri6ezXDGDOxOcOJqqyOlAIwsSq1NLfqu5Esa2lpVKbg0t/X8kCjoqlSmppvK6fg8YPLeIoLoUlpFblu/Dk3PmsNWqeLXScqFPUSX89z3c6Np1568m8/DH4LFfEvUZqlQKGa1wtwuoAarknmkK6ruvUc2iXb0VRpqnHguZfyCNLF0AOZwx6l1n4SRo6DlcRxzNekGo2s88vqSsJ2BxhWAIAgCAc1n1m2uOw5pk6Lg6VN7X0XH5EajPE4KSwSLW5lQqa69yAcrZNr4Vyleky2/asSjdKvsMhSpNHV0NIU6i3MwO7BvnjVJPaIjuwb41R2hDuwb41R2hDuwb41R2iJl5NwdbEsEoUnck2uFOiOlm2Adc9RptmitfU6ay2T3weZqjA0LMQ1aoQ1VhsvbUq8+iNfrJk2nDURyt5dO4qa3kuB1k2EQ1mUaRB0l2j3iAY9PKa8+owC5yim+AOUU3wByim+AOUU3wC0+OLakFzv5oBs8DR0V6efrgGQwgET5+ZrVadVsRh1Lo50qlNdbBudkXnB2kbbyuurTWetEr7m1y9aJxJyqBqa4O4ix9Rla7dor3SaHLC7/fMbBnnZscsLv98bBjZscsLv8AfGwY2bKcsKdmszKoMyqbZ02aWa9bF1FesjJhgbnSBVqn8Kqf2d5PNsk23snnMuBMoWjbzLgTRTWwAlsWph5YwC1qTU28Fhbp6COkHXPFSnGpFxlwZspVZUpqceKIkypga+FYq6lk5qgBKkdO49BnM3Ojp03wyuZ2Vpf0bmPHD5Pj/kwuVl3yF2dk7UQ5WXfHZ2NRDlZd8dnY1EOVl3x2djURWnjmc6NNWdjsCgk+6bKdpKTwka5yp01mbS6khZjZutSvWrfWsLBdugu23nHnnRWNlsFrS4v+xy2k9IK4epT7q/v/AIOzlgVAgCAIAgFCIBh4rJyPtAPZAMA5u0vEX2R8oM5ZT6OUvEX2R8oGWPo5S8RfZHygZZUZu0vEX2R8oGWZ2FyaibAB1AQYM0CAVgFGW8AwMRkxW5oBjHIaboA5DTdAHIaboBVciJugGdh8Gq7BAMoQBALdWkDtgGtr5DpsblQewQCz9HaXiL7I+UYGB9HaXiL7IjAwPo7S8RfZHyjAwXKOQaam+ivqEDBs6NELsgF2AIBjYjBq20QDXNkCmf2R6hMYR61pcyn0ep+KPUIwhrS5j6PU/FHqEYQ1pcx9H6fij1CMIa0uZlYXJSJsAHYJnBhtviZ6raDB6gCAIAgCAIAgCAIAgCAIAgCAIAgCAIAgCAIAgCAIAgCAIAgCAIAgCAIAgCAIAgCAIAgCAIB//9k="/>
          <p:cNvSpPr>
            <a:spLocks noChangeAspect="1" noChangeArrowheads="1"/>
          </p:cNvSpPr>
          <p:nvPr/>
        </p:nvSpPr>
        <p:spPr bwMode="auto">
          <a:xfrm>
            <a:off x="155575" y="-1127125"/>
            <a:ext cx="4343400" cy="2352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3" name="Group 2"/>
          <p:cNvGrpSpPr/>
          <p:nvPr/>
        </p:nvGrpSpPr>
        <p:grpSpPr>
          <a:xfrm>
            <a:off x="827584" y="1368943"/>
            <a:ext cx="7714532" cy="4507982"/>
            <a:chOff x="827584" y="1368943"/>
            <a:chExt cx="7714532" cy="4507982"/>
          </a:xfrm>
        </p:grpSpPr>
        <p:pic>
          <p:nvPicPr>
            <p:cNvPr id="52226" name="Picture 2" descr="https://encrypted-tbn2.gstatic.com/images?q=tbn:ANd9GcRzLR1RglUEhuRla40EK3HVkiYeblj1wRbmekwayQh3hlzeWhes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4986" y="1498983"/>
              <a:ext cx="1331640" cy="13316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3480781" y="1387092"/>
              <a:ext cx="840691" cy="1008829"/>
            </a:xfrm>
            <a:prstGeom prst="rect">
              <a:avLst/>
            </a:prstGeom>
          </p:spPr>
        </p:pic>
        <p:pic>
          <p:nvPicPr>
            <p:cNvPr id="7" name="Picture 6"/>
            <p:cNvPicPr>
              <a:picLocks noChangeAspect="1"/>
            </p:cNvPicPr>
            <p:nvPr/>
          </p:nvPicPr>
          <p:blipFill>
            <a:blip r:embed="rId5"/>
            <a:stretch>
              <a:fillRect/>
            </a:stretch>
          </p:blipFill>
          <p:spPr>
            <a:xfrm>
              <a:off x="4777699" y="1568396"/>
              <a:ext cx="1191417" cy="869779"/>
            </a:xfrm>
            <a:prstGeom prst="rect">
              <a:avLst/>
            </a:prstGeom>
          </p:spPr>
        </p:pic>
        <p:pic>
          <p:nvPicPr>
            <p:cNvPr id="52232" name="Picture 8" descr="Image result for mobile phone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5343" y="1368943"/>
              <a:ext cx="1031445" cy="15028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stretch>
              <a:fillRect/>
            </a:stretch>
          </p:blipFill>
          <p:spPr>
            <a:xfrm>
              <a:off x="6799513" y="2992187"/>
              <a:ext cx="1742603" cy="1305270"/>
            </a:xfrm>
            <a:prstGeom prst="rect">
              <a:avLst/>
            </a:prstGeom>
          </p:spPr>
        </p:pic>
        <p:pic>
          <p:nvPicPr>
            <p:cNvPr id="52236" name="Picture 12" descr="Image result for tablet computer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2207" y="4488079"/>
              <a:ext cx="1157191" cy="8985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9"/>
            <a:stretch>
              <a:fillRect/>
            </a:stretch>
          </p:blipFill>
          <p:spPr>
            <a:xfrm>
              <a:off x="4965700" y="4659257"/>
              <a:ext cx="1698326" cy="1217668"/>
            </a:xfrm>
            <a:prstGeom prst="rect">
              <a:avLst/>
            </a:prstGeom>
          </p:spPr>
        </p:pic>
        <p:pic>
          <p:nvPicPr>
            <p:cNvPr id="52240" name="Picture 16" descr="Image result for digital camera clip art"/>
            <p:cNvPicPr>
              <a:picLocks noChangeAspect="1" noChangeArrowheads="1"/>
            </p:cNvPicPr>
            <p:nvPr/>
          </p:nvPicPr>
          <p:blipFill rotWithShape="1">
            <a:blip r:embed="rId10">
              <a:extLst>
                <a:ext uri="{28A0092B-C50C-407E-A947-70E740481C1C}">
                  <a14:useLocalDpi xmlns:a14="http://schemas.microsoft.com/office/drawing/2010/main" val="0"/>
                </a:ext>
              </a:extLst>
            </a:blip>
            <a:srcRect l="16630" t="16906" r="11116" b="21708"/>
            <a:stretch/>
          </p:blipFill>
          <p:spPr bwMode="auto">
            <a:xfrm>
              <a:off x="2643855" y="4742606"/>
              <a:ext cx="1782501" cy="1134319"/>
            </a:xfrm>
            <a:prstGeom prst="rect">
              <a:avLst/>
            </a:prstGeom>
            <a:noFill/>
            <a:extLst>
              <a:ext uri="{909E8E84-426E-40DD-AFC4-6F175D3DCCD1}">
                <a14:hiddenFill xmlns:a14="http://schemas.microsoft.com/office/drawing/2010/main">
                  <a:solidFill>
                    <a:srgbClr val="FFFFFF"/>
                  </a:solidFill>
                </a14:hiddenFill>
              </a:ext>
            </a:extLst>
          </p:spPr>
        </p:pic>
        <p:pic>
          <p:nvPicPr>
            <p:cNvPr id="52242" name="Picture 18" descr="http://ec.l.thumbs.canstockphoto.com/canstock1415331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6603" y="4388352"/>
              <a:ext cx="1182602" cy="11826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a:stretch>
              <a:fillRect/>
            </a:stretch>
          </p:blipFill>
          <p:spPr>
            <a:xfrm>
              <a:off x="827584" y="2951995"/>
              <a:ext cx="1909678" cy="1033105"/>
            </a:xfrm>
            <a:prstGeom prst="rect">
              <a:avLst/>
            </a:prstGeom>
          </p:spPr>
        </p:pic>
      </p:grpSp>
      <p:pic>
        <p:nvPicPr>
          <p:cNvPr id="23" name="Picture 2" descr="https://ruritanrapidandistrict.files.wordpress.com/2014/03/mystery-member-free-clip-art.jpg?w=660"/>
          <p:cNvPicPr>
            <a:picLocks noChangeAspect="1" noChangeArrowheads="1"/>
          </p:cNvPicPr>
          <p:nvPr/>
        </p:nvPicPr>
        <p:blipFill rotWithShape="1">
          <a:blip r:embed="rId1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10445" t="9775" r="13078" b="12185"/>
          <a:stretch/>
        </p:blipFill>
        <p:spPr bwMode="auto">
          <a:xfrm>
            <a:off x="3863712" y="2953091"/>
            <a:ext cx="1412112" cy="143526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1334868" y="1491410"/>
            <a:ext cx="1646401" cy="1338348"/>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Rounded Rectangle 24"/>
          <p:cNvSpPr/>
          <p:nvPr/>
        </p:nvSpPr>
        <p:spPr>
          <a:xfrm>
            <a:off x="6425343" y="1387092"/>
            <a:ext cx="1031446" cy="1422934"/>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ounded Rectangle 25"/>
          <p:cNvSpPr/>
          <p:nvPr/>
        </p:nvSpPr>
        <p:spPr>
          <a:xfrm>
            <a:off x="6643567" y="2933470"/>
            <a:ext cx="1979571" cy="1363987"/>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Rounded Rectangle 26"/>
          <p:cNvSpPr/>
          <p:nvPr/>
        </p:nvSpPr>
        <p:spPr>
          <a:xfrm>
            <a:off x="937549" y="4297458"/>
            <a:ext cx="1551651" cy="1385712"/>
          </a:xfrm>
          <a:prstGeom prst="roundRect">
            <a:avLst/>
          </a:prstGeom>
          <a:noFill/>
          <a:ln w="28575">
            <a:solidFill>
              <a:srgbClr val="582F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1219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fltVal val="0"/>
                                          </p:val>
                                        </p:tav>
                                        <p:tav tm="100000">
                                          <p:val>
                                            <p:strVal val="#ppt_w"/>
                                          </p:val>
                                        </p:tav>
                                      </p:tavLst>
                                    </p:anim>
                                    <p:anim calcmode="lin" valueType="num">
                                      <p:cBhvr>
                                        <p:cTn id="13" dur="1000" fill="hold"/>
                                        <p:tgtEl>
                                          <p:spTgt spid="24"/>
                                        </p:tgtEl>
                                        <p:attrNameLst>
                                          <p:attrName>ppt_h</p:attrName>
                                        </p:attrNameLst>
                                      </p:cBhvr>
                                      <p:tavLst>
                                        <p:tav tm="0">
                                          <p:val>
                                            <p:fltVal val="0"/>
                                          </p:val>
                                        </p:tav>
                                        <p:tav tm="100000">
                                          <p:val>
                                            <p:strVal val="#ppt_h"/>
                                          </p:val>
                                        </p:tav>
                                      </p:tavLst>
                                    </p:anim>
                                    <p:anim calcmode="lin" valueType="num">
                                      <p:cBhvr>
                                        <p:cTn id="14" dur="1000" fill="hold"/>
                                        <p:tgtEl>
                                          <p:spTgt spid="24"/>
                                        </p:tgtEl>
                                        <p:attrNameLst>
                                          <p:attrName>style.rotation</p:attrName>
                                        </p:attrNameLst>
                                      </p:cBhvr>
                                      <p:tavLst>
                                        <p:tav tm="0">
                                          <p:val>
                                            <p:fltVal val="90"/>
                                          </p:val>
                                        </p:tav>
                                        <p:tav tm="100000">
                                          <p:val>
                                            <p:fltVal val="0"/>
                                          </p:val>
                                        </p:tav>
                                      </p:tavLst>
                                    </p:anim>
                                    <p:animEffect transition="in" filter="fade">
                                      <p:cBhvr>
                                        <p:cTn id="15" dur="1000"/>
                                        <p:tgtEl>
                                          <p:spTgt spid="24"/>
                                        </p:tgtEl>
                                      </p:cBhvr>
                                    </p:animEffect>
                                  </p:childTnLst>
                                </p:cTn>
                              </p:par>
                            </p:childTnLst>
                          </p:cTn>
                        </p:par>
                        <p:par>
                          <p:cTn id="16" fill="hold">
                            <p:stCondLst>
                              <p:cond delay="1000"/>
                            </p:stCondLst>
                            <p:childTnLst>
                              <p:par>
                                <p:cTn id="17" presetID="31"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 calcmode="lin" valueType="num">
                                      <p:cBhvr>
                                        <p:cTn id="21" dur="1000" fill="hold"/>
                                        <p:tgtEl>
                                          <p:spTgt spid="25"/>
                                        </p:tgtEl>
                                        <p:attrNameLst>
                                          <p:attrName>style.rotation</p:attrName>
                                        </p:attrNameLst>
                                      </p:cBhvr>
                                      <p:tavLst>
                                        <p:tav tm="0">
                                          <p:val>
                                            <p:fltVal val="90"/>
                                          </p:val>
                                        </p:tav>
                                        <p:tav tm="100000">
                                          <p:val>
                                            <p:fltVal val="0"/>
                                          </p:val>
                                        </p:tav>
                                      </p:tavLst>
                                    </p:anim>
                                    <p:animEffect transition="in" filter="fade">
                                      <p:cBhvr>
                                        <p:cTn id="22" dur="1000"/>
                                        <p:tgtEl>
                                          <p:spTgt spid="25"/>
                                        </p:tgtEl>
                                      </p:cBhvr>
                                    </p:animEffect>
                                  </p:childTnLst>
                                </p:cTn>
                              </p:par>
                            </p:childTnLst>
                          </p:cTn>
                        </p:par>
                        <p:par>
                          <p:cTn id="23" fill="hold">
                            <p:stCondLst>
                              <p:cond delay="2000"/>
                            </p:stCondLst>
                            <p:childTnLst>
                              <p:par>
                                <p:cTn id="24" presetID="31" presetClass="entr" presetSubtype="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1000" fill="hold"/>
                                        <p:tgtEl>
                                          <p:spTgt spid="26"/>
                                        </p:tgtEl>
                                        <p:attrNameLst>
                                          <p:attrName>ppt_w</p:attrName>
                                        </p:attrNameLst>
                                      </p:cBhvr>
                                      <p:tavLst>
                                        <p:tav tm="0">
                                          <p:val>
                                            <p:fltVal val="0"/>
                                          </p:val>
                                        </p:tav>
                                        <p:tav tm="100000">
                                          <p:val>
                                            <p:strVal val="#ppt_w"/>
                                          </p:val>
                                        </p:tav>
                                      </p:tavLst>
                                    </p:anim>
                                    <p:anim calcmode="lin" valueType="num">
                                      <p:cBhvr>
                                        <p:cTn id="27" dur="1000" fill="hold"/>
                                        <p:tgtEl>
                                          <p:spTgt spid="26"/>
                                        </p:tgtEl>
                                        <p:attrNameLst>
                                          <p:attrName>ppt_h</p:attrName>
                                        </p:attrNameLst>
                                      </p:cBhvr>
                                      <p:tavLst>
                                        <p:tav tm="0">
                                          <p:val>
                                            <p:fltVal val="0"/>
                                          </p:val>
                                        </p:tav>
                                        <p:tav tm="100000">
                                          <p:val>
                                            <p:strVal val="#ppt_h"/>
                                          </p:val>
                                        </p:tav>
                                      </p:tavLst>
                                    </p:anim>
                                    <p:anim calcmode="lin" valueType="num">
                                      <p:cBhvr>
                                        <p:cTn id="28" dur="1000" fill="hold"/>
                                        <p:tgtEl>
                                          <p:spTgt spid="26"/>
                                        </p:tgtEl>
                                        <p:attrNameLst>
                                          <p:attrName>style.rotation</p:attrName>
                                        </p:attrNameLst>
                                      </p:cBhvr>
                                      <p:tavLst>
                                        <p:tav tm="0">
                                          <p:val>
                                            <p:fltVal val="90"/>
                                          </p:val>
                                        </p:tav>
                                        <p:tav tm="100000">
                                          <p:val>
                                            <p:fltVal val="0"/>
                                          </p:val>
                                        </p:tav>
                                      </p:tavLst>
                                    </p:anim>
                                    <p:animEffect transition="in" filter="fade">
                                      <p:cBhvr>
                                        <p:cTn id="29" dur="1000"/>
                                        <p:tgtEl>
                                          <p:spTgt spid="26"/>
                                        </p:tgtEl>
                                      </p:cBhvr>
                                    </p:animEffect>
                                  </p:childTnLst>
                                </p:cTn>
                              </p:par>
                            </p:childTnLst>
                          </p:cTn>
                        </p:par>
                        <p:par>
                          <p:cTn id="30" fill="hold">
                            <p:stCondLst>
                              <p:cond delay="3000"/>
                            </p:stCondLst>
                            <p:childTnLst>
                              <p:par>
                                <p:cTn id="31" presetID="31" presetClass="entr" presetSubtype="0"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1000" fill="hold"/>
                                        <p:tgtEl>
                                          <p:spTgt spid="27"/>
                                        </p:tgtEl>
                                        <p:attrNameLst>
                                          <p:attrName>ppt_w</p:attrName>
                                        </p:attrNameLst>
                                      </p:cBhvr>
                                      <p:tavLst>
                                        <p:tav tm="0">
                                          <p:val>
                                            <p:fltVal val="0"/>
                                          </p:val>
                                        </p:tav>
                                        <p:tav tm="100000">
                                          <p:val>
                                            <p:strVal val="#ppt_w"/>
                                          </p:val>
                                        </p:tav>
                                      </p:tavLst>
                                    </p:anim>
                                    <p:anim calcmode="lin" valueType="num">
                                      <p:cBhvr>
                                        <p:cTn id="34" dur="1000" fill="hold"/>
                                        <p:tgtEl>
                                          <p:spTgt spid="27"/>
                                        </p:tgtEl>
                                        <p:attrNameLst>
                                          <p:attrName>ppt_h</p:attrName>
                                        </p:attrNameLst>
                                      </p:cBhvr>
                                      <p:tavLst>
                                        <p:tav tm="0">
                                          <p:val>
                                            <p:fltVal val="0"/>
                                          </p:val>
                                        </p:tav>
                                        <p:tav tm="100000">
                                          <p:val>
                                            <p:strVal val="#ppt_h"/>
                                          </p:val>
                                        </p:tav>
                                      </p:tavLst>
                                    </p:anim>
                                    <p:anim calcmode="lin" valueType="num">
                                      <p:cBhvr>
                                        <p:cTn id="35" dur="1000" fill="hold"/>
                                        <p:tgtEl>
                                          <p:spTgt spid="27"/>
                                        </p:tgtEl>
                                        <p:attrNameLst>
                                          <p:attrName>style.rotation</p:attrName>
                                        </p:attrNameLst>
                                      </p:cBhvr>
                                      <p:tavLst>
                                        <p:tav tm="0">
                                          <p:val>
                                            <p:fltVal val="90"/>
                                          </p:val>
                                        </p:tav>
                                        <p:tav tm="100000">
                                          <p:val>
                                            <p:fltVal val="0"/>
                                          </p:val>
                                        </p:tav>
                                      </p:tavLst>
                                    </p:anim>
                                    <p:animEffect transition="in" filter="fade">
                                      <p:cBhvr>
                                        <p:cTn id="3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de"/>
          <p:cNvSpPr/>
          <p:nvPr/>
        </p:nvSpPr>
        <p:spPr>
          <a:xfrm>
            <a:off x="4473429" y="3642611"/>
            <a:ext cx="283804" cy="2590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Social capital</a:t>
            </a:r>
          </a:p>
        </p:txBody>
      </p:sp>
      <p:sp>
        <p:nvSpPr>
          <p:cNvPr id="6" name="TextBox 5"/>
          <p:cNvSpPr txBox="1"/>
          <p:nvPr/>
        </p:nvSpPr>
        <p:spPr>
          <a:xfrm>
            <a:off x="601823" y="1455020"/>
            <a:ext cx="2470548" cy="1415772"/>
          </a:xfrm>
          <a:prstGeom prst="rect">
            <a:avLst/>
          </a:prstGeom>
          <a:noFill/>
        </p:spPr>
        <p:txBody>
          <a:bodyPr wrap="none" rtlCol="0">
            <a:spAutoFit/>
          </a:bodyPr>
          <a:lstStyle/>
          <a:p>
            <a:r>
              <a:rPr lang="en-GB" sz="3200" dirty="0">
                <a:solidFill>
                  <a:srgbClr val="69A830"/>
                </a:solidFill>
              </a:rPr>
              <a:t>Next of kin</a:t>
            </a:r>
          </a:p>
          <a:p>
            <a:pPr marL="0" lvl="1"/>
            <a:r>
              <a:rPr lang="en-GB" sz="1800" dirty="0">
                <a:solidFill>
                  <a:srgbClr val="582F7A"/>
                </a:solidFill>
              </a:rPr>
              <a:t>Who is it?</a:t>
            </a:r>
          </a:p>
          <a:p>
            <a:pPr marL="0" lvl="1"/>
            <a:r>
              <a:rPr lang="en-GB" sz="1800" dirty="0">
                <a:solidFill>
                  <a:srgbClr val="582F7A"/>
                </a:solidFill>
              </a:rPr>
              <a:t>Where do they live?</a:t>
            </a:r>
          </a:p>
          <a:p>
            <a:pPr marL="0" lvl="1"/>
            <a:r>
              <a:rPr lang="en-GB" sz="1800" dirty="0">
                <a:solidFill>
                  <a:srgbClr val="582F7A"/>
                </a:solidFill>
              </a:rPr>
              <a:t>How easy to contact?</a:t>
            </a:r>
          </a:p>
        </p:txBody>
      </p:sp>
      <p:sp>
        <p:nvSpPr>
          <p:cNvPr id="7" name="TextBox 6"/>
          <p:cNvSpPr txBox="1"/>
          <p:nvPr/>
        </p:nvSpPr>
        <p:spPr>
          <a:xfrm>
            <a:off x="4861466" y="1344502"/>
            <a:ext cx="3850734" cy="1138773"/>
          </a:xfrm>
          <a:prstGeom prst="rect">
            <a:avLst/>
          </a:prstGeom>
          <a:noFill/>
        </p:spPr>
        <p:txBody>
          <a:bodyPr wrap="none" rtlCol="0">
            <a:spAutoFit/>
          </a:bodyPr>
          <a:lstStyle/>
          <a:p>
            <a:r>
              <a:rPr lang="en-GB" sz="3200" dirty="0">
                <a:solidFill>
                  <a:srgbClr val="69A830"/>
                </a:solidFill>
              </a:rPr>
              <a:t>Sons and daughters</a:t>
            </a:r>
          </a:p>
          <a:p>
            <a:pPr marL="0" lvl="1" indent="457200"/>
            <a:r>
              <a:rPr lang="en-GB" sz="1800" dirty="0">
                <a:solidFill>
                  <a:srgbClr val="582F7A"/>
                </a:solidFill>
              </a:rPr>
              <a:t>How many?</a:t>
            </a:r>
          </a:p>
          <a:p>
            <a:pPr marL="0" lvl="1" indent="457200"/>
            <a:r>
              <a:rPr lang="en-GB" sz="1800" dirty="0">
                <a:solidFill>
                  <a:srgbClr val="582F7A"/>
                </a:solidFill>
              </a:rPr>
              <a:t>Where are they?</a:t>
            </a:r>
          </a:p>
        </p:txBody>
      </p:sp>
      <p:cxnSp>
        <p:nvCxnSpPr>
          <p:cNvPr id="18" name="Straight Connector 17"/>
          <p:cNvCxnSpPr>
            <a:endCxn id="4" idx="0"/>
          </p:cNvCxnSpPr>
          <p:nvPr/>
        </p:nvCxnSpPr>
        <p:spPr bwMode="auto">
          <a:xfrm>
            <a:off x="2741150" y="1882299"/>
            <a:ext cx="1874181" cy="176031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a:stCxn id="4" idx="7"/>
          </p:cNvCxnSpPr>
          <p:nvPr/>
        </p:nvCxnSpPr>
        <p:spPr bwMode="auto">
          <a:xfrm flipV="1">
            <a:off x="4715671" y="3138077"/>
            <a:ext cx="1381223" cy="54247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8" name="Group 7"/>
          <p:cNvGrpSpPr/>
          <p:nvPr/>
        </p:nvGrpSpPr>
        <p:grpSpPr>
          <a:xfrm>
            <a:off x="4615331" y="3901688"/>
            <a:ext cx="2044285" cy="1979773"/>
            <a:chOff x="4525577" y="4347701"/>
            <a:chExt cx="2044285" cy="1979773"/>
          </a:xfrm>
        </p:grpSpPr>
        <p:sp>
          <p:nvSpPr>
            <p:cNvPr id="12" name="TextBox 11"/>
            <p:cNvSpPr txBox="1"/>
            <p:nvPr/>
          </p:nvSpPr>
          <p:spPr>
            <a:xfrm>
              <a:off x="5019438" y="5742699"/>
              <a:ext cx="1550424" cy="584775"/>
            </a:xfrm>
            <a:prstGeom prst="rect">
              <a:avLst/>
            </a:prstGeom>
            <a:noFill/>
          </p:spPr>
          <p:txBody>
            <a:bodyPr wrap="none" rtlCol="0">
              <a:spAutoFit/>
            </a:bodyPr>
            <a:lstStyle/>
            <a:p>
              <a:r>
                <a:rPr lang="en-GB" sz="3200" dirty="0">
                  <a:solidFill>
                    <a:srgbClr val="69A830"/>
                  </a:solidFill>
                </a:rPr>
                <a:t>Friends</a:t>
              </a:r>
              <a:endParaRPr lang="en-GB" dirty="0">
                <a:solidFill>
                  <a:srgbClr val="69A830"/>
                </a:solidFill>
              </a:endParaRPr>
            </a:p>
          </p:txBody>
        </p:sp>
        <p:cxnSp>
          <p:nvCxnSpPr>
            <p:cNvPr id="20" name="Straight Connector 19"/>
            <p:cNvCxnSpPr>
              <a:stCxn id="4" idx="4"/>
            </p:cNvCxnSpPr>
            <p:nvPr/>
          </p:nvCxnSpPr>
          <p:spPr bwMode="auto">
            <a:xfrm>
              <a:off x="4525577" y="4347701"/>
              <a:ext cx="987722" cy="146445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cxnSp>
        <p:nvCxnSpPr>
          <p:cNvPr id="21" name="Straight Connector 20"/>
          <p:cNvCxnSpPr>
            <a:endCxn id="4" idx="0"/>
          </p:cNvCxnSpPr>
          <p:nvPr/>
        </p:nvCxnSpPr>
        <p:spPr bwMode="auto">
          <a:xfrm flipH="1">
            <a:off x="4615331" y="1920240"/>
            <a:ext cx="535789" cy="172237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5" name="Group 4"/>
          <p:cNvGrpSpPr/>
          <p:nvPr/>
        </p:nvGrpSpPr>
        <p:grpSpPr>
          <a:xfrm>
            <a:off x="4715671" y="3863747"/>
            <a:ext cx="2904082" cy="1449021"/>
            <a:chOff x="4730128" y="4276474"/>
            <a:chExt cx="2904082" cy="1449021"/>
          </a:xfrm>
        </p:grpSpPr>
        <p:sp>
          <p:nvSpPr>
            <p:cNvPr id="11" name="TextBox 10"/>
            <p:cNvSpPr txBox="1"/>
            <p:nvPr/>
          </p:nvSpPr>
          <p:spPr>
            <a:xfrm>
              <a:off x="5968369" y="5140720"/>
              <a:ext cx="1665841" cy="584775"/>
            </a:xfrm>
            <a:prstGeom prst="rect">
              <a:avLst/>
            </a:prstGeom>
            <a:noFill/>
          </p:spPr>
          <p:txBody>
            <a:bodyPr wrap="none" rtlCol="0">
              <a:spAutoFit/>
            </a:bodyPr>
            <a:lstStyle/>
            <a:p>
              <a:r>
                <a:rPr lang="en-GB" sz="3200" dirty="0">
                  <a:solidFill>
                    <a:srgbClr val="69A830"/>
                  </a:solidFill>
                </a:rPr>
                <a:t>Cousins</a:t>
              </a:r>
              <a:endParaRPr lang="en-GB" dirty="0">
                <a:solidFill>
                  <a:srgbClr val="69A830"/>
                </a:solidFill>
              </a:endParaRPr>
            </a:p>
          </p:txBody>
        </p:sp>
        <p:cxnSp>
          <p:nvCxnSpPr>
            <p:cNvPr id="22" name="Straight Connector 21"/>
            <p:cNvCxnSpPr>
              <a:stCxn id="4" idx="5"/>
            </p:cNvCxnSpPr>
            <p:nvPr/>
          </p:nvCxnSpPr>
          <p:spPr bwMode="auto">
            <a:xfrm>
              <a:off x="4730128" y="4276474"/>
              <a:ext cx="1230301" cy="112671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24" name="Group 23"/>
          <p:cNvGrpSpPr/>
          <p:nvPr/>
        </p:nvGrpSpPr>
        <p:grpSpPr>
          <a:xfrm>
            <a:off x="1725482" y="3901688"/>
            <a:ext cx="3605339" cy="2029671"/>
            <a:chOff x="1868831" y="4281299"/>
            <a:chExt cx="3605339" cy="2029671"/>
          </a:xfrm>
        </p:grpSpPr>
        <p:sp>
          <p:nvSpPr>
            <p:cNvPr id="14" name="TextBox 13"/>
            <p:cNvSpPr txBox="1"/>
            <p:nvPr/>
          </p:nvSpPr>
          <p:spPr>
            <a:xfrm>
              <a:off x="1868831" y="5233752"/>
              <a:ext cx="3605339" cy="1077218"/>
            </a:xfrm>
            <a:prstGeom prst="rect">
              <a:avLst/>
            </a:prstGeom>
            <a:noFill/>
          </p:spPr>
          <p:txBody>
            <a:bodyPr wrap="square" rtlCol="0">
              <a:spAutoFit/>
            </a:bodyPr>
            <a:lstStyle/>
            <a:p>
              <a:r>
                <a:rPr lang="en-GB" sz="3200" dirty="0">
                  <a:solidFill>
                    <a:srgbClr val="69A830"/>
                  </a:solidFill>
                </a:rPr>
                <a:t>Community or church groups</a:t>
              </a:r>
            </a:p>
          </p:txBody>
        </p:sp>
        <p:cxnSp>
          <p:nvCxnSpPr>
            <p:cNvPr id="27" name="Straight Connector 26"/>
            <p:cNvCxnSpPr>
              <a:stCxn id="4" idx="4"/>
            </p:cNvCxnSpPr>
            <p:nvPr/>
          </p:nvCxnSpPr>
          <p:spPr bwMode="auto">
            <a:xfrm flipH="1">
              <a:off x="3534884" y="4281299"/>
              <a:ext cx="1223796" cy="1109224"/>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17" name="Group 16"/>
          <p:cNvGrpSpPr/>
          <p:nvPr/>
        </p:nvGrpSpPr>
        <p:grpSpPr>
          <a:xfrm>
            <a:off x="1129897" y="3863747"/>
            <a:ext cx="3385094" cy="936181"/>
            <a:chOff x="1221994" y="4491184"/>
            <a:chExt cx="3385094" cy="936181"/>
          </a:xfrm>
        </p:grpSpPr>
        <p:sp>
          <p:nvSpPr>
            <p:cNvPr id="13" name="TextBox 12"/>
            <p:cNvSpPr txBox="1"/>
            <p:nvPr/>
          </p:nvSpPr>
          <p:spPr>
            <a:xfrm>
              <a:off x="1221994" y="4842590"/>
              <a:ext cx="2279791" cy="584775"/>
            </a:xfrm>
            <a:prstGeom prst="rect">
              <a:avLst/>
            </a:prstGeom>
            <a:noFill/>
          </p:spPr>
          <p:txBody>
            <a:bodyPr wrap="none" rtlCol="0">
              <a:spAutoFit/>
            </a:bodyPr>
            <a:lstStyle/>
            <a:p>
              <a:r>
                <a:rPr lang="en-GB" sz="3200" dirty="0">
                  <a:solidFill>
                    <a:srgbClr val="69A830"/>
                  </a:solidFill>
                </a:rPr>
                <a:t>Neighbours</a:t>
              </a:r>
            </a:p>
          </p:txBody>
        </p:sp>
        <p:cxnSp>
          <p:nvCxnSpPr>
            <p:cNvPr id="28" name="Straight Connector 27"/>
            <p:cNvCxnSpPr>
              <a:stCxn id="4" idx="3"/>
            </p:cNvCxnSpPr>
            <p:nvPr/>
          </p:nvCxnSpPr>
          <p:spPr bwMode="auto">
            <a:xfrm flipH="1">
              <a:off x="3151203" y="4491184"/>
              <a:ext cx="1455885" cy="397823"/>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25" name="Group 24"/>
          <p:cNvGrpSpPr/>
          <p:nvPr/>
        </p:nvGrpSpPr>
        <p:grpSpPr>
          <a:xfrm>
            <a:off x="787330" y="3520041"/>
            <a:ext cx="3686099" cy="584775"/>
            <a:chOff x="860027" y="4026867"/>
            <a:chExt cx="3686099" cy="584775"/>
          </a:xfrm>
        </p:grpSpPr>
        <p:sp>
          <p:nvSpPr>
            <p:cNvPr id="15" name="TextBox 14"/>
            <p:cNvSpPr txBox="1"/>
            <p:nvPr/>
          </p:nvSpPr>
          <p:spPr>
            <a:xfrm>
              <a:off x="860027" y="4026867"/>
              <a:ext cx="2120902" cy="584775"/>
            </a:xfrm>
            <a:prstGeom prst="rect">
              <a:avLst/>
            </a:prstGeom>
            <a:noFill/>
          </p:spPr>
          <p:txBody>
            <a:bodyPr wrap="none" rtlCol="0">
              <a:spAutoFit/>
            </a:bodyPr>
            <a:lstStyle/>
            <a:p>
              <a:r>
                <a:rPr lang="en-GB" sz="3200" dirty="0">
                  <a:solidFill>
                    <a:srgbClr val="69A830"/>
                  </a:solidFill>
                </a:rPr>
                <a:t>Volunteers</a:t>
              </a:r>
              <a:endParaRPr lang="en-GB" dirty="0">
                <a:solidFill>
                  <a:srgbClr val="69A830"/>
                </a:solidFill>
              </a:endParaRPr>
            </a:p>
          </p:txBody>
        </p:sp>
        <p:cxnSp>
          <p:nvCxnSpPr>
            <p:cNvPr id="29" name="Straight Connector 28"/>
            <p:cNvCxnSpPr>
              <a:stCxn id="4" idx="2"/>
              <a:endCxn id="15" idx="3"/>
            </p:cNvCxnSpPr>
            <p:nvPr/>
          </p:nvCxnSpPr>
          <p:spPr bwMode="auto">
            <a:xfrm flipH="1">
              <a:off x="2980929" y="4278976"/>
              <a:ext cx="1565197" cy="40279"/>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26" name="Group 25"/>
          <p:cNvGrpSpPr/>
          <p:nvPr/>
        </p:nvGrpSpPr>
        <p:grpSpPr>
          <a:xfrm>
            <a:off x="492281" y="2876017"/>
            <a:ext cx="4022710" cy="804535"/>
            <a:chOff x="540657" y="3236992"/>
            <a:chExt cx="4022710" cy="804535"/>
          </a:xfrm>
        </p:grpSpPr>
        <p:sp>
          <p:nvSpPr>
            <p:cNvPr id="16" name="TextBox 15"/>
            <p:cNvSpPr txBox="1"/>
            <p:nvPr/>
          </p:nvSpPr>
          <p:spPr>
            <a:xfrm>
              <a:off x="540657" y="3236992"/>
              <a:ext cx="2710999" cy="584775"/>
            </a:xfrm>
            <a:prstGeom prst="rect">
              <a:avLst/>
            </a:prstGeom>
            <a:noFill/>
          </p:spPr>
          <p:txBody>
            <a:bodyPr wrap="none" rtlCol="0">
              <a:spAutoFit/>
            </a:bodyPr>
            <a:lstStyle/>
            <a:p>
              <a:r>
                <a:rPr lang="en-GB" sz="3200" dirty="0">
                  <a:solidFill>
                    <a:srgbClr val="69A830"/>
                  </a:solidFill>
                </a:rPr>
                <a:t>Formal carers</a:t>
              </a:r>
            </a:p>
          </p:txBody>
        </p:sp>
        <p:cxnSp>
          <p:nvCxnSpPr>
            <p:cNvPr id="30" name="Straight Connector 29"/>
            <p:cNvCxnSpPr>
              <a:stCxn id="4" idx="1"/>
              <a:endCxn id="16" idx="3"/>
            </p:cNvCxnSpPr>
            <p:nvPr/>
          </p:nvCxnSpPr>
          <p:spPr bwMode="auto">
            <a:xfrm flipH="1" flipV="1">
              <a:off x="3251656" y="3529380"/>
              <a:ext cx="1311711" cy="512147"/>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3" name="Group 2"/>
          <p:cNvGrpSpPr/>
          <p:nvPr/>
        </p:nvGrpSpPr>
        <p:grpSpPr>
          <a:xfrm>
            <a:off x="4757233" y="3452339"/>
            <a:ext cx="4034013" cy="1077218"/>
            <a:chOff x="4856945" y="3903072"/>
            <a:chExt cx="4034013" cy="1077218"/>
          </a:xfrm>
        </p:grpSpPr>
        <p:sp>
          <p:nvSpPr>
            <p:cNvPr id="10" name="TextBox 9"/>
            <p:cNvSpPr txBox="1"/>
            <p:nvPr/>
          </p:nvSpPr>
          <p:spPr>
            <a:xfrm>
              <a:off x="6247286" y="3903072"/>
              <a:ext cx="2643672" cy="1077218"/>
            </a:xfrm>
            <a:prstGeom prst="rect">
              <a:avLst/>
            </a:prstGeom>
            <a:noFill/>
          </p:spPr>
          <p:txBody>
            <a:bodyPr wrap="none" rtlCol="0">
              <a:spAutoFit/>
            </a:bodyPr>
            <a:lstStyle/>
            <a:p>
              <a:r>
                <a:rPr lang="en-GB" sz="3200" dirty="0">
                  <a:solidFill>
                    <a:srgbClr val="69A830"/>
                  </a:solidFill>
                </a:rPr>
                <a:t>Brothers and </a:t>
              </a:r>
            </a:p>
            <a:p>
              <a:r>
                <a:rPr lang="en-GB" sz="3200" dirty="0">
                  <a:solidFill>
                    <a:srgbClr val="69A830"/>
                  </a:solidFill>
                </a:rPr>
                <a:t>sisters</a:t>
              </a:r>
            </a:p>
          </p:txBody>
        </p:sp>
        <p:cxnSp>
          <p:nvCxnSpPr>
            <p:cNvPr id="23" name="Straight Connector 22"/>
            <p:cNvCxnSpPr>
              <a:stCxn id="4" idx="6"/>
              <a:endCxn id="10" idx="1"/>
            </p:cNvCxnSpPr>
            <p:nvPr/>
          </p:nvCxnSpPr>
          <p:spPr bwMode="auto">
            <a:xfrm>
              <a:off x="4856945" y="4222883"/>
              <a:ext cx="1390341" cy="21879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pic>
        <p:nvPicPr>
          <p:cNvPr id="31" name="Person" descr="https://ruritanrapidandistrict.files.wordpress.com/2014/03/mystery-member-free-clip-art.jpg?w=660"/>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10445" t="9775" r="13078" b="12185"/>
          <a:stretch/>
        </p:blipFill>
        <p:spPr bwMode="auto">
          <a:xfrm>
            <a:off x="3925097" y="3053315"/>
            <a:ext cx="1416774" cy="144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01584" y="2725062"/>
            <a:ext cx="2757486" cy="584775"/>
          </a:xfrm>
          <a:prstGeom prst="rect">
            <a:avLst/>
          </a:prstGeom>
          <a:noFill/>
        </p:spPr>
        <p:txBody>
          <a:bodyPr wrap="none" rtlCol="0">
            <a:spAutoFit/>
          </a:bodyPr>
          <a:lstStyle/>
          <a:p>
            <a:r>
              <a:rPr lang="en-GB" sz="3200" dirty="0">
                <a:solidFill>
                  <a:srgbClr val="69A830"/>
                </a:solidFill>
              </a:rPr>
              <a:t>Grandchildren</a:t>
            </a:r>
          </a:p>
        </p:txBody>
      </p:sp>
    </p:spTree>
    <p:extLst>
      <p:ext uri="{BB962C8B-B14F-4D97-AF65-F5344CB8AC3E}">
        <p14:creationId xmlns:p14="http://schemas.microsoft.com/office/powerpoint/2010/main" val="173735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fade">
                                      <p:cBhvr>
                                        <p:cTn id="36" dur="500"/>
                                        <p:tgtEl>
                                          <p:spTgt spid="7">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fade">
                                      <p:cBhvr>
                                        <p:cTn id="39" dur="500"/>
                                        <p:tgtEl>
                                          <p:spTgt spid="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par>
                                <p:cTn id="45" presetID="22" presetClass="entr" presetSubtype="8"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left)">
                                      <p:cBhvr>
                                        <p:cTn id="51" dur="500"/>
                                        <p:tgtEl>
                                          <p:spTgt spid="3"/>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left)">
                                      <p:cBhvr>
                                        <p:cTn id="55" dur="500"/>
                                        <p:tgtEl>
                                          <p:spTgt spid="5"/>
                                        </p:tgtEl>
                                      </p:cBhvr>
                                    </p:animEffect>
                                  </p:childTnLst>
                                </p:cTn>
                              </p:par>
                            </p:childTnLst>
                          </p:cTn>
                        </p:par>
                        <p:par>
                          <p:cTn id="56" fill="hold">
                            <p:stCondLst>
                              <p:cond delay="1500"/>
                            </p:stCondLst>
                            <p:childTnLst>
                              <p:par>
                                <p:cTn id="57" presetID="22" presetClass="entr" presetSubtype="1"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up)">
                                      <p:cBhvr>
                                        <p:cTn id="59" dur="500"/>
                                        <p:tgtEl>
                                          <p:spTgt spid="8"/>
                                        </p:tgtEl>
                                      </p:cBhvr>
                                    </p:animEffect>
                                  </p:childTnLst>
                                </p:cTn>
                              </p:par>
                            </p:childTnLst>
                          </p:cTn>
                        </p:par>
                        <p:par>
                          <p:cTn id="60" fill="hold">
                            <p:stCondLst>
                              <p:cond delay="2000"/>
                            </p:stCondLst>
                            <p:childTnLst>
                              <p:par>
                                <p:cTn id="61" presetID="22" presetClass="entr" presetSubtype="1" fill="hold"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up)">
                                      <p:cBhvr>
                                        <p:cTn id="63" dur="500"/>
                                        <p:tgtEl>
                                          <p:spTgt spid="24"/>
                                        </p:tgtEl>
                                      </p:cBhvr>
                                    </p:animEffect>
                                  </p:childTnLst>
                                </p:cTn>
                              </p:par>
                            </p:childTnLst>
                          </p:cTn>
                        </p:par>
                        <p:par>
                          <p:cTn id="64" fill="hold">
                            <p:stCondLst>
                              <p:cond delay="2500"/>
                            </p:stCondLst>
                            <p:childTnLst>
                              <p:par>
                                <p:cTn id="65" presetID="22" presetClass="entr" presetSubtype="2"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right)">
                                      <p:cBhvr>
                                        <p:cTn id="67" dur="500"/>
                                        <p:tgtEl>
                                          <p:spTgt spid="17"/>
                                        </p:tgtEl>
                                      </p:cBhvr>
                                    </p:animEffect>
                                  </p:childTnLst>
                                </p:cTn>
                              </p:par>
                            </p:childTnLst>
                          </p:cTn>
                        </p:par>
                        <p:par>
                          <p:cTn id="68" fill="hold">
                            <p:stCondLst>
                              <p:cond delay="3000"/>
                            </p:stCondLst>
                            <p:childTnLst>
                              <p:par>
                                <p:cTn id="69" presetID="22" presetClass="entr" presetSubtype="2" fill="hold"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ipe(right)">
                                      <p:cBhvr>
                                        <p:cTn id="71" dur="500"/>
                                        <p:tgtEl>
                                          <p:spTgt spid="25"/>
                                        </p:tgtEl>
                                      </p:cBhvr>
                                    </p:animEffect>
                                  </p:childTnLst>
                                </p:cTn>
                              </p:par>
                            </p:childTnLst>
                          </p:cTn>
                        </p:par>
                        <p:par>
                          <p:cTn id="72" fill="hold">
                            <p:stCondLst>
                              <p:cond delay="3500"/>
                            </p:stCondLst>
                            <p:childTnLst>
                              <p:par>
                                <p:cTn id="73" presetID="22" presetClass="entr" presetSubtype="2" fill="hold"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right)">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John’s connections - is he well connected?</a:t>
            </a:r>
          </a:p>
        </p:txBody>
      </p:sp>
      <p:pic>
        <p:nvPicPr>
          <p:cNvPr id="19" name="Picture 2" descr="https://ruritanrapidandistrict.files.wordpress.com/2014/03/mystery-member-free-clip-art.jpg?w=660"/>
          <p:cNvPicPr>
            <a:picLocks noChangeAspect="1" noChangeArrowheads="1"/>
          </p:cNvPicPr>
          <p:nvPr/>
        </p:nvPicPr>
        <p:blipFill rotWithShape="1">
          <a:blip r:embed="rId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10445" t="9775" r="13078" b="12185"/>
          <a:stretch/>
        </p:blipFill>
        <p:spPr bwMode="auto">
          <a:xfrm>
            <a:off x="7649616" y="4639797"/>
            <a:ext cx="1062584" cy="108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375921" y="1611175"/>
            <a:ext cx="2321469" cy="4154984"/>
          </a:xfrm>
          <a:prstGeom prst="rect">
            <a:avLst/>
          </a:prstGeom>
          <a:noFill/>
        </p:spPr>
        <p:txBody>
          <a:bodyPr wrap="none" rtlCol="0">
            <a:spAutoFit/>
          </a:bodyPr>
          <a:lstStyle/>
          <a:p>
            <a:r>
              <a:rPr lang="en-GB" sz="2200" dirty="0" smtClean="0">
                <a:solidFill>
                  <a:srgbClr val="69A830"/>
                </a:solidFill>
              </a:rPr>
              <a:t>Daughter</a:t>
            </a:r>
          </a:p>
          <a:p>
            <a:r>
              <a:rPr lang="en-GB" sz="2200" dirty="0" smtClean="0">
                <a:solidFill>
                  <a:srgbClr val="69A830"/>
                </a:solidFill>
              </a:rPr>
              <a:t>Son</a:t>
            </a:r>
          </a:p>
          <a:p>
            <a:r>
              <a:rPr lang="en-GB" sz="2200" dirty="0" smtClean="0">
                <a:solidFill>
                  <a:srgbClr val="69A830"/>
                </a:solidFill>
              </a:rPr>
              <a:t>Grandson</a:t>
            </a:r>
          </a:p>
          <a:p>
            <a:r>
              <a:rPr lang="en-GB" sz="2200" dirty="0" smtClean="0">
                <a:solidFill>
                  <a:srgbClr val="69A830"/>
                </a:solidFill>
              </a:rPr>
              <a:t>Granddaughter 1</a:t>
            </a:r>
          </a:p>
          <a:p>
            <a:r>
              <a:rPr lang="en-GB" sz="2200" dirty="0" smtClean="0">
                <a:solidFill>
                  <a:srgbClr val="69A830"/>
                </a:solidFill>
              </a:rPr>
              <a:t>Granddaughter 2</a:t>
            </a:r>
          </a:p>
          <a:p>
            <a:r>
              <a:rPr lang="en-GB" sz="2200" dirty="0" smtClean="0">
                <a:solidFill>
                  <a:srgbClr val="69A830"/>
                </a:solidFill>
              </a:rPr>
              <a:t>Sister</a:t>
            </a:r>
          </a:p>
          <a:p>
            <a:r>
              <a:rPr lang="en-GB" sz="2200" dirty="0" smtClean="0">
                <a:solidFill>
                  <a:srgbClr val="69A830"/>
                </a:solidFill>
              </a:rPr>
              <a:t>Nephew</a:t>
            </a:r>
          </a:p>
          <a:p>
            <a:r>
              <a:rPr lang="en-GB" sz="2200" dirty="0" smtClean="0">
                <a:solidFill>
                  <a:srgbClr val="69A830"/>
                </a:solidFill>
              </a:rPr>
              <a:t>Cousin</a:t>
            </a:r>
          </a:p>
          <a:p>
            <a:r>
              <a:rPr lang="en-GB" sz="2200" dirty="0" smtClean="0">
                <a:solidFill>
                  <a:srgbClr val="69A830"/>
                </a:solidFill>
              </a:rPr>
              <a:t>Neighbour 1</a:t>
            </a:r>
          </a:p>
          <a:p>
            <a:r>
              <a:rPr lang="en-GB" sz="2200" dirty="0" smtClean="0">
                <a:solidFill>
                  <a:srgbClr val="69A830"/>
                </a:solidFill>
              </a:rPr>
              <a:t>Neighbour 2</a:t>
            </a:r>
          </a:p>
          <a:p>
            <a:r>
              <a:rPr lang="en-GB" sz="2200" dirty="0" smtClean="0">
                <a:solidFill>
                  <a:srgbClr val="69A830"/>
                </a:solidFill>
              </a:rPr>
              <a:t>Friend 1</a:t>
            </a:r>
          </a:p>
          <a:p>
            <a:r>
              <a:rPr lang="en-GB" sz="2200" dirty="0" smtClean="0">
                <a:solidFill>
                  <a:srgbClr val="69A830"/>
                </a:solidFill>
              </a:rPr>
              <a:t>Friend 2</a:t>
            </a:r>
            <a:endParaRPr lang="en-GB" sz="2200" dirty="0">
              <a:solidFill>
                <a:srgbClr val="69A830"/>
              </a:solidFill>
            </a:endParaRPr>
          </a:p>
        </p:txBody>
      </p:sp>
      <p:sp>
        <p:nvSpPr>
          <p:cNvPr id="28" name="TextBox 27"/>
          <p:cNvSpPr txBox="1"/>
          <p:nvPr/>
        </p:nvSpPr>
        <p:spPr>
          <a:xfrm>
            <a:off x="1626459" y="1613114"/>
            <a:ext cx="5428089" cy="430887"/>
          </a:xfrm>
          <a:prstGeom prst="rect">
            <a:avLst/>
          </a:prstGeom>
          <a:noFill/>
        </p:spPr>
        <p:txBody>
          <a:bodyPr wrap="none" rtlCol="0">
            <a:spAutoFit/>
          </a:bodyPr>
          <a:lstStyle/>
          <a:p>
            <a:r>
              <a:rPr lang="en-GB" sz="2200" i="1" dirty="0" smtClean="0">
                <a:solidFill>
                  <a:srgbClr val="633B9F"/>
                </a:solidFill>
              </a:rPr>
              <a:t>- visits </a:t>
            </a:r>
            <a:r>
              <a:rPr lang="en-GB" sz="2200" i="1" dirty="0">
                <a:solidFill>
                  <a:srgbClr val="633B9F"/>
                </a:solidFill>
              </a:rPr>
              <a:t>every day and does some cleaning</a:t>
            </a:r>
          </a:p>
        </p:txBody>
      </p:sp>
      <p:sp>
        <p:nvSpPr>
          <p:cNvPr id="29" name="TextBox 28"/>
          <p:cNvSpPr txBox="1"/>
          <p:nvPr/>
        </p:nvSpPr>
        <p:spPr>
          <a:xfrm>
            <a:off x="960697" y="1945086"/>
            <a:ext cx="7859209" cy="430887"/>
          </a:xfrm>
          <a:prstGeom prst="rect">
            <a:avLst/>
          </a:prstGeom>
          <a:noFill/>
        </p:spPr>
        <p:txBody>
          <a:bodyPr wrap="square" rtlCol="0">
            <a:spAutoFit/>
          </a:bodyPr>
          <a:lstStyle/>
          <a:p>
            <a:r>
              <a:rPr lang="en-GB" sz="2200" i="1" dirty="0" smtClean="0">
                <a:solidFill>
                  <a:srgbClr val="633B9F"/>
                </a:solidFill>
              </a:rPr>
              <a:t>- visits </a:t>
            </a:r>
            <a:r>
              <a:rPr lang="en-GB" sz="2200" i="1" dirty="0">
                <a:solidFill>
                  <a:srgbClr val="633B9F"/>
                </a:solidFill>
              </a:rPr>
              <a:t>once a week, phones twice a week, brings a </a:t>
            </a:r>
            <a:r>
              <a:rPr lang="en-GB" sz="2200" i="1" dirty="0" smtClean="0">
                <a:solidFill>
                  <a:srgbClr val="633B9F"/>
                </a:solidFill>
              </a:rPr>
              <a:t>takeaway</a:t>
            </a:r>
            <a:endParaRPr lang="en-GB" sz="2200" i="1" dirty="0">
              <a:solidFill>
                <a:srgbClr val="633B9F"/>
              </a:solidFill>
            </a:endParaRPr>
          </a:p>
        </p:txBody>
      </p:sp>
      <p:sp>
        <p:nvSpPr>
          <p:cNvPr id="30" name="TextBox 29"/>
          <p:cNvSpPr txBox="1"/>
          <p:nvPr/>
        </p:nvSpPr>
        <p:spPr>
          <a:xfrm>
            <a:off x="1724628" y="2276874"/>
            <a:ext cx="4768768" cy="430887"/>
          </a:xfrm>
          <a:prstGeom prst="rect">
            <a:avLst/>
          </a:prstGeom>
          <a:noFill/>
        </p:spPr>
        <p:txBody>
          <a:bodyPr wrap="square" rtlCol="0">
            <a:spAutoFit/>
          </a:bodyPr>
          <a:lstStyle/>
          <a:p>
            <a:r>
              <a:rPr lang="en-GB" sz="2200" i="1" dirty="0" smtClean="0">
                <a:solidFill>
                  <a:srgbClr val="633B9F"/>
                </a:solidFill>
              </a:rPr>
              <a:t>- calls </a:t>
            </a:r>
            <a:r>
              <a:rPr lang="en-GB" sz="2200" i="1" dirty="0">
                <a:solidFill>
                  <a:srgbClr val="633B9F"/>
                </a:solidFill>
              </a:rPr>
              <a:t>once a month with some meat</a:t>
            </a:r>
          </a:p>
        </p:txBody>
      </p:sp>
      <p:sp>
        <p:nvSpPr>
          <p:cNvPr id="31" name="TextBox 30"/>
          <p:cNvSpPr txBox="1"/>
          <p:nvPr/>
        </p:nvSpPr>
        <p:spPr>
          <a:xfrm>
            <a:off x="2586187" y="2610785"/>
            <a:ext cx="5410667" cy="430887"/>
          </a:xfrm>
          <a:prstGeom prst="rect">
            <a:avLst/>
          </a:prstGeom>
          <a:noFill/>
        </p:spPr>
        <p:txBody>
          <a:bodyPr wrap="square" rtlCol="0">
            <a:spAutoFit/>
          </a:bodyPr>
          <a:lstStyle/>
          <a:p>
            <a:r>
              <a:rPr lang="en-GB" sz="2200" i="1" dirty="0">
                <a:solidFill>
                  <a:srgbClr val="633B9F"/>
                </a:solidFill>
              </a:rPr>
              <a:t>- </a:t>
            </a:r>
            <a:r>
              <a:rPr lang="en-GB" sz="2200" i="1" dirty="0" smtClean="0">
                <a:solidFill>
                  <a:srgbClr val="633B9F"/>
                </a:solidFill>
              </a:rPr>
              <a:t>rings </a:t>
            </a:r>
            <a:r>
              <a:rPr lang="en-GB" sz="2200" i="1" dirty="0">
                <a:solidFill>
                  <a:srgbClr val="633B9F"/>
                </a:solidFill>
              </a:rPr>
              <a:t>twice a week asks what he </a:t>
            </a:r>
            <a:r>
              <a:rPr lang="en-GB" sz="2200" i="1" dirty="0" smtClean="0">
                <a:solidFill>
                  <a:srgbClr val="633B9F"/>
                </a:solidFill>
              </a:rPr>
              <a:t>needs</a:t>
            </a:r>
            <a:endParaRPr lang="en-GB" sz="2200" i="1" dirty="0">
              <a:solidFill>
                <a:srgbClr val="633B9F"/>
              </a:solidFill>
            </a:endParaRPr>
          </a:p>
        </p:txBody>
      </p:sp>
      <p:sp>
        <p:nvSpPr>
          <p:cNvPr id="32" name="TextBox 31"/>
          <p:cNvSpPr txBox="1"/>
          <p:nvPr/>
        </p:nvSpPr>
        <p:spPr>
          <a:xfrm>
            <a:off x="2586187" y="2924930"/>
            <a:ext cx="4611336" cy="430887"/>
          </a:xfrm>
          <a:prstGeom prst="rect">
            <a:avLst/>
          </a:prstGeom>
          <a:noFill/>
        </p:spPr>
        <p:txBody>
          <a:bodyPr wrap="square" rtlCol="0">
            <a:spAutoFit/>
          </a:bodyPr>
          <a:lstStyle/>
          <a:p>
            <a:r>
              <a:rPr lang="en-GB" sz="2200" i="1" dirty="0" smtClean="0">
                <a:solidFill>
                  <a:srgbClr val="633B9F"/>
                </a:solidFill>
              </a:rPr>
              <a:t>- emails </a:t>
            </a:r>
            <a:r>
              <a:rPr lang="en-GB" sz="2200" i="1" dirty="0">
                <a:solidFill>
                  <a:srgbClr val="633B9F"/>
                </a:solidFill>
              </a:rPr>
              <a:t>once a month from </a:t>
            </a:r>
            <a:r>
              <a:rPr lang="en-GB" sz="2200" i="1" dirty="0" smtClean="0">
                <a:solidFill>
                  <a:srgbClr val="633B9F"/>
                </a:solidFill>
              </a:rPr>
              <a:t>college</a:t>
            </a:r>
            <a:endParaRPr lang="en-GB" sz="2200" i="1" dirty="0">
              <a:solidFill>
                <a:srgbClr val="633B9F"/>
              </a:solidFill>
            </a:endParaRPr>
          </a:p>
        </p:txBody>
      </p:sp>
      <p:sp>
        <p:nvSpPr>
          <p:cNvPr id="33" name="TextBox 32"/>
          <p:cNvSpPr txBox="1"/>
          <p:nvPr/>
        </p:nvSpPr>
        <p:spPr>
          <a:xfrm>
            <a:off x="1163676" y="3276484"/>
            <a:ext cx="3211553" cy="430887"/>
          </a:xfrm>
          <a:prstGeom prst="rect">
            <a:avLst/>
          </a:prstGeom>
          <a:noFill/>
        </p:spPr>
        <p:txBody>
          <a:bodyPr wrap="square" rtlCol="0">
            <a:spAutoFit/>
          </a:bodyPr>
          <a:lstStyle/>
          <a:p>
            <a:r>
              <a:rPr lang="en-GB" sz="2200" i="1" dirty="0" smtClean="0">
                <a:solidFill>
                  <a:srgbClr val="633B9F"/>
                </a:solidFill>
              </a:rPr>
              <a:t>- telephones every day</a:t>
            </a:r>
            <a:endParaRPr lang="en-GB" sz="2200" i="1" dirty="0">
              <a:solidFill>
                <a:srgbClr val="633B9F"/>
              </a:solidFill>
            </a:endParaRPr>
          </a:p>
        </p:txBody>
      </p:sp>
      <p:sp>
        <p:nvSpPr>
          <p:cNvPr id="34" name="TextBox 33"/>
          <p:cNvSpPr txBox="1"/>
          <p:nvPr/>
        </p:nvSpPr>
        <p:spPr>
          <a:xfrm>
            <a:off x="1449843" y="3608272"/>
            <a:ext cx="7262358" cy="430887"/>
          </a:xfrm>
          <a:prstGeom prst="rect">
            <a:avLst/>
          </a:prstGeom>
          <a:noFill/>
        </p:spPr>
        <p:txBody>
          <a:bodyPr wrap="square" rtlCol="0">
            <a:spAutoFit/>
          </a:bodyPr>
          <a:lstStyle/>
          <a:p>
            <a:r>
              <a:rPr lang="en-GB" sz="2200" i="1" dirty="0">
                <a:solidFill>
                  <a:srgbClr val="633B9F"/>
                </a:solidFill>
              </a:rPr>
              <a:t>- </a:t>
            </a:r>
            <a:r>
              <a:rPr lang="en-GB" sz="2200" i="1" dirty="0" smtClean="0">
                <a:solidFill>
                  <a:srgbClr val="633B9F"/>
                </a:solidFill>
              </a:rPr>
              <a:t>sends text message once a week, </a:t>
            </a:r>
            <a:r>
              <a:rPr lang="en-GB" sz="2200" i="1" dirty="0">
                <a:solidFill>
                  <a:srgbClr val="633B9F"/>
                </a:solidFill>
              </a:rPr>
              <a:t>rings </a:t>
            </a:r>
            <a:r>
              <a:rPr lang="en-GB" sz="2200" i="1" dirty="0" smtClean="0">
                <a:solidFill>
                  <a:srgbClr val="633B9F"/>
                </a:solidFill>
              </a:rPr>
              <a:t>once a fortnight</a:t>
            </a:r>
            <a:endParaRPr lang="en-GB" sz="2200" i="1" dirty="0">
              <a:solidFill>
                <a:srgbClr val="633B9F"/>
              </a:solidFill>
            </a:endParaRPr>
          </a:p>
        </p:txBody>
      </p:sp>
      <p:sp>
        <p:nvSpPr>
          <p:cNvPr id="35" name="TextBox 34"/>
          <p:cNvSpPr txBox="1"/>
          <p:nvPr/>
        </p:nvSpPr>
        <p:spPr>
          <a:xfrm>
            <a:off x="1351721" y="3940060"/>
            <a:ext cx="7262358" cy="430887"/>
          </a:xfrm>
          <a:prstGeom prst="rect">
            <a:avLst/>
          </a:prstGeom>
          <a:noFill/>
        </p:spPr>
        <p:txBody>
          <a:bodyPr wrap="square" rtlCol="0">
            <a:spAutoFit/>
          </a:bodyPr>
          <a:lstStyle/>
          <a:p>
            <a:r>
              <a:rPr lang="en-GB" sz="2200" i="1" dirty="0">
                <a:solidFill>
                  <a:srgbClr val="633B9F"/>
                </a:solidFill>
              </a:rPr>
              <a:t>- </a:t>
            </a:r>
            <a:r>
              <a:rPr lang="en-GB" sz="2200" i="1" dirty="0" smtClean="0">
                <a:solidFill>
                  <a:srgbClr val="633B9F"/>
                </a:solidFill>
              </a:rPr>
              <a:t>calls </a:t>
            </a:r>
            <a:r>
              <a:rPr lang="en-GB" sz="2200" i="1" dirty="0">
                <a:solidFill>
                  <a:srgbClr val="633B9F"/>
                </a:solidFill>
              </a:rPr>
              <a:t>once a month, rings every other week</a:t>
            </a:r>
          </a:p>
        </p:txBody>
      </p:sp>
      <p:sp>
        <p:nvSpPr>
          <p:cNvPr id="36" name="TextBox 35"/>
          <p:cNvSpPr txBox="1"/>
          <p:nvPr/>
        </p:nvSpPr>
        <p:spPr>
          <a:xfrm>
            <a:off x="1955106" y="4294302"/>
            <a:ext cx="6757094" cy="430887"/>
          </a:xfrm>
          <a:prstGeom prst="rect">
            <a:avLst/>
          </a:prstGeom>
          <a:noFill/>
        </p:spPr>
        <p:txBody>
          <a:bodyPr wrap="square" rtlCol="0">
            <a:spAutoFit/>
          </a:bodyPr>
          <a:lstStyle/>
          <a:p>
            <a:r>
              <a:rPr lang="en-GB" sz="2200" i="1" dirty="0">
                <a:solidFill>
                  <a:srgbClr val="633B9F"/>
                </a:solidFill>
              </a:rPr>
              <a:t>- holds a key but never </a:t>
            </a:r>
            <a:r>
              <a:rPr lang="en-GB" sz="2200" i="1" dirty="0" smtClean="0">
                <a:solidFill>
                  <a:srgbClr val="633B9F"/>
                </a:solidFill>
              </a:rPr>
              <a:t>calls</a:t>
            </a:r>
            <a:endParaRPr lang="en-GB" sz="2200" i="1" dirty="0">
              <a:solidFill>
                <a:srgbClr val="633B9F"/>
              </a:solidFill>
            </a:endParaRPr>
          </a:p>
        </p:txBody>
      </p:sp>
      <p:sp>
        <p:nvSpPr>
          <p:cNvPr id="37" name="TextBox 36"/>
          <p:cNvSpPr txBox="1"/>
          <p:nvPr/>
        </p:nvSpPr>
        <p:spPr>
          <a:xfrm>
            <a:off x="1978256" y="4632064"/>
            <a:ext cx="6733944" cy="430887"/>
          </a:xfrm>
          <a:prstGeom prst="rect">
            <a:avLst/>
          </a:prstGeom>
          <a:noFill/>
        </p:spPr>
        <p:txBody>
          <a:bodyPr wrap="square" rtlCol="0">
            <a:spAutoFit/>
          </a:bodyPr>
          <a:lstStyle/>
          <a:p>
            <a:r>
              <a:rPr lang="en-GB" sz="2200" i="1" dirty="0">
                <a:solidFill>
                  <a:srgbClr val="633B9F"/>
                </a:solidFill>
              </a:rPr>
              <a:t>- </a:t>
            </a:r>
            <a:r>
              <a:rPr lang="en-GB" sz="2200" i="1" dirty="0" smtClean="0">
                <a:solidFill>
                  <a:srgbClr val="633B9F"/>
                </a:solidFill>
              </a:rPr>
              <a:t>helps </a:t>
            </a:r>
            <a:r>
              <a:rPr lang="en-GB" sz="2200" i="1" dirty="0">
                <a:solidFill>
                  <a:srgbClr val="633B9F"/>
                </a:solidFill>
              </a:rPr>
              <a:t>with the garden </a:t>
            </a:r>
            <a:r>
              <a:rPr lang="en-GB" sz="2200" i="1" dirty="0" smtClean="0">
                <a:solidFill>
                  <a:srgbClr val="633B9F"/>
                </a:solidFill>
              </a:rPr>
              <a:t>and bins</a:t>
            </a:r>
            <a:endParaRPr lang="en-GB" sz="2200" i="1" dirty="0">
              <a:solidFill>
                <a:srgbClr val="633B9F"/>
              </a:solidFill>
            </a:endParaRPr>
          </a:p>
        </p:txBody>
      </p:sp>
      <p:sp>
        <p:nvSpPr>
          <p:cNvPr id="38" name="TextBox 37"/>
          <p:cNvSpPr txBox="1"/>
          <p:nvPr/>
        </p:nvSpPr>
        <p:spPr>
          <a:xfrm>
            <a:off x="1449843" y="4953933"/>
            <a:ext cx="7262358" cy="430887"/>
          </a:xfrm>
          <a:prstGeom prst="rect">
            <a:avLst/>
          </a:prstGeom>
          <a:noFill/>
        </p:spPr>
        <p:txBody>
          <a:bodyPr wrap="square" rtlCol="0">
            <a:spAutoFit/>
          </a:bodyPr>
          <a:lstStyle/>
          <a:p>
            <a:r>
              <a:rPr lang="en-GB" sz="2200" i="1" dirty="0">
                <a:solidFill>
                  <a:srgbClr val="633B9F"/>
                </a:solidFill>
              </a:rPr>
              <a:t>- </a:t>
            </a:r>
            <a:r>
              <a:rPr lang="en-GB" sz="2200" i="1" dirty="0" smtClean="0">
                <a:solidFill>
                  <a:srgbClr val="633B9F"/>
                </a:solidFill>
              </a:rPr>
              <a:t>takes </a:t>
            </a:r>
            <a:r>
              <a:rPr lang="en-GB" sz="2200" i="1" dirty="0">
                <a:solidFill>
                  <a:srgbClr val="633B9F"/>
                </a:solidFill>
              </a:rPr>
              <a:t>him to the pub for lunch once a </a:t>
            </a:r>
            <a:r>
              <a:rPr lang="en-GB" sz="2200" i="1" dirty="0" smtClean="0">
                <a:solidFill>
                  <a:srgbClr val="633B9F"/>
                </a:solidFill>
              </a:rPr>
              <a:t>week</a:t>
            </a:r>
            <a:endParaRPr lang="en-GB" sz="2200" i="1" dirty="0">
              <a:solidFill>
                <a:srgbClr val="633B9F"/>
              </a:solidFill>
            </a:endParaRPr>
          </a:p>
        </p:txBody>
      </p:sp>
      <p:sp>
        <p:nvSpPr>
          <p:cNvPr id="39" name="TextBox 38"/>
          <p:cNvSpPr txBox="1"/>
          <p:nvPr/>
        </p:nvSpPr>
        <p:spPr>
          <a:xfrm>
            <a:off x="1449843" y="5276901"/>
            <a:ext cx="7262358" cy="430887"/>
          </a:xfrm>
          <a:prstGeom prst="rect">
            <a:avLst/>
          </a:prstGeom>
          <a:noFill/>
        </p:spPr>
        <p:txBody>
          <a:bodyPr wrap="square" rtlCol="0">
            <a:spAutoFit/>
          </a:bodyPr>
          <a:lstStyle/>
          <a:p>
            <a:r>
              <a:rPr lang="en-GB" sz="2200" i="1" dirty="0" smtClean="0">
                <a:solidFill>
                  <a:srgbClr val="633B9F"/>
                </a:solidFill>
              </a:rPr>
              <a:t>- calls </a:t>
            </a:r>
            <a:r>
              <a:rPr lang="en-GB" sz="2200" i="1" dirty="0">
                <a:solidFill>
                  <a:srgbClr val="633B9F"/>
                </a:solidFill>
              </a:rPr>
              <a:t>for a chat every other week</a:t>
            </a:r>
          </a:p>
        </p:txBody>
      </p:sp>
    </p:spTree>
    <p:extLst>
      <p:ext uri="{BB962C8B-B14F-4D97-AF65-F5344CB8AC3E}">
        <p14:creationId xmlns:p14="http://schemas.microsoft.com/office/powerpoint/2010/main" val="332165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P spid="36" grpId="0"/>
      <p:bldP spid="37" grpId="0"/>
      <p:bldP spid="38"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Wants and needs</a:t>
            </a:r>
          </a:p>
        </p:txBody>
      </p:sp>
      <p:sp>
        <p:nvSpPr>
          <p:cNvPr id="3" name="Content Placeholder 2"/>
          <p:cNvSpPr>
            <a:spLocks noGrp="1"/>
          </p:cNvSpPr>
          <p:nvPr>
            <p:ph idx="1"/>
          </p:nvPr>
        </p:nvSpPr>
        <p:spPr/>
        <p:txBody>
          <a:bodyPr>
            <a:noAutofit/>
          </a:bodyPr>
          <a:lstStyle/>
          <a:p>
            <a:pPr marL="457200" indent="-457200">
              <a:buFont typeface="Arial" panose="020B0604020202020204" pitchFamily="34" charset="0"/>
              <a:buChar char="•"/>
            </a:pPr>
            <a:r>
              <a:rPr lang="en-GB" sz="2400" dirty="0"/>
              <a:t>From the profile, it should be possible to work out what John wants</a:t>
            </a:r>
          </a:p>
          <a:p>
            <a:pPr marL="457200" indent="-457200">
              <a:buFont typeface="Arial" panose="020B0604020202020204" pitchFamily="34" charset="0"/>
              <a:buChar char="•"/>
            </a:pPr>
            <a:r>
              <a:rPr lang="en-GB" sz="2400" dirty="0"/>
              <a:t>It suggests some of the issues that prevent him from being able to do what he wants</a:t>
            </a:r>
          </a:p>
          <a:p>
            <a:pPr marL="457200" indent="-457200">
              <a:buFont typeface="Arial" panose="020B0604020202020204" pitchFamily="34" charset="0"/>
              <a:buChar char="•"/>
            </a:pPr>
            <a:r>
              <a:rPr lang="en-GB" sz="2400" dirty="0"/>
              <a:t>It’s </a:t>
            </a:r>
            <a:r>
              <a:rPr lang="en-GB" sz="2400" dirty="0" smtClean="0"/>
              <a:t>possible </a:t>
            </a:r>
            <a:r>
              <a:rPr lang="en-GB" sz="2400" dirty="0"/>
              <a:t>to work out what he will accept and embrace – and what wont work </a:t>
            </a:r>
            <a:r>
              <a:rPr lang="en-GB" sz="2400" dirty="0" smtClean="0"/>
              <a:t>because </a:t>
            </a:r>
            <a:r>
              <a:rPr lang="en-GB" sz="2400" dirty="0"/>
              <a:t>of his lifestyle </a:t>
            </a:r>
          </a:p>
          <a:p>
            <a:pPr marL="457200" indent="-457200">
              <a:buFont typeface="Arial" panose="020B0604020202020204" pitchFamily="34" charset="0"/>
              <a:buChar char="•"/>
            </a:pPr>
            <a:r>
              <a:rPr lang="en-GB" sz="2400" dirty="0"/>
              <a:t>It doesn’t tell us necessarily what he needs</a:t>
            </a:r>
          </a:p>
          <a:p>
            <a:pPr marL="457200" indent="-457200">
              <a:buFont typeface="Arial" panose="020B0604020202020204" pitchFamily="34" charset="0"/>
              <a:buChar char="•"/>
            </a:pPr>
            <a:r>
              <a:rPr lang="en-GB" sz="2400" dirty="0"/>
              <a:t>Will it make John more happy if we can address these “wants” using technology?</a:t>
            </a:r>
          </a:p>
        </p:txBody>
      </p:sp>
    </p:spTree>
    <p:extLst>
      <p:ext uri="{BB962C8B-B14F-4D97-AF65-F5344CB8AC3E}">
        <p14:creationId xmlns:p14="http://schemas.microsoft.com/office/powerpoint/2010/main" val="193441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do we think John should be offered?</a:t>
            </a:r>
          </a:p>
        </p:txBody>
      </p:sp>
      <p:sp>
        <p:nvSpPr>
          <p:cNvPr id="3" name="Content Placeholder 2"/>
          <p:cNvSpPr>
            <a:spLocks noGrp="1"/>
          </p:cNvSpPr>
          <p:nvPr>
            <p:ph idx="1"/>
          </p:nvPr>
        </p:nvSpPr>
        <p:spPr/>
        <p:txBody>
          <a:bodyPr>
            <a:noAutofit/>
          </a:bodyPr>
          <a:lstStyle/>
          <a:p>
            <a:pPr marL="457200" indent="-457200">
              <a:buFont typeface="Arial" panose="020B0604020202020204" pitchFamily="34" charset="0"/>
              <a:buChar char="•"/>
            </a:pPr>
            <a:r>
              <a:rPr lang="en-GB" sz="2400" dirty="0"/>
              <a:t>There aren’t any wrong answers – because the suggestions are not a prescription!</a:t>
            </a:r>
          </a:p>
          <a:p>
            <a:pPr marL="457200" indent="-457200">
              <a:buFont typeface="Arial" panose="020B0604020202020204" pitchFamily="34" charset="0"/>
              <a:buChar char="•"/>
            </a:pPr>
            <a:r>
              <a:rPr lang="en-GB" sz="2400" dirty="0"/>
              <a:t>Think outside the box – look for what he wants</a:t>
            </a:r>
          </a:p>
          <a:p>
            <a:pPr marL="457200" indent="-457200">
              <a:buFont typeface="Arial" panose="020B0604020202020204" pitchFamily="34" charset="0"/>
              <a:buChar char="•"/>
            </a:pPr>
            <a:r>
              <a:rPr lang="en-GB" sz="2400" dirty="0"/>
              <a:t>What about a subscription to a dating agency?</a:t>
            </a:r>
          </a:p>
          <a:p>
            <a:pPr marL="457200" indent="-457200">
              <a:buFont typeface="Arial" panose="020B0604020202020204" pitchFamily="34" charset="0"/>
              <a:buChar char="•"/>
            </a:pPr>
            <a:r>
              <a:rPr lang="en-GB" sz="2400" dirty="0"/>
              <a:t>How can we give him control of his health?</a:t>
            </a:r>
          </a:p>
          <a:p>
            <a:pPr marL="457200" indent="-457200">
              <a:buFont typeface="Arial" panose="020B0604020202020204" pitchFamily="34" charset="0"/>
              <a:buChar char="•"/>
            </a:pPr>
            <a:r>
              <a:rPr lang="en-GB" sz="2400" dirty="0"/>
              <a:t>What are the risks involved with these solutions?</a:t>
            </a:r>
          </a:p>
          <a:p>
            <a:pPr marL="457200" indent="-457200">
              <a:buFont typeface="Arial" panose="020B0604020202020204" pitchFamily="34" charset="0"/>
              <a:buChar char="•"/>
            </a:pPr>
            <a:r>
              <a:rPr lang="en-GB" sz="2400" dirty="0"/>
              <a:t>What about the risks he faces without these solutions – not only to his safety but also to his independence and well-being?</a:t>
            </a:r>
          </a:p>
        </p:txBody>
      </p:sp>
    </p:spTree>
    <p:extLst>
      <p:ext uri="{BB962C8B-B14F-4D97-AF65-F5344CB8AC3E}">
        <p14:creationId xmlns:p14="http://schemas.microsoft.com/office/powerpoint/2010/main" val="285058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Grp="1"/>
          </p:cNvSpPr>
          <p:nvPr>
            <p:ph type="title"/>
          </p:nvPr>
        </p:nvSpPr>
        <p:spPr/>
        <p:txBody>
          <a:bodyPr>
            <a:normAutofit/>
          </a:bodyPr>
          <a:lstStyle/>
          <a:p>
            <a:pPr>
              <a:defRPr/>
            </a:pPr>
            <a:r>
              <a:rPr lang="en-GB" dirty="0"/>
              <a:t>Hazards and risks</a:t>
            </a:r>
          </a:p>
        </p:txBody>
      </p:sp>
      <p:sp>
        <p:nvSpPr>
          <p:cNvPr id="881667" name="Rectangle 3"/>
          <p:cNvSpPr>
            <a:spLocks noGrp="1"/>
          </p:cNvSpPr>
          <p:nvPr>
            <p:ph idx="1"/>
          </p:nvPr>
        </p:nvSpPr>
        <p:spPr/>
        <p:txBody>
          <a:bodyPr>
            <a:noAutofit/>
          </a:bodyPr>
          <a:lstStyle/>
          <a:p>
            <a:pPr marL="342900" indent="-342900">
              <a:lnSpc>
                <a:spcPct val="90000"/>
              </a:lnSpc>
              <a:buFont typeface="Arial" pitchFamily="34" charset="0"/>
              <a:buChar char="•"/>
            </a:pPr>
            <a:r>
              <a:rPr lang="en-GB" sz="2400" dirty="0"/>
              <a:t>Hazards are everywhere and increase the likelihood and/or the severity of accidents (i.e. the risk) </a:t>
            </a:r>
          </a:p>
          <a:p>
            <a:pPr marL="342900" indent="-342900">
              <a:lnSpc>
                <a:spcPct val="90000"/>
              </a:lnSpc>
              <a:buFont typeface="Arial" pitchFamily="34" charset="0"/>
              <a:buChar char="•"/>
            </a:pPr>
            <a:r>
              <a:rPr lang="en-GB" sz="2400" dirty="0"/>
              <a:t>We must overcome them on a daily basis – this is an important aspect of independent living </a:t>
            </a:r>
          </a:p>
          <a:p>
            <a:pPr marL="342900" indent="-342900">
              <a:lnSpc>
                <a:spcPct val="90000"/>
              </a:lnSpc>
              <a:buFont typeface="Arial" pitchFamily="34" charset="0"/>
              <a:buChar char="•"/>
            </a:pPr>
            <a:r>
              <a:rPr lang="en-GB" sz="2400" dirty="0"/>
              <a:t>If an individual has good sensory function, insight and experience, hazards and risk levels can usually be recognised and action taken to avoid an accident</a:t>
            </a:r>
          </a:p>
          <a:p>
            <a:pPr marL="342900" indent="-342900">
              <a:lnSpc>
                <a:spcPct val="90000"/>
              </a:lnSpc>
              <a:buFont typeface="Arial" pitchFamily="34" charset="0"/>
              <a:buChar char="•"/>
            </a:pPr>
            <a:r>
              <a:rPr lang="en-GB" sz="2400" dirty="0"/>
              <a:t>A risk assessment needs to consider and allow for:</a:t>
            </a:r>
          </a:p>
          <a:p>
            <a:pPr marL="705785" lvl="1" indent="-342900">
              <a:lnSpc>
                <a:spcPct val="90000"/>
              </a:lnSpc>
              <a:buFont typeface="Courier New" panose="02070309020205020404" pitchFamily="49" charset="0"/>
              <a:buChar char="o"/>
            </a:pPr>
            <a:r>
              <a:rPr lang="en-GB" sz="2000" dirty="0"/>
              <a:t>Sensory  needs</a:t>
            </a:r>
          </a:p>
          <a:p>
            <a:pPr marL="705785" lvl="1" indent="-342900">
              <a:lnSpc>
                <a:spcPct val="90000"/>
              </a:lnSpc>
              <a:buFont typeface="Courier New" panose="02070309020205020404" pitchFamily="49" charset="0"/>
              <a:buChar char="o"/>
            </a:pPr>
            <a:r>
              <a:rPr lang="en-GB" sz="2000" dirty="0"/>
              <a:t>Cognitive impairments	</a:t>
            </a:r>
          </a:p>
          <a:p>
            <a:pPr marL="705785" lvl="1" indent="-342900">
              <a:lnSpc>
                <a:spcPct val="90000"/>
              </a:lnSpc>
              <a:buFont typeface="Courier New" panose="02070309020205020404" pitchFamily="49" charset="0"/>
              <a:buChar char="o"/>
            </a:pPr>
            <a:r>
              <a:rPr lang="en-GB" sz="2000" dirty="0"/>
              <a:t>The Duty of Care of housing and of public sector organisations</a:t>
            </a:r>
          </a:p>
        </p:txBody>
      </p:sp>
    </p:spTree>
    <p:extLst>
      <p:ext uri="{BB962C8B-B14F-4D97-AF65-F5344CB8AC3E}">
        <p14:creationId xmlns:p14="http://schemas.microsoft.com/office/powerpoint/2010/main" val="373323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1667">
                                            <p:txEl>
                                              <p:pRg st="0" end="0"/>
                                            </p:txEl>
                                          </p:spTgt>
                                        </p:tgtEl>
                                        <p:attrNameLst>
                                          <p:attrName>style.visibility</p:attrName>
                                        </p:attrNameLst>
                                      </p:cBhvr>
                                      <p:to>
                                        <p:strVal val="visible"/>
                                      </p:to>
                                    </p:set>
                                    <p:animEffect transition="in" filter="fade">
                                      <p:cBhvr>
                                        <p:cTn id="7" dur="500"/>
                                        <p:tgtEl>
                                          <p:spTgt spid="8816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1667">
                                            <p:txEl>
                                              <p:pRg st="1" end="1"/>
                                            </p:txEl>
                                          </p:spTgt>
                                        </p:tgtEl>
                                        <p:attrNameLst>
                                          <p:attrName>style.visibility</p:attrName>
                                        </p:attrNameLst>
                                      </p:cBhvr>
                                      <p:to>
                                        <p:strVal val="visible"/>
                                      </p:to>
                                    </p:set>
                                    <p:animEffect transition="in" filter="fade">
                                      <p:cBhvr>
                                        <p:cTn id="12" dur="500"/>
                                        <p:tgtEl>
                                          <p:spTgt spid="8816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81667">
                                            <p:txEl>
                                              <p:pRg st="2" end="2"/>
                                            </p:txEl>
                                          </p:spTgt>
                                        </p:tgtEl>
                                        <p:attrNameLst>
                                          <p:attrName>style.visibility</p:attrName>
                                        </p:attrNameLst>
                                      </p:cBhvr>
                                      <p:to>
                                        <p:strVal val="visible"/>
                                      </p:to>
                                    </p:set>
                                    <p:animEffect transition="in" filter="fade">
                                      <p:cBhvr>
                                        <p:cTn id="17" dur="500"/>
                                        <p:tgtEl>
                                          <p:spTgt spid="8816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81667">
                                            <p:txEl>
                                              <p:pRg st="3" end="3"/>
                                            </p:txEl>
                                          </p:spTgt>
                                        </p:tgtEl>
                                        <p:attrNameLst>
                                          <p:attrName>style.visibility</p:attrName>
                                        </p:attrNameLst>
                                      </p:cBhvr>
                                      <p:to>
                                        <p:strVal val="visible"/>
                                      </p:to>
                                    </p:set>
                                    <p:animEffect transition="in" filter="fade">
                                      <p:cBhvr>
                                        <p:cTn id="22" dur="500"/>
                                        <p:tgtEl>
                                          <p:spTgt spid="881667">
                                            <p:txEl>
                                              <p:pRg st="3" end="3"/>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81667">
                                            <p:txEl>
                                              <p:pRg st="4" end="4"/>
                                            </p:txEl>
                                          </p:spTgt>
                                        </p:tgtEl>
                                        <p:attrNameLst>
                                          <p:attrName>style.visibility</p:attrName>
                                        </p:attrNameLst>
                                      </p:cBhvr>
                                      <p:to>
                                        <p:strVal val="visible"/>
                                      </p:to>
                                    </p:set>
                                    <p:animEffect transition="in" filter="fade">
                                      <p:cBhvr>
                                        <p:cTn id="26" dur="500"/>
                                        <p:tgtEl>
                                          <p:spTgt spid="881667">
                                            <p:txEl>
                                              <p:pRg st="4" end="4"/>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881667">
                                            <p:txEl>
                                              <p:pRg st="5" end="5"/>
                                            </p:txEl>
                                          </p:spTgt>
                                        </p:tgtEl>
                                        <p:attrNameLst>
                                          <p:attrName>style.visibility</p:attrName>
                                        </p:attrNameLst>
                                      </p:cBhvr>
                                      <p:to>
                                        <p:strVal val="visible"/>
                                      </p:to>
                                    </p:set>
                                    <p:animEffect transition="in" filter="fade">
                                      <p:cBhvr>
                                        <p:cTn id="30" dur="500"/>
                                        <p:tgtEl>
                                          <p:spTgt spid="881667">
                                            <p:txEl>
                                              <p:pRg st="5" end="5"/>
                                            </p:txEl>
                                          </p:spTgt>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881667">
                                            <p:txEl>
                                              <p:pRg st="6" end="6"/>
                                            </p:txEl>
                                          </p:spTgt>
                                        </p:tgtEl>
                                        <p:attrNameLst>
                                          <p:attrName>style.visibility</p:attrName>
                                        </p:attrNameLst>
                                      </p:cBhvr>
                                      <p:to>
                                        <p:strVal val="visible"/>
                                      </p:to>
                                    </p:set>
                                    <p:animEffect transition="in" filter="fade">
                                      <p:cBhvr>
                                        <p:cTn id="34" dur="500"/>
                                        <p:tgtEl>
                                          <p:spTgt spid="8816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67"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Grp="1"/>
          </p:cNvSpPr>
          <p:nvPr>
            <p:ph type="title"/>
          </p:nvPr>
        </p:nvSpPr>
        <p:spPr/>
        <p:txBody>
          <a:bodyPr>
            <a:normAutofit/>
          </a:bodyPr>
          <a:lstStyle/>
          <a:p>
            <a:pPr>
              <a:defRPr/>
            </a:pPr>
            <a:r>
              <a:rPr lang="en-GB" dirty="0"/>
              <a:t>Types of hazard</a:t>
            </a:r>
          </a:p>
        </p:txBody>
      </p:sp>
      <p:graphicFrame>
        <p:nvGraphicFramePr>
          <p:cNvPr id="15" name="Table 14"/>
          <p:cNvGraphicFramePr>
            <a:graphicFrameLocks noGrp="1"/>
          </p:cNvGraphicFramePr>
          <p:nvPr>
            <p:extLst>
              <p:ext uri="{D42A27DB-BD31-4B8C-83A1-F6EECF244321}">
                <p14:modId xmlns:p14="http://schemas.microsoft.com/office/powerpoint/2010/main" val="1923645228"/>
              </p:ext>
            </p:extLst>
          </p:nvPr>
        </p:nvGraphicFramePr>
        <p:xfrm>
          <a:off x="483895" y="1418679"/>
          <a:ext cx="8176210" cy="4458246"/>
        </p:xfrm>
        <a:graphic>
          <a:graphicData uri="http://schemas.openxmlformats.org/drawingml/2006/table">
            <a:tbl>
              <a:tblPr firstRow="1" bandRow="1">
                <a:tableStyleId>{5C22544A-7EE6-4342-B048-85BDC9FD1C3A}</a:tableStyleId>
              </a:tblPr>
              <a:tblGrid>
                <a:gridCol w="1635242">
                  <a:extLst>
                    <a:ext uri="{9D8B030D-6E8A-4147-A177-3AD203B41FA5}">
                      <a16:colId xmlns="" xmlns:a16="http://schemas.microsoft.com/office/drawing/2014/main" val="20000"/>
                    </a:ext>
                  </a:extLst>
                </a:gridCol>
                <a:gridCol w="1635242">
                  <a:extLst>
                    <a:ext uri="{9D8B030D-6E8A-4147-A177-3AD203B41FA5}">
                      <a16:colId xmlns="" xmlns:a16="http://schemas.microsoft.com/office/drawing/2014/main" val="20001"/>
                    </a:ext>
                  </a:extLst>
                </a:gridCol>
                <a:gridCol w="1635242">
                  <a:extLst>
                    <a:ext uri="{9D8B030D-6E8A-4147-A177-3AD203B41FA5}">
                      <a16:colId xmlns="" xmlns:a16="http://schemas.microsoft.com/office/drawing/2014/main" val="20002"/>
                    </a:ext>
                  </a:extLst>
                </a:gridCol>
                <a:gridCol w="1635242">
                  <a:extLst>
                    <a:ext uri="{9D8B030D-6E8A-4147-A177-3AD203B41FA5}">
                      <a16:colId xmlns="" xmlns:a16="http://schemas.microsoft.com/office/drawing/2014/main" val="20003"/>
                    </a:ext>
                  </a:extLst>
                </a:gridCol>
                <a:gridCol w="1635242">
                  <a:extLst>
                    <a:ext uri="{9D8B030D-6E8A-4147-A177-3AD203B41FA5}">
                      <a16:colId xmlns="" xmlns:a16="http://schemas.microsoft.com/office/drawing/2014/main" val="20004"/>
                    </a:ext>
                  </a:extLst>
                </a:gridCol>
              </a:tblGrid>
              <a:tr h="612051">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1800" b="1"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Environmental</a:t>
                      </a:r>
                    </a:p>
                  </a:txBody>
                  <a:tcPr marL="91438" marR="91438" marT="45725" marB="45725" anchor="ctr" horzOverflow="overflow">
                    <a:solidFill>
                      <a:srgbClr val="C00000"/>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1800" b="1"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Sensory</a:t>
                      </a:r>
                    </a:p>
                  </a:txBody>
                  <a:tcPr marL="91438" marR="91438" marT="45725" marB="45725" anchor="ctr" horzOverflow="overflow">
                    <a:solidFill>
                      <a:srgbClr val="FFC000"/>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1800" b="1"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Health</a:t>
                      </a:r>
                    </a:p>
                  </a:txBody>
                  <a:tcPr marL="91438" marR="91438" marT="45725" marB="45725" anchor="ctr" horzOverflow="overflow">
                    <a:solidFill>
                      <a:schemeClr val="accent1"/>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1800" b="1"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Lifestyle</a:t>
                      </a:r>
                    </a:p>
                  </a:txBody>
                  <a:tcPr marL="91438" marR="91438" marT="45725" marB="45725" anchor="ctr" horzOverflow="overflow">
                    <a:solidFill>
                      <a:srgbClr val="69A830"/>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1800" b="1"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Weather</a:t>
                      </a:r>
                    </a:p>
                  </a:txBody>
                  <a:tcPr marL="91438" marR="91438" marT="45725" marB="45725" anchor="ctr" horzOverflow="overflow">
                    <a:solidFill>
                      <a:schemeClr val="tx1">
                        <a:lumMod val="50000"/>
                        <a:lumOff val="50000"/>
                      </a:schemeClr>
                    </a:solidFill>
                  </a:tcPr>
                </a:tc>
                <a:extLst>
                  <a:ext uri="{0D108BD9-81ED-4DB2-BD59-A6C34878D82A}">
                    <a16:rowId xmlns="" xmlns:a16="http://schemas.microsoft.com/office/drawing/2014/main" val="10000"/>
                  </a:ext>
                </a:extLst>
              </a:tr>
              <a:tr h="769239">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Damp</a:t>
                      </a:r>
                    </a:p>
                  </a:txBody>
                  <a:tcPr marL="91438" marR="91438" marT="45725" marB="45725" anchor="ctr" horzOverflow="overflow">
                    <a:solidFill>
                      <a:srgbClr val="FFB7B7"/>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Poor eyesight</a:t>
                      </a:r>
                    </a:p>
                  </a:txBody>
                  <a:tcPr marL="91438" marR="91438" marT="45725" marB="45725" anchor="ctr" horzOverflow="overflow">
                    <a:solidFill>
                      <a:srgbClr val="FFE699"/>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Chronic disease</a:t>
                      </a:r>
                    </a:p>
                  </a:txBody>
                  <a:tcPr marL="91438" marR="91438" marT="45725" marB="45725" anchor="ctr" horzOverflow="overflow">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Alcohol</a:t>
                      </a:r>
                    </a:p>
                  </a:txBody>
                  <a:tcPr marL="91438" marR="91438" marT="45725" marB="45725" anchor="ctr" horzOverflow="overflow">
                    <a:solidFill>
                      <a:schemeClr val="accent3">
                        <a:lumMod val="60000"/>
                        <a:lumOff val="40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Snow and ice</a:t>
                      </a:r>
                    </a:p>
                  </a:txBody>
                  <a:tcPr marL="91438" marR="91438" marT="45725" marB="45725" anchor="ctr" horzOverflow="overflow">
                    <a:solidFill>
                      <a:schemeClr val="bg1">
                        <a:lumMod val="85000"/>
                      </a:schemeClr>
                    </a:solidFill>
                  </a:tcPr>
                </a:tc>
                <a:extLst>
                  <a:ext uri="{0D108BD9-81ED-4DB2-BD59-A6C34878D82A}">
                    <a16:rowId xmlns="" xmlns:a16="http://schemas.microsoft.com/office/drawing/2014/main" val="10001"/>
                  </a:ext>
                </a:extLst>
              </a:tr>
              <a:tr h="769239">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Stairs</a:t>
                      </a:r>
                    </a:p>
                  </a:txBody>
                  <a:tcPr marL="91438" marR="91438" marT="45725" marB="45725" anchor="ctr" horzOverflow="overflow">
                    <a:solidFill>
                      <a:srgbClr val="FFB7B7"/>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Poor hearing</a:t>
                      </a:r>
                    </a:p>
                  </a:txBody>
                  <a:tcPr marL="91438" marR="91438" marT="45725" marB="45725" anchor="ctr" horzOverflow="overflow">
                    <a:solidFill>
                      <a:srgbClr val="FFE699"/>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Cognitive impairment</a:t>
                      </a:r>
                    </a:p>
                  </a:txBody>
                  <a:tcPr marL="91438" marR="91438" marT="45725" marB="45725" anchor="ctr" horzOverflow="overflow">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Smoking</a:t>
                      </a:r>
                    </a:p>
                  </a:txBody>
                  <a:tcPr marL="91438" marR="91438" marT="45725" marB="45725" anchor="ctr" horzOverflow="overflow">
                    <a:solidFill>
                      <a:schemeClr val="accent3">
                        <a:lumMod val="60000"/>
                        <a:lumOff val="40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Heavy rain</a:t>
                      </a:r>
                    </a:p>
                  </a:txBody>
                  <a:tcPr marL="91438" marR="91438" marT="45725" marB="45725" anchor="ctr" horzOverflow="overflow">
                    <a:solidFill>
                      <a:schemeClr val="bg1">
                        <a:lumMod val="85000"/>
                      </a:schemeClr>
                    </a:solidFill>
                  </a:tcPr>
                </a:tc>
                <a:extLst>
                  <a:ext uri="{0D108BD9-81ED-4DB2-BD59-A6C34878D82A}">
                    <a16:rowId xmlns="" xmlns:a16="http://schemas.microsoft.com/office/drawing/2014/main" val="10002"/>
                  </a:ext>
                </a:extLst>
              </a:tr>
              <a:tr h="769239">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Clutter</a:t>
                      </a:r>
                    </a:p>
                  </a:txBody>
                  <a:tcPr marL="91438" marR="91438" marT="45725" marB="45725" anchor="ctr" horzOverflow="overflow">
                    <a:solidFill>
                      <a:srgbClr val="FFB7B7"/>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Poor heat detection</a:t>
                      </a:r>
                    </a:p>
                  </a:txBody>
                  <a:tcPr marL="91438" marR="91438" marT="45725" marB="45725" anchor="ctr" horzOverflow="overflow">
                    <a:solidFill>
                      <a:srgbClr val="FFE699"/>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smtClean="0">
                          <a:ln>
                            <a:noFill/>
                          </a:ln>
                          <a:solidFill>
                            <a:schemeClr val="tx1"/>
                          </a:solidFill>
                          <a:effectLst/>
                          <a:latin typeface="Arial Narrow" panose="020B0606020202030204" pitchFamily="34" charset="0"/>
                          <a:cs typeface="Arial" panose="020B0604020202020204" pitchFamily="34" charset="0"/>
                        </a:rPr>
                        <a:t>Polypharmacy</a:t>
                      </a:r>
                      <a:endPar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5" marB="45725" anchor="ctr" horzOverflow="overflow">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Recreational drugs</a:t>
                      </a:r>
                    </a:p>
                  </a:txBody>
                  <a:tcPr marL="91438" marR="91438" marT="45725" marB="45725" anchor="ctr" horzOverflow="overflow">
                    <a:solidFill>
                      <a:schemeClr val="accent3">
                        <a:lumMod val="60000"/>
                        <a:lumOff val="40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High temperature</a:t>
                      </a:r>
                    </a:p>
                  </a:txBody>
                  <a:tcPr marL="91438" marR="91438" marT="45725" marB="45725" anchor="ctr" horzOverflow="overflow">
                    <a:solidFill>
                      <a:schemeClr val="bg1">
                        <a:lumMod val="85000"/>
                      </a:schemeClr>
                    </a:solidFill>
                  </a:tcPr>
                </a:tc>
                <a:extLst>
                  <a:ext uri="{0D108BD9-81ED-4DB2-BD59-A6C34878D82A}">
                    <a16:rowId xmlns="" xmlns:a16="http://schemas.microsoft.com/office/drawing/2014/main" val="10003"/>
                  </a:ext>
                </a:extLst>
              </a:tr>
              <a:tr h="769239">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Old cooking appliances</a:t>
                      </a:r>
                    </a:p>
                  </a:txBody>
                  <a:tcPr marL="91438" marR="91438" marT="45725" marB="45725" anchor="ctr" horzOverflow="overflow">
                    <a:solidFill>
                      <a:srgbClr val="FFB7B7"/>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Poor sense of touch</a:t>
                      </a:r>
                    </a:p>
                  </a:txBody>
                  <a:tcPr marL="91438" marR="91438" marT="45725" marB="45725" anchor="ctr" horzOverflow="overflow">
                    <a:solidFill>
                      <a:srgbClr val="FFE699"/>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Loss of strength</a:t>
                      </a:r>
                    </a:p>
                  </a:txBody>
                  <a:tcPr marL="91438" marR="91438" marT="45725" marB="45725" anchor="ctr" horzOverflow="overflow">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Lack of exercise</a:t>
                      </a:r>
                    </a:p>
                  </a:txBody>
                  <a:tcPr marL="91438" marR="91438" marT="45725" marB="45725" anchor="ctr" horzOverflow="overflow">
                    <a:solidFill>
                      <a:schemeClr val="accent3">
                        <a:lumMod val="60000"/>
                        <a:lumOff val="40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High humidity</a:t>
                      </a:r>
                    </a:p>
                  </a:txBody>
                  <a:tcPr marL="91438" marR="91438" marT="45725" marB="45725" anchor="ctr" horzOverflow="overflow">
                    <a:solidFill>
                      <a:schemeClr val="bg1">
                        <a:lumMod val="85000"/>
                      </a:schemeClr>
                    </a:solidFill>
                  </a:tcPr>
                </a:tc>
                <a:extLst>
                  <a:ext uri="{0D108BD9-81ED-4DB2-BD59-A6C34878D82A}">
                    <a16:rowId xmlns="" xmlns:a16="http://schemas.microsoft.com/office/drawing/2014/main" val="10004"/>
                  </a:ext>
                </a:extLst>
              </a:tr>
              <a:tr h="769239">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Poor level of lighting</a:t>
                      </a:r>
                    </a:p>
                  </a:txBody>
                  <a:tcPr marL="91438" marR="91438" marT="45725" marB="45725" anchor="ctr" horzOverflow="overflow">
                    <a:solidFill>
                      <a:srgbClr val="FFB7B7"/>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Poor sense of smell</a:t>
                      </a:r>
                    </a:p>
                  </a:txBody>
                  <a:tcPr marL="91438" marR="91438" marT="45725" marB="45725" anchor="ctr" horzOverflow="overflow">
                    <a:solidFill>
                      <a:srgbClr val="FFE699"/>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Poor balance</a:t>
                      </a:r>
                    </a:p>
                  </a:txBody>
                  <a:tcPr marL="91438" marR="91438" marT="45725" marB="45725" anchor="ctr" horzOverflow="overflow">
                    <a:solidFill>
                      <a:schemeClr val="accent1">
                        <a:lumMod val="40000"/>
                        <a:lumOff val="60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Overeating</a:t>
                      </a:r>
                    </a:p>
                  </a:txBody>
                  <a:tcPr marL="91438" marR="91438" marT="45725" marB="45725" anchor="ctr" horzOverflow="overflow">
                    <a:solidFill>
                      <a:schemeClr val="accent3">
                        <a:lumMod val="60000"/>
                        <a:lumOff val="40000"/>
                      </a:schemeClr>
                    </a:solidFill>
                  </a:tcPr>
                </a:tc>
                <a:tc>
                  <a:txBody>
                    <a:bodyPr/>
                    <a:lstStyle/>
                    <a:p>
                      <a:pPr marL="0" marR="0" lvl="0" indent="0" algn="ctr" defTabSz="914400" rtl="0" eaLnBrk="0" fontAlgn="base" latinLnBrk="0" hangingPunct="0">
                        <a:lnSpc>
                          <a:spcPct val="100000"/>
                        </a:lnSpc>
                        <a:spcBef>
                          <a:spcPts val="0"/>
                        </a:spcBef>
                        <a:spcAft>
                          <a:spcPct val="0"/>
                        </a:spcAft>
                        <a:buClrTx/>
                        <a:buSzTx/>
                        <a:buFont typeface="Arial" pitchFamily="34" charset="0"/>
                        <a:buNone/>
                        <a:tabLst/>
                      </a:pPr>
                      <a:r>
                        <a:rPr kumimoji="0" lang="en-GB" sz="20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Cold</a:t>
                      </a:r>
                    </a:p>
                  </a:txBody>
                  <a:tcPr marL="91438" marR="91438" marT="45725" marB="45725" anchor="ctr" horzOverflow="overflow">
                    <a:solidFill>
                      <a:schemeClr val="bg1">
                        <a:lumMod val="85000"/>
                      </a:schemeClr>
                    </a:solidFill>
                  </a:tcPr>
                </a:tc>
                <a:extLst>
                  <a:ext uri="{0D108BD9-81ED-4DB2-BD59-A6C34878D82A}">
                    <a16:rowId xmlns="" xmlns:a16="http://schemas.microsoft.com/office/drawing/2014/main" val="10005"/>
                  </a:ext>
                </a:extLst>
              </a:tr>
            </a:tbl>
          </a:graphicData>
        </a:graphic>
      </p:graphicFrame>
      <p:sp>
        <p:nvSpPr>
          <p:cNvPr id="3" name="Mask Col 1 Heading"/>
          <p:cNvSpPr/>
          <p:nvPr/>
        </p:nvSpPr>
        <p:spPr>
          <a:xfrm>
            <a:off x="488207" y="1405137"/>
            <a:ext cx="1636686" cy="6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Mask Col 1 Content"/>
          <p:cNvSpPr/>
          <p:nvPr/>
        </p:nvSpPr>
        <p:spPr>
          <a:xfrm>
            <a:off x="488206" y="2024794"/>
            <a:ext cx="1627977" cy="38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Mask Col 2 Heading"/>
          <p:cNvSpPr/>
          <p:nvPr/>
        </p:nvSpPr>
        <p:spPr>
          <a:xfrm>
            <a:off x="2116183" y="1405137"/>
            <a:ext cx="1636686" cy="6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Mask Col 2 Content"/>
          <p:cNvSpPr/>
          <p:nvPr/>
        </p:nvSpPr>
        <p:spPr>
          <a:xfrm>
            <a:off x="2116181" y="2024794"/>
            <a:ext cx="1630800" cy="38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Mask Col 3 Heading"/>
          <p:cNvSpPr/>
          <p:nvPr/>
        </p:nvSpPr>
        <p:spPr>
          <a:xfrm>
            <a:off x="3753614" y="1405137"/>
            <a:ext cx="1636686" cy="6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Mask Col 3 Content"/>
          <p:cNvSpPr/>
          <p:nvPr/>
        </p:nvSpPr>
        <p:spPr>
          <a:xfrm>
            <a:off x="3743626" y="2024794"/>
            <a:ext cx="1638000" cy="38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Mask Col 4 Heading"/>
          <p:cNvSpPr/>
          <p:nvPr/>
        </p:nvSpPr>
        <p:spPr>
          <a:xfrm>
            <a:off x="5390672" y="1405137"/>
            <a:ext cx="1636686" cy="6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Mask Col 4 Content"/>
          <p:cNvSpPr/>
          <p:nvPr/>
        </p:nvSpPr>
        <p:spPr>
          <a:xfrm>
            <a:off x="5380285" y="2024794"/>
            <a:ext cx="1638000" cy="38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Mask Col 5 Heading"/>
          <p:cNvSpPr/>
          <p:nvPr/>
        </p:nvSpPr>
        <p:spPr>
          <a:xfrm>
            <a:off x="7023796" y="1405137"/>
            <a:ext cx="1640619" cy="6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Mask Col 5 Content"/>
          <p:cNvSpPr/>
          <p:nvPr/>
        </p:nvSpPr>
        <p:spPr>
          <a:xfrm>
            <a:off x="7015451" y="2024794"/>
            <a:ext cx="1745372" cy="38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6278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22" presetClass="exit" presetSubtype="1" fill="hold" grpId="0" nodeType="afterEffect">
                                  <p:stCondLst>
                                    <p:cond delay="0"/>
                                  </p:stCondLst>
                                  <p:childTnLst>
                                    <p:animEffect transition="out" filter="wipe(up)">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8" fill="hold" grpId="0" nodeType="clickEffect">
                                  <p:stCondLst>
                                    <p:cond delay="0"/>
                                  </p:stCondLst>
                                  <p:childTnLst>
                                    <p:animEffect transition="out" filter="wipe(left)">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childTnLst>
                          </p:cTn>
                        </p:par>
                        <p:par>
                          <p:cTn id="17" fill="hold">
                            <p:stCondLst>
                              <p:cond delay="500"/>
                            </p:stCondLst>
                            <p:childTnLst>
                              <p:par>
                                <p:cTn id="18" presetID="22" presetClass="exit" presetSubtype="1" fill="hold" grpId="0" nodeType="afterEffect">
                                  <p:stCondLst>
                                    <p:cond delay="0"/>
                                  </p:stCondLst>
                                  <p:childTnLst>
                                    <p:animEffect transition="out" filter="wipe(up)">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8" fill="hold" grpId="0" nodeType="clickEffect">
                                  <p:stCondLst>
                                    <p:cond delay="0"/>
                                  </p:stCondLst>
                                  <p:childTnLst>
                                    <p:animEffect transition="out" filter="wipe(left)">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par>
                          <p:cTn id="26" fill="hold">
                            <p:stCondLst>
                              <p:cond delay="500"/>
                            </p:stCondLst>
                            <p:childTnLst>
                              <p:par>
                                <p:cTn id="27" presetID="22" presetClass="exit" presetSubtype="1" fill="hold" grpId="0" nodeType="afterEffect">
                                  <p:stCondLst>
                                    <p:cond delay="0"/>
                                  </p:stCondLst>
                                  <p:childTnLst>
                                    <p:animEffect transition="out" filter="wipe(up)">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xit" presetSubtype="8" fill="hold" grpId="0" nodeType="clickEffect">
                                  <p:stCondLst>
                                    <p:cond delay="0"/>
                                  </p:stCondLst>
                                  <p:childTnLst>
                                    <p:animEffect transition="out" filter="wipe(left)">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childTnLst>
                          </p:cTn>
                        </p:par>
                        <p:par>
                          <p:cTn id="35" fill="hold">
                            <p:stCondLst>
                              <p:cond delay="500"/>
                            </p:stCondLst>
                            <p:childTnLst>
                              <p:par>
                                <p:cTn id="36" presetID="22" presetClass="exit" presetSubtype="1" fill="hold" grpId="0" nodeType="afterEffect">
                                  <p:stCondLst>
                                    <p:cond delay="0"/>
                                  </p:stCondLst>
                                  <p:childTnLst>
                                    <p:animEffect transition="out" filter="wipe(up)">
                                      <p:cBhvr>
                                        <p:cTn id="37" dur="500"/>
                                        <p:tgtEl>
                                          <p:spTgt spid="23"/>
                                        </p:tgtEl>
                                      </p:cBhvr>
                                    </p:animEffect>
                                    <p:set>
                                      <p:cBhvr>
                                        <p:cTn id="38" dur="1" fill="hold">
                                          <p:stCondLst>
                                            <p:cond delay="499"/>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xit" presetSubtype="8" fill="hold" grpId="0" nodeType="clickEffect">
                                  <p:stCondLst>
                                    <p:cond delay="0"/>
                                  </p:stCondLst>
                                  <p:childTnLst>
                                    <p:animEffect transition="out" filter="wipe(left)">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childTnLst>
                          </p:cTn>
                        </p:par>
                        <p:par>
                          <p:cTn id="44" fill="hold">
                            <p:stCondLst>
                              <p:cond delay="500"/>
                            </p:stCondLst>
                            <p:childTnLst>
                              <p:par>
                                <p:cTn id="45" presetID="22" presetClass="exit" presetSubtype="1" fill="hold" grpId="0" nodeType="afterEffect">
                                  <p:stCondLst>
                                    <p:cond delay="0"/>
                                  </p:stCondLst>
                                  <p:childTnLst>
                                    <p:animEffect transition="out" filter="wipe(up)">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r>
              <a:rPr lang="en-GB" dirty="0"/>
              <a:t>Linking hazards to risks</a:t>
            </a:r>
          </a:p>
        </p:txBody>
      </p:sp>
      <p:graphicFrame>
        <p:nvGraphicFramePr>
          <p:cNvPr id="3" name="Table 2"/>
          <p:cNvGraphicFramePr>
            <a:graphicFrameLocks noGrp="1"/>
          </p:cNvGraphicFramePr>
          <p:nvPr>
            <p:extLst>
              <p:ext uri="{D42A27DB-BD31-4B8C-83A1-F6EECF244321}">
                <p14:modId xmlns:p14="http://schemas.microsoft.com/office/powerpoint/2010/main" val="419937528"/>
              </p:ext>
            </p:extLst>
          </p:nvPr>
        </p:nvGraphicFramePr>
        <p:xfrm>
          <a:off x="501267" y="1446355"/>
          <a:ext cx="8176208" cy="4418995"/>
        </p:xfrm>
        <a:graphic>
          <a:graphicData uri="http://schemas.openxmlformats.org/drawingml/2006/table">
            <a:tbl>
              <a:tblPr firstRow="1" bandRow="1">
                <a:tableStyleId>{5C22544A-7EE6-4342-B048-85BDC9FD1C3A}</a:tableStyleId>
              </a:tblPr>
              <a:tblGrid>
                <a:gridCol w="2044052">
                  <a:extLst>
                    <a:ext uri="{9D8B030D-6E8A-4147-A177-3AD203B41FA5}">
                      <a16:colId xmlns="" xmlns:a16="http://schemas.microsoft.com/office/drawing/2014/main" val="20000"/>
                    </a:ext>
                  </a:extLst>
                </a:gridCol>
                <a:gridCol w="2044052">
                  <a:extLst>
                    <a:ext uri="{9D8B030D-6E8A-4147-A177-3AD203B41FA5}">
                      <a16:colId xmlns="" xmlns:a16="http://schemas.microsoft.com/office/drawing/2014/main" val="20001"/>
                    </a:ext>
                  </a:extLst>
                </a:gridCol>
                <a:gridCol w="2044052">
                  <a:extLst>
                    <a:ext uri="{9D8B030D-6E8A-4147-A177-3AD203B41FA5}">
                      <a16:colId xmlns="" xmlns:a16="http://schemas.microsoft.com/office/drawing/2014/main" val="20002"/>
                    </a:ext>
                  </a:extLst>
                </a:gridCol>
                <a:gridCol w="2044052">
                  <a:extLst>
                    <a:ext uri="{9D8B030D-6E8A-4147-A177-3AD203B41FA5}">
                      <a16:colId xmlns="" xmlns:a16="http://schemas.microsoft.com/office/drawing/2014/main" val="20003"/>
                    </a:ext>
                  </a:extLst>
                </a:gridCol>
              </a:tblGrid>
              <a:tr h="883799">
                <a:tc>
                  <a:txBody>
                    <a:bodyPr/>
                    <a:lstStyle/>
                    <a:p>
                      <a:pPr algn="ctr"/>
                      <a:r>
                        <a:rPr lang="en-GB" sz="2400" b="1" dirty="0">
                          <a:latin typeface="Arial Narrow" panose="020B0606020202030204" pitchFamily="34" charset="0"/>
                        </a:rPr>
                        <a:t>Smoking</a:t>
                      </a:r>
                    </a:p>
                  </a:txBody>
                  <a:tcPr anchor="ctr">
                    <a:solidFill>
                      <a:srgbClr val="C00000"/>
                    </a:solidFill>
                  </a:tcPr>
                </a:tc>
                <a:tc>
                  <a:txBody>
                    <a:bodyPr/>
                    <a:lstStyle/>
                    <a:p>
                      <a:pPr algn="ctr"/>
                      <a:r>
                        <a:rPr lang="en-GB" sz="2400" b="1" dirty="0">
                          <a:latin typeface="Arial Narrow" panose="020B0606020202030204" pitchFamily="34" charset="0"/>
                        </a:rPr>
                        <a:t>Poor </a:t>
                      </a:r>
                      <a:r>
                        <a:rPr lang="en-GB" sz="2400" b="1" dirty="0" smtClean="0">
                          <a:latin typeface="Arial Narrow" panose="020B0606020202030204" pitchFamily="34" charset="0"/>
                        </a:rPr>
                        <a:t>eyesight</a:t>
                      </a:r>
                      <a:endParaRPr lang="en-GB" sz="2400" b="1" dirty="0">
                        <a:latin typeface="Arial Narrow" panose="020B0606020202030204" pitchFamily="34" charset="0"/>
                      </a:endParaRPr>
                    </a:p>
                  </a:txBody>
                  <a:tcPr anchor="ctr">
                    <a:solidFill>
                      <a:srgbClr val="6F8E30"/>
                    </a:solidFill>
                  </a:tcPr>
                </a:tc>
                <a:tc>
                  <a:txBody>
                    <a:bodyPr/>
                    <a:lstStyle/>
                    <a:p>
                      <a:pPr algn="ctr"/>
                      <a:r>
                        <a:rPr lang="en-GB" sz="2400" b="1" dirty="0">
                          <a:latin typeface="Arial Narrow" panose="020B0606020202030204" pitchFamily="34" charset="0"/>
                        </a:rPr>
                        <a:t>Poor </a:t>
                      </a:r>
                      <a:r>
                        <a:rPr lang="en-GB" sz="2400" b="1" dirty="0" smtClean="0">
                          <a:latin typeface="Arial Narrow" panose="020B0606020202030204" pitchFamily="34" charset="0"/>
                        </a:rPr>
                        <a:t>cognition</a:t>
                      </a:r>
                      <a:endParaRPr lang="en-GB" sz="2400" b="1" dirty="0">
                        <a:latin typeface="Arial Narrow" panose="020B0606020202030204" pitchFamily="34" charset="0"/>
                      </a:endParaRPr>
                    </a:p>
                  </a:txBody>
                  <a:tcPr anchor="ctr"/>
                </a:tc>
                <a:tc>
                  <a:txBody>
                    <a:bodyPr/>
                    <a:lstStyle/>
                    <a:p>
                      <a:pPr algn="ctr"/>
                      <a:r>
                        <a:rPr lang="en-GB" sz="2400" b="1" dirty="0">
                          <a:latin typeface="Arial Narrow" panose="020B0606020202030204" pitchFamily="34" charset="0"/>
                        </a:rPr>
                        <a:t>Diabetes</a:t>
                      </a:r>
                    </a:p>
                  </a:txBody>
                  <a:tcPr anchor="ctr">
                    <a:solidFill>
                      <a:srgbClr val="7030A0"/>
                    </a:solidFill>
                  </a:tcPr>
                </a:tc>
                <a:extLst>
                  <a:ext uri="{0D108BD9-81ED-4DB2-BD59-A6C34878D82A}">
                    <a16:rowId xmlns="" xmlns:a16="http://schemas.microsoft.com/office/drawing/2014/main" val="10000"/>
                  </a:ext>
                </a:extLst>
              </a:tr>
              <a:tr h="883799">
                <a:tc>
                  <a:txBody>
                    <a:bodyPr/>
                    <a:lstStyle/>
                    <a:p>
                      <a:pPr algn="ctr"/>
                      <a:r>
                        <a:rPr lang="en-GB" sz="2400" dirty="0">
                          <a:latin typeface="Arial Narrow" panose="020B0606020202030204" pitchFamily="34" charset="0"/>
                        </a:rPr>
                        <a:t>Lung cancer</a:t>
                      </a:r>
                    </a:p>
                  </a:txBody>
                  <a:tcPr anchor="ctr">
                    <a:solidFill>
                      <a:srgbClr val="FCD8D8"/>
                    </a:solidFill>
                  </a:tcPr>
                </a:tc>
                <a:tc>
                  <a:txBody>
                    <a:bodyPr/>
                    <a:lstStyle/>
                    <a:p>
                      <a:pPr algn="ctr"/>
                      <a:r>
                        <a:rPr lang="en-GB" sz="2400" dirty="0">
                          <a:latin typeface="Arial Narrow" panose="020B0606020202030204" pitchFamily="34" charset="0"/>
                        </a:rPr>
                        <a:t>Falls</a:t>
                      </a:r>
                    </a:p>
                  </a:txBody>
                  <a:tcPr anchor="ctr">
                    <a:solidFill>
                      <a:schemeClr val="accent3">
                        <a:lumMod val="60000"/>
                        <a:lumOff val="40000"/>
                      </a:schemeClr>
                    </a:solidFill>
                  </a:tcPr>
                </a:tc>
                <a:tc>
                  <a:txBody>
                    <a:bodyPr/>
                    <a:lstStyle/>
                    <a:p>
                      <a:pPr algn="ctr"/>
                      <a:r>
                        <a:rPr lang="en-GB" sz="2400" dirty="0">
                          <a:latin typeface="Arial Narrow" panose="020B0606020202030204" pitchFamily="34" charset="0"/>
                        </a:rPr>
                        <a:t>Fire</a:t>
                      </a:r>
                    </a:p>
                  </a:txBody>
                  <a:tcPr anchor="ctr">
                    <a:solidFill>
                      <a:schemeClr val="accent1">
                        <a:lumMod val="40000"/>
                        <a:lumOff val="60000"/>
                      </a:schemeClr>
                    </a:solidFill>
                  </a:tcPr>
                </a:tc>
                <a:tc>
                  <a:txBody>
                    <a:bodyPr/>
                    <a:lstStyle/>
                    <a:p>
                      <a:pPr algn="ctr"/>
                      <a:r>
                        <a:rPr lang="en-GB" sz="2400" dirty="0">
                          <a:latin typeface="Arial Narrow" panose="020B0606020202030204" pitchFamily="34" charset="0"/>
                        </a:rPr>
                        <a:t>Hypoglycaemia</a:t>
                      </a:r>
                    </a:p>
                  </a:txBody>
                  <a:tcPr anchor="ctr">
                    <a:solidFill>
                      <a:schemeClr val="accent4">
                        <a:lumMod val="40000"/>
                        <a:lumOff val="60000"/>
                      </a:schemeClr>
                    </a:solidFill>
                  </a:tcPr>
                </a:tc>
                <a:extLst>
                  <a:ext uri="{0D108BD9-81ED-4DB2-BD59-A6C34878D82A}">
                    <a16:rowId xmlns="" xmlns:a16="http://schemas.microsoft.com/office/drawing/2014/main" val="10001"/>
                  </a:ext>
                </a:extLst>
              </a:tr>
              <a:tr h="883799">
                <a:tc>
                  <a:txBody>
                    <a:bodyPr/>
                    <a:lstStyle/>
                    <a:p>
                      <a:pPr algn="ctr"/>
                      <a:r>
                        <a:rPr lang="en-GB" sz="2400" dirty="0">
                          <a:latin typeface="Arial Narrow" panose="020B0606020202030204" pitchFamily="34" charset="0"/>
                        </a:rPr>
                        <a:t>Heart disease</a:t>
                      </a:r>
                    </a:p>
                  </a:txBody>
                  <a:tcPr anchor="ctr">
                    <a:solidFill>
                      <a:srgbClr val="FCD8D8"/>
                    </a:solidFill>
                  </a:tcPr>
                </a:tc>
                <a:tc>
                  <a:txBody>
                    <a:bodyPr/>
                    <a:lstStyle/>
                    <a:p>
                      <a:pPr algn="ctr"/>
                      <a:r>
                        <a:rPr lang="en-GB" sz="2400" dirty="0">
                          <a:latin typeface="Arial Narrow" panose="020B0606020202030204" pitchFamily="34" charset="0"/>
                        </a:rPr>
                        <a:t>Food poisoning</a:t>
                      </a:r>
                    </a:p>
                  </a:txBody>
                  <a:tcPr anchor="ctr">
                    <a:solidFill>
                      <a:schemeClr val="accent3">
                        <a:lumMod val="60000"/>
                        <a:lumOff val="40000"/>
                      </a:schemeClr>
                    </a:solidFill>
                  </a:tcPr>
                </a:tc>
                <a:tc>
                  <a:txBody>
                    <a:bodyPr/>
                    <a:lstStyle/>
                    <a:p>
                      <a:pPr algn="ctr"/>
                      <a:r>
                        <a:rPr lang="en-GB" sz="2400" dirty="0">
                          <a:latin typeface="Arial Narrow" panose="020B0606020202030204" pitchFamily="34" charset="0"/>
                        </a:rPr>
                        <a:t>Becoming lost</a:t>
                      </a:r>
                    </a:p>
                  </a:txBody>
                  <a:tcPr anchor="ctr">
                    <a:solidFill>
                      <a:schemeClr val="accent1">
                        <a:lumMod val="40000"/>
                        <a:lumOff val="60000"/>
                      </a:schemeClr>
                    </a:solidFill>
                  </a:tcPr>
                </a:tc>
                <a:tc>
                  <a:txBody>
                    <a:bodyPr/>
                    <a:lstStyle/>
                    <a:p>
                      <a:pPr algn="ctr"/>
                      <a:r>
                        <a:rPr lang="en-GB" sz="2400" dirty="0">
                          <a:latin typeface="Arial Narrow" panose="020B0606020202030204" pitchFamily="34" charset="0"/>
                        </a:rPr>
                        <a:t>Falls</a:t>
                      </a:r>
                    </a:p>
                  </a:txBody>
                  <a:tcPr anchor="ctr">
                    <a:solidFill>
                      <a:schemeClr val="accent4">
                        <a:lumMod val="40000"/>
                        <a:lumOff val="60000"/>
                      </a:schemeClr>
                    </a:solidFill>
                  </a:tcPr>
                </a:tc>
                <a:extLst>
                  <a:ext uri="{0D108BD9-81ED-4DB2-BD59-A6C34878D82A}">
                    <a16:rowId xmlns="" xmlns:a16="http://schemas.microsoft.com/office/drawing/2014/main" val="10002"/>
                  </a:ext>
                </a:extLst>
              </a:tr>
              <a:tr h="883799">
                <a:tc>
                  <a:txBody>
                    <a:bodyPr/>
                    <a:lstStyle/>
                    <a:p>
                      <a:pPr algn="ctr"/>
                      <a:r>
                        <a:rPr lang="en-GB" sz="2400" dirty="0">
                          <a:latin typeface="Arial Narrow" panose="020B0606020202030204" pitchFamily="34" charset="0"/>
                        </a:rPr>
                        <a:t>Fire</a:t>
                      </a:r>
                    </a:p>
                  </a:txBody>
                  <a:tcPr anchor="ctr">
                    <a:solidFill>
                      <a:srgbClr val="FCD8D8"/>
                    </a:solidFill>
                  </a:tcPr>
                </a:tc>
                <a:tc>
                  <a:txBody>
                    <a:bodyPr/>
                    <a:lstStyle/>
                    <a:p>
                      <a:pPr algn="ctr"/>
                      <a:r>
                        <a:rPr lang="en-GB" sz="2400" dirty="0">
                          <a:latin typeface="Arial Narrow" panose="020B0606020202030204" pitchFamily="34" charset="0"/>
                        </a:rPr>
                        <a:t>Medication errors</a:t>
                      </a:r>
                    </a:p>
                  </a:txBody>
                  <a:tcPr anchor="ctr">
                    <a:solidFill>
                      <a:schemeClr val="accent3">
                        <a:lumMod val="60000"/>
                        <a:lumOff val="40000"/>
                      </a:schemeClr>
                    </a:solidFill>
                  </a:tcPr>
                </a:tc>
                <a:tc>
                  <a:txBody>
                    <a:bodyPr/>
                    <a:lstStyle/>
                    <a:p>
                      <a:pPr algn="ctr"/>
                      <a:r>
                        <a:rPr lang="en-GB" sz="2400" dirty="0">
                          <a:latin typeface="Arial Narrow" panose="020B0606020202030204" pitchFamily="34" charset="0"/>
                        </a:rPr>
                        <a:t>Poor nutrition</a:t>
                      </a:r>
                    </a:p>
                  </a:txBody>
                  <a:tcPr anchor="ctr">
                    <a:solidFill>
                      <a:schemeClr val="accent1">
                        <a:lumMod val="40000"/>
                        <a:lumOff val="60000"/>
                      </a:schemeClr>
                    </a:solidFill>
                  </a:tcPr>
                </a:tc>
                <a:tc>
                  <a:txBody>
                    <a:bodyPr/>
                    <a:lstStyle/>
                    <a:p>
                      <a:pPr algn="ctr"/>
                      <a:r>
                        <a:rPr lang="en-GB" sz="2400" dirty="0">
                          <a:latin typeface="Arial Narrow" panose="020B0606020202030204" pitchFamily="34" charset="0"/>
                        </a:rPr>
                        <a:t>Amputation</a:t>
                      </a:r>
                    </a:p>
                  </a:txBody>
                  <a:tcPr anchor="ctr">
                    <a:solidFill>
                      <a:schemeClr val="accent4">
                        <a:lumMod val="40000"/>
                        <a:lumOff val="60000"/>
                      </a:schemeClr>
                    </a:solidFill>
                  </a:tcPr>
                </a:tc>
                <a:extLst>
                  <a:ext uri="{0D108BD9-81ED-4DB2-BD59-A6C34878D82A}">
                    <a16:rowId xmlns="" xmlns:a16="http://schemas.microsoft.com/office/drawing/2014/main" val="10003"/>
                  </a:ext>
                </a:extLst>
              </a:tr>
              <a:tr h="883799">
                <a:tc>
                  <a:txBody>
                    <a:bodyPr/>
                    <a:lstStyle/>
                    <a:p>
                      <a:pPr algn="ctr"/>
                      <a:r>
                        <a:rPr lang="en-GB" sz="2400" dirty="0">
                          <a:latin typeface="Arial Narrow" panose="020B0606020202030204" pitchFamily="34" charset="0"/>
                        </a:rPr>
                        <a:t>Loss of friends</a:t>
                      </a:r>
                    </a:p>
                  </a:txBody>
                  <a:tcPr anchor="ctr">
                    <a:solidFill>
                      <a:srgbClr val="FCD8D8"/>
                    </a:solidFill>
                  </a:tcPr>
                </a:tc>
                <a:tc>
                  <a:txBody>
                    <a:bodyPr/>
                    <a:lstStyle/>
                    <a:p>
                      <a:pPr algn="ctr"/>
                      <a:r>
                        <a:rPr lang="en-GB" sz="2400" dirty="0">
                          <a:latin typeface="Arial Narrow" panose="020B0606020202030204" pitchFamily="34" charset="0"/>
                        </a:rPr>
                        <a:t>Social exclusion</a:t>
                      </a:r>
                    </a:p>
                  </a:txBody>
                  <a:tcPr anchor="ctr">
                    <a:solidFill>
                      <a:schemeClr val="accent3">
                        <a:lumMod val="60000"/>
                        <a:lumOff val="40000"/>
                      </a:schemeClr>
                    </a:solidFill>
                  </a:tcPr>
                </a:tc>
                <a:tc>
                  <a:txBody>
                    <a:bodyPr/>
                    <a:lstStyle/>
                    <a:p>
                      <a:pPr algn="ctr"/>
                      <a:r>
                        <a:rPr lang="en-GB" sz="2400" dirty="0">
                          <a:latin typeface="Arial Narrow" panose="020B0606020202030204" pitchFamily="34" charset="0"/>
                        </a:rPr>
                        <a:t>Loss of friends</a:t>
                      </a:r>
                    </a:p>
                  </a:txBody>
                  <a:tcPr anchor="ctr">
                    <a:solidFill>
                      <a:schemeClr val="accent1">
                        <a:lumMod val="40000"/>
                        <a:lumOff val="60000"/>
                      </a:schemeClr>
                    </a:solidFill>
                  </a:tcPr>
                </a:tc>
                <a:tc>
                  <a:txBody>
                    <a:bodyPr/>
                    <a:lstStyle/>
                    <a:p>
                      <a:pPr algn="ctr"/>
                      <a:r>
                        <a:rPr lang="en-GB" sz="2400" dirty="0">
                          <a:latin typeface="Arial Narrow" panose="020B0606020202030204" pitchFamily="34" charset="0"/>
                        </a:rPr>
                        <a:t>Poor nutrition</a:t>
                      </a:r>
                    </a:p>
                  </a:txBody>
                  <a:tcPr anchor="ctr">
                    <a:solidFill>
                      <a:schemeClr val="accent4">
                        <a:lumMod val="40000"/>
                        <a:lumOff val="60000"/>
                      </a:schemeClr>
                    </a:solidFill>
                  </a:tcPr>
                </a:tc>
                <a:extLst>
                  <a:ext uri="{0D108BD9-81ED-4DB2-BD59-A6C34878D82A}">
                    <a16:rowId xmlns="" xmlns:a16="http://schemas.microsoft.com/office/drawing/2014/main" val="10004"/>
                  </a:ext>
                </a:extLst>
              </a:tr>
            </a:tbl>
          </a:graphicData>
        </a:graphic>
      </p:graphicFrame>
      <p:sp>
        <p:nvSpPr>
          <p:cNvPr id="4" name="Mask Col 1 Heading"/>
          <p:cNvSpPr/>
          <p:nvPr/>
        </p:nvSpPr>
        <p:spPr>
          <a:xfrm>
            <a:off x="488207" y="1437799"/>
            <a:ext cx="2035074" cy="877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Mask Col 1 Content"/>
          <p:cNvSpPr/>
          <p:nvPr/>
        </p:nvSpPr>
        <p:spPr>
          <a:xfrm>
            <a:off x="488207" y="2326516"/>
            <a:ext cx="2035074" cy="3541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ask Col 2 Heading"/>
          <p:cNvSpPr/>
          <p:nvPr/>
        </p:nvSpPr>
        <p:spPr>
          <a:xfrm>
            <a:off x="2518087" y="1437799"/>
            <a:ext cx="2053912" cy="877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Mask Col 2 Content"/>
          <p:cNvSpPr/>
          <p:nvPr/>
        </p:nvSpPr>
        <p:spPr>
          <a:xfrm>
            <a:off x="2518086" y="2326516"/>
            <a:ext cx="2053913" cy="3541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Mask Col 3 Heading"/>
          <p:cNvSpPr/>
          <p:nvPr/>
        </p:nvSpPr>
        <p:spPr>
          <a:xfrm>
            <a:off x="4571999" y="1437799"/>
            <a:ext cx="2053912" cy="877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Mask Col 3 Content"/>
          <p:cNvSpPr/>
          <p:nvPr/>
        </p:nvSpPr>
        <p:spPr>
          <a:xfrm>
            <a:off x="4571999" y="2326516"/>
            <a:ext cx="2053913" cy="3541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Mask Col 4 Heading"/>
          <p:cNvSpPr/>
          <p:nvPr/>
        </p:nvSpPr>
        <p:spPr>
          <a:xfrm>
            <a:off x="6601877" y="1437799"/>
            <a:ext cx="2072751" cy="877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Mask Col 4 Content"/>
          <p:cNvSpPr/>
          <p:nvPr/>
        </p:nvSpPr>
        <p:spPr>
          <a:xfrm>
            <a:off x="6598485" y="2326516"/>
            <a:ext cx="2076143" cy="3541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Question"/>
          <p:cNvSpPr/>
          <p:nvPr/>
        </p:nvSpPr>
        <p:spPr>
          <a:xfrm>
            <a:off x="501267" y="2338086"/>
            <a:ext cx="8176208" cy="3527264"/>
          </a:xfrm>
          <a:prstGeom prst="rect">
            <a:avLst/>
          </a:prstGeom>
          <a:solidFill>
            <a:srgbClr val="000000">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What other risks are associated with each of these hazards?</a:t>
            </a:r>
            <a:endParaRPr lang="en-GB" dirty="0"/>
          </a:p>
        </p:txBody>
      </p:sp>
    </p:spTree>
    <p:extLst>
      <p:ext uri="{BB962C8B-B14F-4D97-AF65-F5344CB8AC3E}">
        <p14:creationId xmlns:p14="http://schemas.microsoft.com/office/powerpoint/2010/main" val="407111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withEffect">
                                  <p:stCondLst>
                                    <p:cond delay="0"/>
                                  </p:stCondLst>
                                  <p:childTnLst>
                                    <p:animEffect transition="out" filter="wipe(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22" presetClass="exit" presetSubtype="1" fill="hold" grpId="0" nodeType="afterEffect">
                                  <p:stCondLst>
                                    <p:cond delay="0"/>
                                  </p:stCondLst>
                                  <p:childTnLst>
                                    <p:animEffect transition="out" filter="wipe(up)">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8" fill="hold" grpId="0" nodeType="clickEffect">
                                  <p:stCondLst>
                                    <p:cond delay="0"/>
                                  </p:stCondLst>
                                  <p:childTnLst>
                                    <p:animEffect transition="out" filter="wipe(left)">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par>
                          <p:cTn id="17" fill="hold">
                            <p:stCondLst>
                              <p:cond delay="500"/>
                            </p:stCondLst>
                            <p:childTnLst>
                              <p:par>
                                <p:cTn id="18" presetID="22" presetClass="exit" presetSubtype="1" fill="hold" grpId="0" nodeType="afterEffect">
                                  <p:stCondLst>
                                    <p:cond delay="0"/>
                                  </p:stCondLst>
                                  <p:childTnLst>
                                    <p:animEffect transition="out" filter="wipe(up)">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8" fill="hold" grpId="0" nodeType="clickEffect">
                                  <p:stCondLst>
                                    <p:cond delay="0"/>
                                  </p:stCondLst>
                                  <p:childTnLst>
                                    <p:animEffect transition="out" filter="wipe(left)">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par>
                          <p:cTn id="26" fill="hold">
                            <p:stCondLst>
                              <p:cond delay="500"/>
                            </p:stCondLst>
                            <p:childTnLst>
                              <p:par>
                                <p:cTn id="27" presetID="22" presetClass="exit" presetSubtype="1" fill="hold" grpId="0" nodeType="afterEffect">
                                  <p:stCondLst>
                                    <p:cond delay="0"/>
                                  </p:stCondLst>
                                  <p:childTnLst>
                                    <p:animEffect transition="out" filter="wipe(up)">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xit" presetSubtype="8" fill="hold" grpId="0" nodeType="clickEffect">
                                  <p:stCondLst>
                                    <p:cond delay="0"/>
                                  </p:stCondLst>
                                  <p:childTnLst>
                                    <p:animEffect transition="out" filter="wipe(left)">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childTnLst>
                          </p:cTn>
                        </p:par>
                        <p:par>
                          <p:cTn id="35" fill="hold">
                            <p:stCondLst>
                              <p:cond delay="500"/>
                            </p:stCondLst>
                            <p:childTnLst>
                              <p:par>
                                <p:cTn id="36" presetID="22" presetClass="exit" presetSubtype="1" fill="hold" grpId="0" nodeType="afterEffect">
                                  <p:stCondLst>
                                    <p:cond delay="0"/>
                                  </p:stCondLst>
                                  <p:childTnLst>
                                    <p:animEffect transition="out" filter="wipe(up)">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P spid="13" grpId="0" animBg="1"/>
      <p:bldP spid="14" grpId="0" animBg="1"/>
      <p:bldP spid="15" grpId="0" animBg="1"/>
      <p:bldP spid="16"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smtClean="0"/>
              <a:t>Introduction</a:t>
            </a:r>
            <a:endParaRPr lang="en-GB" dirty="0"/>
          </a:p>
        </p:txBody>
      </p:sp>
    </p:spTree>
    <p:extLst>
      <p:ext uri="{BB962C8B-B14F-4D97-AF65-F5344CB8AC3E}">
        <p14:creationId xmlns:p14="http://schemas.microsoft.com/office/powerpoint/2010/main" val="31071815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t>Session 2: Risks, </a:t>
            </a:r>
            <a:r>
              <a:rPr lang="en-GB" dirty="0" smtClean="0"/>
              <a:t>issues and adoption models</a:t>
            </a:r>
            <a:endParaRPr lang="en-GB" dirty="0"/>
          </a:p>
        </p:txBody>
      </p:sp>
    </p:spTree>
    <p:extLst>
      <p:ext uri="{BB962C8B-B14F-4D97-AF65-F5344CB8AC3E}">
        <p14:creationId xmlns:p14="http://schemas.microsoft.com/office/powerpoint/2010/main" val="38318032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Assessing for risk</a:t>
            </a:r>
            <a:endParaRPr lang="en-GB" dirty="0"/>
          </a:p>
        </p:txBody>
      </p:sp>
      <p:sp>
        <p:nvSpPr>
          <p:cNvPr id="4" name="Risk"/>
          <p:cNvSpPr/>
          <p:nvPr/>
        </p:nvSpPr>
        <p:spPr>
          <a:xfrm>
            <a:off x="686523" y="1402289"/>
            <a:ext cx="7905509" cy="1080000"/>
          </a:xfrm>
          <a:prstGeom prst="roundRect">
            <a:avLst/>
          </a:prstGeom>
          <a:solidFill>
            <a:srgbClr val="69A83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smtClean="0"/>
              <a:t>The </a:t>
            </a:r>
            <a:r>
              <a:rPr lang="en-GB" sz="2800" b="1" dirty="0" smtClean="0"/>
              <a:t>risk</a:t>
            </a:r>
            <a:r>
              <a:rPr lang="en-GB" sz="2800" dirty="0" smtClean="0"/>
              <a:t> associated with a potential accident/dangerous incident</a:t>
            </a:r>
            <a:endParaRPr lang="en-GB" sz="2800" dirty="0"/>
          </a:p>
        </p:txBody>
      </p:sp>
      <p:sp>
        <p:nvSpPr>
          <p:cNvPr id="5" name="Equals"/>
          <p:cNvSpPr txBox="1">
            <a:spLocks noChangeArrowheads="1"/>
          </p:cNvSpPr>
          <p:nvPr/>
        </p:nvSpPr>
        <p:spPr bwMode="auto">
          <a:xfrm>
            <a:off x="4312157" y="2375331"/>
            <a:ext cx="544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4800" b="1" dirty="0">
                <a:solidFill>
                  <a:schemeClr val="tx1">
                    <a:lumMod val="75000"/>
                    <a:lumOff val="25000"/>
                  </a:schemeClr>
                </a:solidFill>
              </a:rPr>
              <a:t>=</a:t>
            </a:r>
          </a:p>
        </p:txBody>
      </p:sp>
      <p:sp>
        <p:nvSpPr>
          <p:cNvPr id="6" name="Likelihood"/>
          <p:cNvSpPr/>
          <p:nvPr/>
        </p:nvSpPr>
        <p:spPr>
          <a:xfrm>
            <a:off x="686523" y="3102195"/>
            <a:ext cx="7905509" cy="1080000"/>
          </a:xfrm>
          <a:prstGeom prst="roundRect">
            <a:avLst/>
          </a:prstGeom>
          <a:solidFill>
            <a:srgbClr val="D63B1C"/>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smtClean="0"/>
              <a:t>The </a:t>
            </a:r>
            <a:r>
              <a:rPr lang="en-GB" sz="2800" b="1" dirty="0" smtClean="0"/>
              <a:t>likelihood</a:t>
            </a:r>
            <a:r>
              <a:rPr lang="en-GB" sz="2800" dirty="0" smtClean="0"/>
              <a:t> of the event occurring</a:t>
            </a:r>
          </a:p>
          <a:p>
            <a:pPr algn="ctr"/>
            <a:r>
              <a:rPr lang="en-GB" sz="2800" dirty="0" smtClean="0"/>
              <a:t>(never, sometimes, often)</a:t>
            </a:r>
            <a:endParaRPr lang="en-GB" sz="2800" dirty="0"/>
          </a:p>
        </p:txBody>
      </p:sp>
      <p:sp>
        <p:nvSpPr>
          <p:cNvPr id="7" name="Consequence"/>
          <p:cNvSpPr/>
          <p:nvPr/>
        </p:nvSpPr>
        <p:spPr>
          <a:xfrm>
            <a:off x="686523" y="4802101"/>
            <a:ext cx="7905509" cy="1080000"/>
          </a:xfrm>
          <a:prstGeom prst="roundRect">
            <a:avLst/>
          </a:prstGeom>
          <a:solidFill>
            <a:srgbClr val="44546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smtClean="0"/>
              <a:t>The </a:t>
            </a:r>
            <a:r>
              <a:rPr lang="en-GB" sz="2800" b="1" dirty="0" smtClean="0"/>
              <a:t>degree of harm</a:t>
            </a:r>
            <a:r>
              <a:rPr lang="en-GB" sz="2800" dirty="0" smtClean="0"/>
              <a:t> that occurs as a consequence</a:t>
            </a:r>
          </a:p>
          <a:p>
            <a:pPr algn="ctr"/>
            <a:r>
              <a:rPr lang="en-GB" sz="2800" dirty="0" smtClean="0"/>
              <a:t>(none, minor injury, serious injury, death)</a:t>
            </a:r>
            <a:endParaRPr lang="en-GB" sz="2800" dirty="0"/>
          </a:p>
        </p:txBody>
      </p:sp>
      <p:sp>
        <p:nvSpPr>
          <p:cNvPr id="8" name="Multiplied by"/>
          <p:cNvSpPr txBox="1">
            <a:spLocks noChangeArrowheads="1"/>
          </p:cNvSpPr>
          <p:nvPr/>
        </p:nvSpPr>
        <p:spPr bwMode="auto">
          <a:xfrm>
            <a:off x="4335176" y="4045961"/>
            <a:ext cx="4984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4400" b="1" dirty="0">
                <a:solidFill>
                  <a:schemeClr val="tx1">
                    <a:lumMod val="75000"/>
                    <a:lumOff val="25000"/>
                  </a:schemeClr>
                </a:solidFill>
              </a:rPr>
              <a:t>x</a:t>
            </a:r>
          </a:p>
        </p:txBody>
      </p:sp>
    </p:spTree>
    <p:extLst>
      <p:ext uri="{BB962C8B-B14F-4D97-AF65-F5344CB8AC3E}">
        <p14:creationId xmlns:p14="http://schemas.microsoft.com/office/powerpoint/2010/main" val="135433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8"/>
                                        </p:tgtEl>
                                        <p:attrNameLst>
                                          <p:attrName>style.visibility</p:attrName>
                                        </p:attrNameLst>
                                      </p:cBhvr>
                                      <p:to>
                                        <p:strVal val="visible"/>
                                      </p:to>
                                    </p:se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utoUpdateAnimBg="0"/>
      <p:bldP spid="6" grpId="0" animBg="1"/>
      <p:bldP spid="7" grpId="0" animBg="1"/>
      <p:bldP spid="8"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GB" dirty="0"/>
              <a:t>Colour-coded matrix showing levels of risk</a:t>
            </a:r>
          </a:p>
        </p:txBody>
      </p:sp>
      <p:graphicFrame>
        <p:nvGraphicFramePr>
          <p:cNvPr id="3" name="Table 2"/>
          <p:cNvGraphicFramePr>
            <a:graphicFrameLocks noGrp="1"/>
          </p:cNvGraphicFramePr>
          <p:nvPr>
            <p:extLst>
              <p:ext uri="{D42A27DB-BD31-4B8C-83A1-F6EECF244321}">
                <p14:modId xmlns:p14="http://schemas.microsoft.com/office/powerpoint/2010/main" val="2372158432"/>
              </p:ext>
            </p:extLst>
          </p:nvPr>
        </p:nvGraphicFramePr>
        <p:xfrm>
          <a:off x="431801" y="1376363"/>
          <a:ext cx="8280397" cy="4387831"/>
        </p:xfrm>
        <a:graphic>
          <a:graphicData uri="http://schemas.openxmlformats.org/drawingml/2006/table">
            <a:tbl>
              <a:tblPr/>
              <a:tblGrid>
                <a:gridCol w="1394697">
                  <a:extLst>
                    <a:ext uri="{9D8B030D-6E8A-4147-A177-3AD203B41FA5}">
                      <a16:colId xmlns="" xmlns:a16="http://schemas.microsoft.com/office/drawing/2014/main" val="20000"/>
                    </a:ext>
                  </a:extLst>
                </a:gridCol>
                <a:gridCol w="1412716">
                  <a:extLst>
                    <a:ext uri="{9D8B030D-6E8A-4147-A177-3AD203B41FA5}">
                      <a16:colId xmlns="" xmlns:a16="http://schemas.microsoft.com/office/drawing/2014/main" val="20001"/>
                    </a:ext>
                  </a:extLst>
                </a:gridCol>
                <a:gridCol w="1412716">
                  <a:extLst>
                    <a:ext uri="{9D8B030D-6E8A-4147-A177-3AD203B41FA5}">
                      <a16:colId xmlns="" xmlns:a16="http://schemas.microsoft.com/office/drawing/2014/main" val="20002"/>
                    </a:ext>
                  </a:extLst>
                </a:gridCol>
                <a:gridCol w="1412716">
                  <a:extLst>
                    <a:ext uri="{9D8B030D-6E8A-4147-A177-3AD203B41FA5}">
                      <a16:colId xmlns="" xmlns:a16="http://schemas.microsoft.com/office/drawing/2014/main" val="20003"/>
                    </a:ext>
                  </a:extLst>
                </a:gridCol>
                <a:gridCol w="1412716">
                  <a:extLst>
                    <a:ext uri="{9D8B030D-6E8A-4147-A177-3AD203B41FA5}">
                      <a16:colId xmlns="" xmlns:a16="http://schemas.microsoft.com/office/drawing/2014/main" val="20004"/>
                    </a:ext>
                  </a:extLst>
                </a:gridCol>
                <a:gridCol w="1234836">
                  <a:extLst>
                    <a:ext uri="{9D8B030D-6E8A-4147-A177-3AD203B41FA5}">
                      <a16:colId xmlns="" xmlns:a16="http://schemas.microsoft.com/office/drawing/2014/main" val="20005"/>
                    </a:ext>
                  </a:extLst>
                </a:gridCol>
              </a:tblGrid>
              <a:tr h="451632">
                <a:tc>
                  <a:txBody>
                    <a:bodyPr/>
                    <a:lstStyle/>
                    <a:p>
                      <a:pPr algn="ctr">
                        <a:lnSpc>
                          <a:spcPct val="115000"/>
                        </a:lnSpc>
                        <a:spcAft>
                          <a:spcPts val="0"/>
                        </a:spcAft>
                      </a:pPr>
                      <a:endParaRPr lang="en-GB" sz="2000" dirty="0">
                        <a:latin typeface="Calibri"/>
                        <a:ea typeface="Calibri"/>
                        <a:cs typeface="Times New Roman"/>
                      </a:endParaRPr>
                    </a:p>
                  </a:txBody>
                  <a:tcPr marL="68579" marR="68579" marT="0"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5">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800" b="1" dirty="0">
                          <a:latin typeface="+mn-lt"/>
                          <a:ea typeface="Calibri"/>
                          <a:cs typeface="Times New Roman"/>
                        </a:rPr>
                        <a:t>Likelihood </a:t>
                      </a:r>
                      <a:r>
                        <a:rPr lang="en-GB" sz="1800" b="1" dirty="0" smtClean="0">
                          <a:latin typeface="+mn-lt"/>
                          <a:ea typeface="Calibri"/>
                          <a:cs typeface="Times New Roman"/>
                        </a:rPr>
                        <a:t>scores</a:t>
                      </a:r>
                      <a:endParaRPr lang="en-GB" sz="1800" dirty="0">
                        <a:latin typeface="+mn-lt"/>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3B1C"/>
                    </a:solidFill>
                  </a:tcPr>
                </a:tc>
                <a:tc hMerge="1">
                  <a:txBody>
                    <a:bodyPr/>
                    <a:lstStyle/>
                    <a:p>
                      <a:pPr algn="ctr">
                        <a:lnSpc>
                          <a:spcPct val="115000"/>
                        </a:lnSpc>
                        <a:spcAft>
                          <a:spcPts val="0"/>
                        </a:spcAft>
                      </a:pPr>
                      <a:endParaRPr lang="en-GB" sz="2000" dirty="0">
                        <a:latin typeface="Calibri"/>
                        <a:ea typeface="Calibri"/>
                        <a:cs typeface="Times New Roman"/>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9999"/>
                    </a:solidFill>
                  </a:tcPr>
                </a:tc>
                <a:tc hMerge="1">
                  <a:txBody>
                    <a:bodyPr/>
                    <a:lstStyle/>
                    <a:p>
                      <a:pPr algn="ctr">
                        <a:lnSpc>
                          <a:spcPct val="115000"/>
                        </a:lnSpc>
                        <a:spcAft>
                          <a:spcPts val="0"/>
                        </a:spcAft>
                      </a:pPr>
                      <a:endParaRPr lang="en-GB" sz="2000" dirty="0">
                        <a:latin typeface="Calibri"/>
                        <a:ea typeface="Calibri"/>
                        <a:cs typeface="Times New Roman"/>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9999"/>
                    </a:solidFill>
                  </a:tcPr>
                </a:tc>
                <a:tc hMerge="1">
                  <a:txBody>
                    <a:bodyPr/>
                    <a:lstStyle/>
                    <a:p>
                      <a:pPr algn="ctr">
                        <a:lnSpc>
                          <a:spcPct val="115000"/>
                        </a:lnSpc>
                        <a:spcAft>
                          <a:spcPts val="0"/>
                        </a:spcAft>
                      </a:pPr>
                      <a:endParaRPr lang="en-GB" sz="2000" dirty="0">
                        <a:latin typeface="Calibri"/>
                        <a:ea typeface="Calibri"/>
                        <a:cs typeface="Times New Roman"/>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9999"/>
                    </a:solidFill>
                  </a:tcPr>
                </a:tc>
                <a:tc hMerge="1">
                  <a:txBody>
                    <a:bodyPr/>
                    <a:lstStyle/>
                    <a:p>
                      <a:pPr algn="ctr">
                        <a:lnSpc>
                          <a:spcPct val="115000"/>
                        </a:lnSpc>
                        <a:spcAft>
                          <a:spcPts val="0"/>
                        </a:spcAft>
                      </a:pPr>
                      <a:endParaRPr lang="en-GB" sz="2000" dirty="0">
                        <a:latin typeface="Calibri"/>
                        <a:ea typeface="Calibri"/>
                        <a:cs typeface="Times New Roman"/>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9999"/>
                    </a:solidFill>
                  </a:tcPr>
                </a:tc>
                <a:extLst>
                  <a:ext uri="{0D108BD9-81ED-4DB2-BD59-A6C34878D82A}">
                    <a16:rowId xmlns="" xmlns:a16="http://schemas.microsoft.com/office/drawing/2014/main" val="10007"/>
                  </a:ext>
                </a:extLst>
              </a:tr>
              <a:tr h="729895">
                <a:tc>
                  <a:txBody>
                    <a:bodyPr/>
                    <a:lstStyle/>
                    <a:p>
                      <a:pPr algn="ctr">
                        <a:lnSpc>
                          <a:spcPct val="115000"/>
                        </a:lnSpc>
                        <a:spcAft>
                          <a:spcPts val="0"/>
                        </a:spcAft>
                      </a:pPr>
                      <a:endParaRPr lang="en-GB" sz="2000" dirty="0">
                        <a:latin typeface="Calibri"/>
                        <a:ea typeface="Calibri"/>
                        <a:cs typeface="Times New Roman"/>
                      </a:endParaRPr>
                    </a:p>
                  </a:txBody>
                  <a:tcPr marL="68579" marR="68579" marT="0" marB="0" anchor="ctr">
                    <a:lnL w="127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GB" sz="1800" b="1" dirty="0">
                          <a:latin typeface="Calibri"/>
                          <a:ea typeface="Calibri"/>
                          <a:cs typeface="Times New Roman"/>
                        </a:rPr>
                        <a:t>Very </a:t>
                      </a:r>
                      <a:r>
                        <a:rPr lang="en-GB" sz="1800" b="1" dirty="0" smtClean="0">
                          <a:latin typeface="Calibri"/>
                          <a:ea typeface="Calibri"/>
                          <a:cs typeface="Times New Roman"/>
                        </a:rPr>
                        <a:t>unlikely</a:t>
                      </a:r>
                      <a:endParaRPr lang="en-GB" sz="1800" dirty="0">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3B1C"/>
                    </a:solidFill>
                  </a:tcPr>
                </a:tc>
                <a:tc>
                  <a:txBody>
                    <a:bodyPr/>
                    <a:lstStyle/>
                    <a:p>
                      <a:pPr algn="ctr">
                        <a:lnSpc>
                          <a:spcPct val="115000"/>
                        </a:lnSpc>
                        <a:spcAft>
                          <a:spcPts val="0"/>
                        </a:spcAft>
                      </a:pPr>
                      <a:r>
                        <a:rPr lang="en-GB" sz="1800" b="1" dirty="0">
                          <a:latin typeface="Calibri"/>
                          <a:ea typeface="Calibri"/>
                          <a:cs typeface="Times New Roman"/>
                        </a:rPr>
                        <a:t>Unlikely</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3B1C"/>
                    </a:solidFill>
                  </a:tcPr>
                </a:tc>
                <a:tc>
                  <a:txBody>
                    <a:bodyPr/>
                    <a:lstStyle/>
                    <a:p>
                      <a:pPr algn="ctr">
                        <a:lnSpc>
                          <a:spcPct val="115000"/>
                        </a:lnSpc>
                        <a:spcAft>
                          <a:spcPts val="0"/>
                        </a:spcAft>
                      </a:pPr>
                      <a:r>
                        <a:rPr lang="en-GB" sz="1800" b="1" dirty="0">
                          <a:latin typeface="Calibri"/>
                          <a:ea typeface="Calibri"/>
                          <a:cs typeface="Times New Roman"/>
                        </a:rPr>
                        <a:t>Possible</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3B1C"/>
                    </a:solidFill>
                  </a:tcPr>
                </a:tc>
                <a:tc>
                  <a:txBody>
                    <a:bodyPr/>
                    <a:lstStyle/>
                    <a:p>
                      <a:pPr algn="ctr">
                        <a:lnSpc>
                          <a:spcPct val="115000"/>
                        </a:lnSpc>
                        <a:spcAft>
                          <a:spcPts val="0"/>
                        </a:spcAft>
                      </a:pPr>
                      <a:r>
                        <a:rPr lang="en-GB" sz="1800" b="1" dirty="0">
                          <a:latin typeface="Calibri"/>
                          <a:ea typeface="Calibri"/>
                          <a:cs typeface="Times New Roman"/>
                        </a:rPr>
                        <a:t>Very </a:t>
                      </a:r>
                      <a:r>
                        <a:rPr lang="en-GB" sz="1800" b="1" dirty="0" smtClean="0">
                          <a:latin typeface="Calibri"/>
                          <a:ea typeface="Calibri"/>
                          <a:cs typeface="Times New Roman"/>
                        </a:rPr>
                        <a:t>likely</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3B1C"/>
                    </a:solidFill>
                  </a:tcPr>
                </a:tc>
                <a:tc>
                  <a:txBody>
                    <a:bodyPr/>
                    <a:lstStyle/>
                    <a:p>
                      <a:pPr algn="ctr">
                        <a:lnSpc>
                          <a:spcPct val="115000"/>
                        </a:lnSpc>
                        <a:spcAft>
                          <a:spcPts val="0"/>
                        </a:spcAft>
                      </a:pPr>
                      <a:r>
                        <a:rPr lang="en-GB" sz="1800" b="1" dirty="0">
                          <a:latin typeface="Calibri"/>
                          <a:ea typeface="Calibri"/>
                          <a:cs typeface="Times New Roman"/>
                        </a:rPr>
                        <a:t>Certain</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3B1C"/>
                    </a:solidFill>
                  </a:tcPr>
                </a:tc>
                <a:extLst>
                  <a:ext uri="{0D108BD9-81ED-4DB2-BD59-A6C34878D82A}">
                    <a16:rowId xmlns="" xmlns:a16="http://schemas.microsoft.com/office/drawing/2014/main" val="10000"/>
                  </a:ext>
                </a:extLst>
              </a:tr>
              <a:tr h="521639">
                <a:tc>
                  <a:txBody>
                    <a:bodyPr/>
                    <a:lstStyle/>
                    <a:p>
                      <a:pPr algn="ctr">
                        <a:lnSpc>
                          <a:spcPct val="90000"/>
                        </a:lnSpc>
                        <a:spcAft>
                          <a:spcPts val="0"/>
                        </a:spcAft>
                      </a:pPr>
                      <a:r>
                        <a:rPr lang="en-GB" sz="1800" b="1" dirty="0">
                          <a:solidFill>
                            <a:schemeClr val="bg1"/>
                          </a:solidFill>
                          <a:latin typeface="Calibri"/>
                          <a:ea typeface="Calibri"/>
                          <a:cs typeface="Times New Roman"/>
                        </a:rPr>
                        <a:t>Severity </a:t>
                      </a:r>
                      <a:r>
                        <a:rPr lang="en-GB" sz="1800" b="1" dirty="0" smtClean="0">
                          <a:solidFill>
                            <a:schemeClr val="bg1"/>
                          </a:solidFill>
                          <a:latin typeface="Calibri"/>
                          <a:ea typeface="Calibri"/>
                          <a:cs typeface="Times New Roman"/>
                        </a:rPr>
                        <a:t>scores</a:t>
                      </a:r>
                      <a:endParaRPr lang="en-GB" sz="1800" dirty="0">
                        <a:solidFill>
                          <a:schemeClr val="bg1"/>
                        </a:solidFill>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algn="ctr">
                        <a:lnSpc>
                          <a:spcPct val="115000"/>
                        </a:lnSpc>
                        <a:spcAft>
                          <a:spcPts val="0"/>
                        </a:spcAft>
                      </a:pPr>
                      <a:r>
                        <a:rPr lang="en-GB" sz="1800" b="1" dirty="0">
                          <a:latin typeface="Calibri"/>
                          <a:ea typeface="Calibri"/>
                          <a:cs typeface="Times New Roman"/>
                        </a:rPr>
                        <a:t>1</a:t>
                      </a:r>
                      <a:endParaRPr lang="en-GB" sz="1800" dirty="0">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63B1C"/>
                    </a:solidFill>
                  </a:tcPr>
                </a:tc>
                <a:tc>
                  <a:txBody>
                    <a:bodyPr/>
                    <a:lstStyle/>
                    <a:p>
                      <a:pPr algn="ctr">
                        <a:lnSpc>
                          <a:spcPct val="115000"/>
                        </a:lnSpc>
                        <a:spcAft>
                          <a:spcPts val="0"/>
                        </a:spcAft>
                      </a:pPr>
                      <a:r>
                        <a:rPr lang="en-GB" sz="1800" b="1" dirty="0">
                          <a:latin typeface="Calibri"/>
                          <a:ea typeface="Calibri"/>
                          <a:cs typeface="Times New Roman"/>
                        </a:rPr>
                        <a:t>2</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63B1C"/>
                    </a:solidFill>
                  </a:tcPr>
                </a:tc>
                <a:tc>
                  <a:txBody>
                    <a:bodyPr/>
                    <a:lstStyle/>
                    <a:p>
                      <a:pPr algn="ctr">
                        <a:lnSpc>
                          <a:spcPct val="115000"/>
                        </a:lnSpc>
                        <a:spcAft>
                          <a:spcPts val="0"/>
                        </a:spcAft>
                      </a:pPr>
                      <a:r>
                        <a:rPr lang="en-GB" sz="1800" b="1" dirty="0">
                          <a:latin typeface="Calibri"/>
                          <a:ea typeface="Calibri"/>
                          <a:cs typeface="Times New Roman"/>
                        </a:rPr>
                        <a:t>3</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63B1C"/>
                    </a:solidFill>
                  </a:tcPr>
                </a:tc>
                <a:tc>
                  <a:txBody>
                    <a:bodyPr/>
                    <a:lstStyle/>
                    <a:p>
                      <a:pPr algn="ctr">
                        <a:lnSpc>
                          <a:spcPct val="115000"/>
                        </a:lnSpc>
                        <a:spcAft>
                          <a:spcPts val="0"/>
                        </a:spcAft>
                      </a:pPr>
                      <a:r>
                        <a:rPr lang="en-GB" sz="1800" b="1" dirty="0">
                          <a:latin typeface="Calibri"/>
                          <a:ea typeface="Calibri"/>
                          <a:cs typeface="Times New Roman"/>
                        </a:rPr>
                        <a:t>4</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63B1C"/>
                    </a:solidFill>
                  </a:tcPr>
                </a:tc>
                <a:tc>
                  <a:txBody>
                    <a:bodyPr/>
                    <a:lstStyle/>
                    <a:p>
                      <a:pPr algn="ctr">
                        <a:lnSpc>
                          <a:spcPct val="115000"/>
                        </a:lnSpc>
                        <a:spcAft>
                          <a:spcPts val="0"/>
                        </a:spcAft>
                      </a:pPr>
                      <a:r>
                        <a:rPr lang="en-GB" sz="1800" b="1" dirty="0">
                          <a:latin typeface="Calibri"/>
                          <a:ea typeface="Calibri"/>
                          <a:cs typeface="Times New Roman"/>
                        </a:rPr>
                        <a:t>5</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63B1C"/>
                    </a:solidFill>
                  </a:tcPr>
                </a:tc>
                <a:extLst>
                  <a:ext uri="{0D108BD9-81ED-4DB2-BD59-A6C34878D82A}">
                    <a16:rowId xmlns="" xmlns:a16="http://schemas.microsoft.com/office/drawing/2014/main" val="10001"/>
                  </a:ext>
                </a:extLst>
              </a:tr>
              <a:tr h="536933">
                <a:tc>
                  <a:txBody>
                    <a:bodyPr/>
                    <a:lstStyle/>
                    <a:p>
                      <a:pPr algn="ctr">
                        <a:lnSpc>
                          <a:spcPct val="115000"/>
                        </a:lnSpc>
                        <a:spcBef>
                          <a:spcPts val="1200"/>
                        </a:spcBef>
                        <a:spcAft>
                          <a:spcPts val="0"/>
                        </a:spcAft>
                      </a:pPr>
                      <a:r>
                        <a:rPr lang="en-GB" sz="1800" b="1" dirty="0">
                          <a:solidFill>
                            <a:schemeClr val="bg1"/>
                          </a:solidFill>
                          <a:latin typeface="Calibri"/>
                          <a:ea typeface="Calibri"/>
                          <a:cs typeface="Times New Roman"/>
                        </a:rPr>
                        <a:t>1</a:t>
                      </a:r>
                      <a:endParaRPr lang="en-GB" sz="1800" dirty="0">
                        <a:solidFill>
                          <a:schemeClr val="bg1"/>
                        </a:solidFill>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algn="ctr">
                        <a:lnSpc>
                          <a:spcPct val="115000"/>
                        </a:lnSpc>
                        <a:spcBef>
                          <a:spcPts val="1200"/>
                        </a:spcBef>
                        <a:spcAft>
                          <a:spcPts val="0"/>
                        </a:spcAft>
                      </a:pPr>
                      <a:r>
                        <a:rPr lang="en-GB" sz="1800" b="1" dirty="0">
                          <a:latin typeface="Calibri"/>
                          <a:ea typeface="Calibri"/>
                          <a:cs typeface="Times New Roman"/>
                        </a:rPr>
                        <a:t>1</a:t>
                      </a:r>
                      <a:endParaRPr lang="en-GB" sz="1800" dirty="0">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Bef>
                          <a:spcPts val="1200"/>
                        </a:spcBef>
                        <a:spcAft>
                          <a:spcPts val="0"/>
                        </a:spcAft>
                      </a:pPr>
                      <a:r>
                        <a:rPr lang="en-GB" sz="1800" b="1" dirty="0">
                          <a:latin typeface="Calibri"/>
                          <a:ea typeface="Calibri"/>
                          <a:cs typeface="Times New Roman"/>
                        </a:rPr>
                        <a:t>2</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Bef>
                          <a:spcPts val="1200"/>
                        </a:spcBef>
                        <a:spcAft>
                          <a:spcPts val="0"/>
                        </a:spcAft>
                      </a:pPr>
                      <a:r>
                        <a:rPr lang="en-GB" sz="1800" b="1" dirty="0">
                          <a:latin typeface="Calibri"/>
                          <a:ea typeface="Calibri"/>
                          <a:cs typeface="Times New Roman"/>
                        </a:rPr>
                        <a:t>3</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Bef>
                          <a:spcPts val="1200"/>
                        </a:spcBef>
                        <a:spcAft>
                          <a:spcPts val="0"/>
                        </a:spcAft>
                      </a:pPr>
                      <a:r>
                        <a:rPr lang="en-GB" sz="1800" b="1" dirty="0">
                          <a:latin typeface="Calibri"/>
                          <a:ea typeface="Calibri"/>
                          <a:cs typeface="Times New Roman"/>
                        </a:rPr>
                        <a:t>4</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Bef>
                          <a:spcPts val="1200"/>
                        </a:spcBef>
                        <a:spcAft>
                          <a:spcPts val="0"/>
                        </a:spcAft>
                      </a:pPr>
                      <a:r>
                        <a:rPr lang="en-GB" sz="1800" b="1" dirty="0">
                          <a:latin typeface="Calibri"/>
                          <a:ea typeface="Calibri"/>
                          <a:cs typeface="Times New Roman"/>
                        </a:rPr>
                        <a:t>5</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 xmlns:a16="http://schemas.microsoft.com/office/drawing/2014/main" val="10002"/>
                  </a:ext>
                </a:extLst>
              </a:tr>
              <a:tr h="536933">
                <a:tc>
                  <a:txBody>
                    <a:bodyPr/>
                    <a:lstStyle/>
                    <a:p>
                      <a:pPr algn="ctr">
                        <a:lnSpc>
                          <a:spcPct val="115000"/>
                        </a:lnSpc>
                        <a:spcBef>
                          <a:spcPts val="1200"/>
                        </a:spcBef>
                        <a:spcAft>
                          <a:spcPts val="0"/>
                        </a:spcAft>
                      </a:pPr>
                      <a:r>
                        <a:rPr lang="en-GB" sz="1800" b="1" dirty="0">
                          <a:solidFill>
                            <a:schemeClr val="bg1"/>
                          </a:solidFill>
                          <a:latin typeface="Calibri"/>
                          <a:ea typeface="Calibri"/>
                          <a:cs typeface="Times New Roman"/>
                        </a:rPr>
                        <a:t>2</a:t>
                      </a:r>
                      <a:endParaRPr lang="en-GB" sz="1800" dirty="0">
                        <a:solidFill>
                          <a:schemeClr val="bg1"/>
                        </a:solidFill>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algn="ctr">
                        <a:lnSpc>
                          <a:spcPct val="115000"/>
                        </a:lnSpc>
                        <a:spcBef>
                          <a:spcPts val="1200"/>
                        </a:spcBef>
                        <a:spcAft>
                          <a:spcPts val="0"/>
                        </a:spcAft>
                      </a:pPr>
                      <a:r>
                        <a:rPr lang="en-GB" sz="1800" b="1" dirty="0">
                          <a:latin typeface="Calibri"/>
                          <a:ea typeface="Calibri"/>
                          <a:cs typeface="Times New Roman"/>
                        </a:rPr>
                        <a:t>2</a:t>
                      </a:r>
                      <a:endParaRPr lang="en-GB" sz="1800" dirty="0">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Bef>
                          <a:spcPts val="1200"/>
                        </a:spcBef>
                        <a:spcAft>
                          <a:spcPts val="0"/>
                        </a:spcAft>
                      </a:pPr>
                      <a:r>
                        <a:rPr lang="en-GB" sz="1800" b="1" dirty="0">
                          <a:latin typeface="Calibri"/>
                          <a:ea typeface="Calibri"/>
                          <a:cs typeface="Times New Roman"/>
                        </a:rPr>
                        <a:t>4</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Bef>
                          <a:spcPts val="1200"/>
                        </a:spcBef>
                        <a:spcAft>
                          <a:spcPts val="0"/>
                        </a:spcAft>
                      </a:pPr>
                      <a:r>
                        <a:rPr lang="en-GB" sz="1800" b="1" dirty="0">
                          <a:latin typeface="Calibri"/>
                          <a:ea typeface="Calibri"/>
                          <a:cs typeface="Times New Roman"/>
                        </a:rPr>
                        <a:t>6</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Bef>
                          <a:spcPts val="1200"/>
                        </a:spcBef>
                        <a:spcAft>
                          <a:spcPts val="0"/>
                        </a:spcAft>
                      </a:pPr>
                      <a:r>
                        <a:rPr lang="en-GB" sz="1800" b="1" dirty="0">
                          <a:latin typeface="Calibri"/>
                          <a:ea typeface="Calibri"/>
                          <a:cs typeface="Times New Roman"/>
                        </a:rPr>
                        <a:t>8</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Bef>
                          <a:spcPts val="1200"/>
                        </a:spcBef>
                        <a:spcAft>
                          <a:spcPts val="0"/>
                        </a:spcAft>
                      </a:pPr>
                      <a:r>
                        <a:rPr lang="en-GB" sz="1800" b="1" dirty="0">
                          <a:latin typeface="Calibri"/>
                          <a:ea typeface="Calibri"/>
                          <a:cs typeface="Times New Roman"/>
                        </a:rPr>
                        <a:t>10</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 xmlns:a16="http://schemas.microsoft.com/office/drawing/2014/main" val="10003"/>
                  </a:ext>
                </a:extLst>
              </a:tr>
              <a:tr h="536933">
                <a:tc>
                  <a:txBody>
                    <a:bodyPr/>
                    <a:lstStyle/>
                    <a:p>
                      <a:pPr algn="ctr">
                        <a:lnSpc>
                          <a:spcPct val="115000"/>
                        </a:lnSpc>
                        <a:spcBef>
                          <a:spcPts val="1200"/>
                        </a:spcBef>
                        <a:spcAft>
                          <a:spcPts val="0"/>
                        </a:spcAft>
                      </a:pPr>
                      <a:r>
                        <a:rPr lang="en-GB" sz="1800" b="1" dirty="0">
                          <a:solidFill>
                            <a:schemeClr val="bg1"/>
                          </a:solidFill>
                          <a:latin typeface="Calibri"/>
                          <a:ea typeface="Calibri"/>
                          <a:cs typeface="Times New Roman"/>
                        </a:rPr>
                        <a:t>3</a:t>
                      </a:r>
                      <a:endParaRPr lang="en-GB" sz="1800" dirty="0">
                        <a:solidFill>
                          <a:schemeClr val="bg1"/>
                        </a:solidFill>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algn="ctr">
                        <a:lnSpc>
                          <a:spcPct val="115000"/>
                        </a:lnSpc>
                        <a:spcBef>
                          <a:spcPts val="1200"/>
                        </a:spcBef>
                        <a:spcAft>
                          <a:spcPts val="0"/>
                        </a:spcAft>
                      </a:pPr>
                      <a:r>
                        <a:rPr lang="en-GB" sz="1800" b="1" dirty="0">
                          <a:latin typeface="Calibri"/>
                          <a:ea typeface="Calibri"/>
                          <a:cs typeface="Times New Roman"/>
                        </a:rPr>
                        <a:t>3</a:t>
                      </a:r>
                      <a:endParaRPr lang="en-GB" sz="1800" dirty="0">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Bef>
                          <a:spcPts val="1200"/>
                        </a:spcBef>
                        <a:spcAft>
                          <a:spcPts val="0"/>
                        </a:spcAft>
                      </a:pPr>
                      <a:r>
                        <a:rPr lang="en-GB" sz="1800" b="1" dirty="0">
                          <a:latin typeface="Calibri"/>
                          <a:ea typeface="Calibri"/>
                          <a:cs typeface="Times New Roman"/>
                        </a:rPr>
                        <a:t>6</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Bef>
                          <a:spcPts val="1200"/>
                        </a:spcBef>
                        <a:spcAft>
                          <a:spcPts val="0"/>
                        </a:spcAft>
                      </a:pPr>
                      <a:r>
                        <a:rPr lang="en-GB" sz="1800" b="1" dirty="0">
                          <a:latin typeface="Calibri"/>
                          <a:ea typeface="Calibri"/>
                          <a:cs typeface="Times New Roman"/>
                        </a:rPr>
                        <a:t>9</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Bef>
                          <a:spcPts val="1200"/>
                        </a:spcBef>
                        <a:spcAft>
                          <a:spcPts val="0"/>
                        </a:spcAft>
                      </a:pPr>
                      <a:r>
                        <a:rPr lang="en-GB" sz="1800" b="1" dirty="0">
                          <a:latin typeface="Calibri"/>
                          <a:ea typeface="Calibri"/>
                          <a:cs typeface="Times New Roman"/>
                        </a:rPr>
                        <a:t>12</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Bef>
                          <a:spcPts val="1200"/>
                        </a:spcBef>
                        <a:spcAft>
                          <a:spcPts val="0"/>
                        </a:spcAft>
                      </a:pPr>
                      <a:r>
                        <a:rPr lang="en-GB" sz="1800" b="1" dirty="0">
                          <a:latin typeface="Calibri"/>
                          <a:ea typeface="Calibri"/>
                          <a:cs typeface="Times New Roman"/>
                        </a:rPr>
                        <a:t>15</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 xmlns:a16="http://schemas.microsoft.com/office/drawing/2014/main" val="10004"/>
                  </a:ext>
                </a:extLst>
              </a:tr>
              <a:tr h="536933">
                <a:tc>
                  <a:txBody>
                    <a:bodyPr/>
                    <a:lstStyle/>
                    <a:p>
                      <a:pPr algn="ctr">
                        <a:lnSpc>
                          <a:spcPct val="115000"/>
                        </a:lnSpc>
                        <a:spcBef>
                          <a:spcPts val="1200"/>
                        </a:spcBef>
                        <a:spcAft>
                          <a:spcPts val="0"/>
                        </a:spcAft>
                      </a:pPr>
                      <a:r>
                        <a:rPr lang="en-GB" sz="1800" b="1" dirty="0">
                          <a:solidFill>
                            <a:schemeClr val="bg1"/>
                          </a:solidFill>
                          <a:latin typeface="Calibri"/>
                          <a:ea typeface="Calibri"/>
                          <a:cs typeface="Times New Roman"/>
                        </a:rPr>
                        <a:t>4</a:t>
                      </a:r>
                      <a:endParaRPr lang="en-GB" sz="1800" dirty="0">
                        <a:solidFill>
                          <a:schemeClr val="bg1"/>
                        </a:solidFill>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algn="ctr">
                        <a:lnSpc>
                          <a:spcPct val="115000"/>
                        </a:lnSpc>
                        <a:spcBef>
                          <a:spcPts val="1200"/>
                        </a:spcBef>
                        <a:spcAft>
                          <a:spcPts val="0"/>
                        </a:spcAft>
                      </a:pPr>
                      <a:r>
                        <a:rPr lang="en-GB" sz="1800" b="1" dirty="0">
                          <a:latin typeface="Calibri"/>
                          <a:ea typeface="Calibri"/>
                          <a:cs typeface="Times New Roman"/>
                        </a:rPr>
                        <a:t>4</a:t>
                      </a:r>
                      <a:endParaRPr lang="en-GB" sz="1800" dirty="0">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Bef>
                          <a:spcPts val="1200"/>
                        </a:spcBef>
                        <a:spcAft>
                          <a:spcPts val="0"/>
                        </a:spcAft>
                      </a:pPr>
                      <a:r>
                        <a:rPr lang="en-GB" sz="1800" b="1" dirty="0">
                          <a:latin typeface="Calibri"/>
                          <a:ea typeface="Calibri"/>
                          <a:cs typeface="Times New Roman"/>
                        </a:rPr>
                        <a:t>8</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Bef>
                          <a:spcPts val="1200"/>
                        </a:spcBef>
                        <a:spcAft>
                          <a:spcPts val="0"/>
                        </a:spcAft>
                      </a:pPr>
                      <a:r>
                        <a:rPr lang="en-GB" sz="1800" b="1" dirty="0">
                          <a:latin typeface="Calibri"/>
                          <a:ea typeface="Calibri"/>
                          <a:cs typeface="Times New Roman"/>
                        </a:rPr>
                        <a:t>12</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Bef>
                          <a:spcPts val="1200"/>
                        </a:spcBef>
                        <a:spcAft>
                          <a:spcPts val="0"/>
                        </a:spcAft>
                      </a:pPr>
                      <a:r>
                        <a:rPr lang="en-GB" sz="1800" b="1" dirty="0">
                          <a:latin typeface="Calibri"/>
                          <a:ea typeface="Calibri"/>
                          <a:cs typeface="Times New Roman"/>
                        </a:rPr>
                        <a:t>16</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Bef>
                          <a:spcPts val="1200"/>
                        </a:spcBef>
                        <a:spcAft>
                          <a:spcPts val="0"/>
                        </a:spcAft>
                      </a:pPr>
                      <a:r>
                        <a:rPr lang="en-GB" sz="1800" b="1" dirty="0">
                          <a:latin typeface="Calibri"/>
                          <a:ea typeface="Calibri"/>
                          <a:cs typeface="Times New Roman"/>
                        </a:rPr>
                        <a:t>20</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 xmlns:a16="http://schemas.microsoft.com/office/drawing/2014/main" val="10005"/>
                  </a:ext>
                </a:extLst>
              </a:tr>
              <a:tr h="536933">
                <a:tc>
                  <a:txBody>
                    <a:bodyPr/>
                    <a:lstStyle/>
                    <a:p>
                      <a:pPr algn="ctr">
                        <a:lnSpc>
                          <a:spcPct val="115000"/>
                        </a:lnSpc>
                        <a:spcBef>
                          <a:spcPts val="1200"/>
                        </a:spcBef>
                        <a:spcAft>
                          <a:spcPts val="0"/>
                        </a:spcAft>
                      </a:pPr>
                      <a:r>
                        <a:rPr lang="en-GB" sz="1800" b="1" dirty="0">
                          <a:solidFill>
                            <a:schemeClr val="bg1"/>
                          </a:solidFill>
                          <a:latin typeface="Calibri"/>
                          <a:ea typeface="Calibri"/>
                          <a:cs typeface="Times New Roman"/>
                        </a:rPr>
                        <a:t>5</a:t>
                      </a:r>
                      <a:endParaRPr lang="en-GB" sz="1800" dirty="0">
                        <a:solidFill>
                          <a:schemeClr val="bg1"/>
                        </a:solidFill>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44546A"/>
                    </a:solidFill>
                  </a:tcPr>
                </a:tc>
                <a:tc>
                  <a:txBody>
                    <a:bodyPr/>
                    <a:lstStyle/>
                    <a:p>
                      <a:pPr algn="ctr">
                        <a:lnSpc>
                          <a:spcPct val="115000"/>
                        </a:lnSpc>
                        <a:spcBef>
                          <a:spcPts val="1200"/>
                        </a:spcBef>
                        <a:spcAft>
                          <a:spcPts val="0"/>
                        </a:spcAft>
                      </a:pPr>
                      <a:r>
                        <a:rPr lang="en-GB" sz="1800" b="1" dirty="0">
                          <a:latin typeface="Calibri"/>
                          <a:ea typeface="Calibri"/>
                          <a:cs typeface="Times New Roman"/>
                        </a:rPr>
                        <a:t>5</a:t>
                      </a:r>
                      <a:endParaRPr lang="en-GB" sz="1800" dirty="0">
                        <a:latin typeface="Calibri"/>
                        <a:ea typeface="Calibri"/>
                        <a:cs typeface="Times New Roman"/>
                      </a:endParaRPr>
                    </a:p>
                  </a:txBody>
                  <a:tcPr marL="68579" marR="685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tc>
                  <a:txBody>
                    <a:bodyPr/>
                    <a:lstStyle/>
                    <a:p>
                      <a:pPr algn="ctr">
                        <a:lnSpc>
                          <a:spcPct val="115000"/>
                        </a:lnSpc>
                        <a:spcBef>
                          <a:spcPts val="1200"/>
                        </a:spcBef>
                        <a:spcAft>
                          <a:spcPts val="0"/>
                        </a:spcAft>
                      </a:pPr>
                      <a:r>
                        <a:rPr lang="en-GB" sz="1800" b="1" dirty="0">
                          <a:latin typeface="Calibri"/>
                          <a:ea typeface="Calibri"/>
                          <a:cs typeface="Times New Roman"/>
                        </a:rPr>
                        <a:t>10</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a:txBody>
                    <a:bodyPr/>
                    <a:lstStyle/>
                    <a:p>
                      <a:pPr algn="ctr">
                        <a:lnSpc>
                          <a:spcPct val="115000"/>
                        </a:lnSpc>
                        <a:spcBef>
                          <a:spcPts val="1200"/>
                        </a:spcBef>
                        <a:spcAft>
                          <a:spcPts val="0"/>
                        </a:spcAft>
                      </a:pPr>
                      <a:r>
                        <a:rPr lang="en-GB" sz="1800" b="1">
                          <a:latin typeface="Calibri"/>
                          <a:ea typeface="Calibri"/>
                          <a:cs typeface="Times New Roman"/>
                        </a:rPr>
                        <a:t>15</a:t>
                      </a:r>
                      <a:endParaRPr lang="en-GB" sz="180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Bef>
                          <a:spcPts val="1200"/>
                        </a:spcBef>
                        <a:spcAft>
                          <a:spcPts val="0"/>
                        </a:spcAft>
                      </a:pPr>
                      <a:r>
                        <a:rPr lang="en-GB" sz="1800" b="1">
                          <a:latin typeface="Calibri"/>
                          <a:ea typeface="Calibri"/>
                          <a:cs typeface="Times New Roman"/>
                        </a:rPr>
                        <a:t>20</a:t>
                      </a:r>
                      <a:endParaRPr lang="en-GB" sz="180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c>
                  <a:txBody>
                    <a:bodyPr/>
                    <a:lstStyle/>
                    <a:p>
                      <a:pPr algn="ctr">
                        <a:lnSpc>
                          <a:spcPct val="115000"/>
                        </a:lnSpc>
                        <a:spcBef>
                          <a:spcPts val="1200"/>
                        </a:spcBef>
                        <a:spcAft>
                          <a:spcPts val="0"/>
                        </a:spcAft>
                      </a:pPr>
                      <a:r>
                        <a:rPr lang="en-GB" sz="1800" b="1" dirty="0">
                          <a:latin typeface="Calibri"/>
                          <a:ea typeface="Calibri"/>
                          <a:cs typeface="Times New Roman"/>
                        </a:rPr>
                        <a:t>25</a:t>
                      </a:r>
                      <a:endParaRPr lang="en-GB" sz="1800" dirty="0">
                        <a:latin typeface="Calibri"/>
                        <a:ea typeface="Calibri"/>
                        <a:cs typeface="Times New Roman"/>
                      </a:endParaRPr>
                    </a:p>
                  </a:txBody>
                  <a:tcPr marL="68579" marR="685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extLst>
                  <a:ext uri="{0D108BD9-81ED-4DB2-BD59-A6C34878D82A}">
                    <a16:rowId xmlns="" xmlns:a16="http://schemas.microsoft.com/office/drawing/2014/main" val="10006"/>
                  </a:ext>
                </a:extLst>
              </a:tr>
            </a:tbl>
          </a:graphicData>
        </a:graphic>
      </p:graphicFrame>
      <p:sp>
        <p:nvSpPr>
          <p:cNvPr id="6" name="Mask Likelihood Scores Axis"/>
          <p:cNvSpPr/>
          <p:nvPr/>
        </p:nvSpPr>
        <p:spPr>
          <a:xfrm>
            <a:off x="1805651" y="1307940"/>
            <a:ext cx="6941268" cy="17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Mask Severity Scores Axis"/>
          <p:cNvSpPr/>
          <p:nvPr/>
        </p:nvSpPr>
        <p:spPr>
          <a:xfrm>
            <a:off x="300942" y="2534039"/>
            <a:ext cx="1551003" cy="3275515"/>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1" name="Mask Low Risk Col 1"/>
          <p:cNvSpPr/>
          <p:nvPr/>
        </p:nvSpPr>
        <p:spPr>
          <a:xfrm>
            <a:off x="1840372" y="3071939"/>
            <a:ext cx="1404000" cy="2737614"/>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2" name="Mask Low Risk Col 2"/>
          <p:cNvSpPr/>
          <p:nvPr/>
        </p:nvSpPr>
        <p:spPr>
          <a:xfrm>
            <a:off x="3225794" y="3071939"/>
            <a:ext cx="1415570" cy="1615807"/>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3" name="Mask Low Risk Col 3"/>
          <p:cNvSpPr/>
          <p:nvPr/>
        </p:nvSpPr>
        <p:spPr>
          <a:xfrm>
            <a:off x="4641450" y="3071939"/>
            <a:ext cx="1418315" cy="10728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4" name="Mask Low Risk Col 4 and 5"/>
          <p:cNvSpPr/>
          <p:nvPr/>
        </p:nvSpPr>
        <p:spPr>
          <a:xfrm>
            <a:off x="6040572" y="3071939"/>
            <a:ext cx="2706347" cy="543252"/>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5" name="Mask Med Risk Col 2"/>
          <p:cNvSpPr/>
          <p:nvPr/>
        </p:nvSpPr>
        <p:spPr>
          <a:xfrm>
            <a:off x="3237364" y="4687746"/>
            <a:ext cx="1415568" cy="1121808"/>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 name="Mask Med Risk Col 3"/>
          <p:cNvSpPr/>
          <p:nvPr/>
        </p:nvSpPr>
        <p:spPr>
          <a:xfrm>
            <a:off x="4641365" y="4144659"/>
            <a:ext cx="1418402" cy="1090068"/>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 name="Mask Med Risk Col 4"/>
          <p:cNvSpPr/>
          <p:nvPr/>
        </p:nvSpPr>
        <p:spPr>
          <a:xfrm>
            <a:off x="6059767" y="3615192"/>
            <a:ext cx="1424490" cy="1072554"/>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8" name="Mask Med Risk Col 5"/>
          <p:cNvSpPr/>
          <p:nvPr/>
        </p:nvSpPr>
        <p:spPr>
          <a:xfrm>
            <a:off x="7478166" y="3615192"/>
            <a:ext cx="1268753" cy="529467"/>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9" name="Mask High Col 3"/>
          <p:cNvSpPr/>
          <p:nvPr/>
        </p:nvSpPr>
        <p:spPr>
          <a:xfrm>
            <a:off x="4652934" y="5234727"/>
            <a:ext cx="1406831" cy="643541"/>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0" name="Mask High Col 4"/>
          <p:cNvSpPr/>
          <p:nvPr/>
        </p:nvSpPr>
        <p:spPr>
          <a:xfrm>
            <a:off x="6059764" y="4674126"/>
            <a:ext cx="1418401" cy="1135428"/>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1" name="Mask High Col 5"/>
          <p:cNvSpPr/>
          <p:nvPr/>
        </p:nvSpPr>
        <p:spPr>
          <a:xfrm>
            <a:off x="7478164" y="4148550"/>
            <a:ext cx="1358022" cy="1661004"/>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6694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22" presetClass="exit" presetSubtype="1" fill="hold" grpId="0" nodeType="withEffect">
                                  <p:stCondLst>
                                    <p:cond delay="0"/>
                                  </p:stCondLst>
                                  <p:childTnLst>
                                    <p:animEffect transition="out" filter="wipe(up)">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8" fill="hold" grpId="0" nodeType="clickEffect">
                                  <p:stCondLst>
                                    <p:cond delay="0"/>
                                  </p:stCondLst>
                                  <p:childTnLst>
                                    <p:animEffect transition="out" filter="wipe(left)">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par>
                          <p:cTn id="16" fill="hold">
                            <p:stCondLst>
                              <p:cond delay="500"/>
                            </p:stCondLst>
                            <p:childTnLst>
                              <p:par>
                                <p:cTn id="17" presetID="22" presetClass="exit" presetSubtype="8" fill="hold" grpId="0" nodeType="afterEffect">
                                  <p:stCondLst>
                                    <p:cond delay="0"/>
                                  </p:stCondLst>
                                  <p:childTnLst>
                                    <p:animEffect transition="out" filter="wipe(left)">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par>
                          <p:cTn id="20" fill="hold">
                            <p:stCondLst>
                              <p:cond delay="1000"/>
                            </p:stCondLst>
                            <p:childTnLst>
                              <p:par>
                                <p:cTn id="21" presetID="22" presetClass="exit" presetSubtype="8" fill="hold" grpId="0" nodeType="afterEffect">
                                  <p:stCondLst>
                                    <p:cond delay="0"/>
                                  </p:stCondLst>
                                  <p:childTnLst>
                                    <p:animEffect transition="out" filter="wipe(left)">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par>
                          <p:cTn id="24" fill="hold">
                            <p:stCondLst>
                              <p:cond delay="1500"/>
                            </p:stCondLst>
                            <p:childTnLst>
                              <p:par>
                                <p:cTn id="25" presetID="22" presetClass="exit" presetSubtype="8" fill="hold" grpId="0" nodeType="afterEffect">
                                  <p:stCondLst>
                                    <p:cond delay="0"/>
                                  </p:stCondLst>
                                  <p:childTnLst>
                                    <p:animEffect transition="out" filter="wipe(left)">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22" presetClass="exit" presetSubtype="8" fill="hold" grpId="0" nodeType="afterEffect">
                                  <p:stCondLst>
                                    <p:cond delay="0"/>
                                  </p:stCondLst>
                                  <p:childTnLst>
                                    <p:animEffect transition="out" filter="wipe(left)">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par>
                          <p:cTn id="37" fill="hold">
                            <p:stCondLst>
                              <p:cond delay="1000"/>
                            </p:stCondLst>
                            <p:childTnLst>
                              <p:par>
                                <p:cTn id="38" presetID="22" presetClass="exit" presetSubtype="8" fill="hold" grpId="0" nodeType="afterEffect">
                                  <p:stCondLst>
                                    <p:cond delay="0"/>
                                  </p:stCondLst>
                                  <p:childTnLst>
                                    <p:animEffect transition="out" filter="wipe(left)">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par>
                          <p:cTn id="41" fill="hold">
                            <p:stCondLst>
                              <p:cond delay="1500"/>
                            </p:stCondLst>
                            <p:childTnLst>
                              <p:par>
                                <p:cTn id="42" presetID="22" presetClass="exit" presetSubtype="8" fill="hold" grpId="0" nodeType="afterEffect">
                                  <p:stCondLst>
                                    <p:cond delay="0"/>
                                  </p:stCondLst>
                                  <p:childTnLst>
                                    <p:animEffect transition="out" filter="wipe(left)">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xit" presetSubtype="8" fill="hold" grpId="0" nodeType="clickEffect">
                                  <p:stCondLst>
                                    <p:cond delay="0"/>
                                  </p:stCondLst>
                                  <p:childTnLst>
                                    <p:animEffect transition="out" filter="wipe(left)">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childTnLst>
                          </p:cTn>
                        </p:par>
                        <p:par>
                          <p:cTn id="50" fill="hold">
                            <p:stCondLst>
                              <p:cond delay="500"/>
                            </p:stCondLst>
                            <p:childTnLst>
                              <p:par>
                                <p:cTn id="51" presetID="22" presetClass="exit" presetSubtype="8" fill="hold" grpId="0" nodeType="afterEffect">
                                  <p:stCondLst>
                                    <p:cond delay="0"/>
                                  </p:stCondLst>
                                  <p:childTnLst>
                                    <p:animEffect transition="out" filter="wipe(left)">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childTnLst>
                          </p:cTn>
                        </p:par>
                        <p:par>
                          <p:cTn id="54" fill="hold">
                            <p:stCondLst>
                              <p:cond delay="1000"/>
                            </p:stCondLst>
                            <p:childTnLst>
                              <p:par>
                                <p:cTn id="55" presetID="22" presetClass="exit" presetSubtype="8" fill="hold" grpId="0" nodeType="afterEffect">
                                  <p:stCondLst>
                                    <p:cond delay="0"/>
                                  </p:stCondLst>
                                  <p:childTnLst>
                                    <p:animEffect transition="out" filter="wipe(left)">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Line 1 - 2"/>
          <p:cNvCxnSpPr/>
          <p:nvPr/>
        </p:nvCxnSpPr>
        <p:spPr>
          <a:xfrm>
            <a:off x="2877263" y="1921438"/>
            <a:ext cx="487421" cy="0"/>
          </a:xfrm>
          <a:prstGeom prst="line">
            <a:avLst/>
          </a:prstGeom>
          <a:ln w="38100">
            <a:solidFill>
              <a:srgbClr val="69A83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GB" dirty="0"/>
              <a:t>Management of risk</a:t>
            </a:r>
          </a:p>
        </p:txBody>
      </p:sp>
      <p:sp>
        <p:nvSpPr>
          <p:cNvPr id="16" name="Prompt 1"/>
          <p:cNvSpPr/>
          <p:nvPr/>
        </p:nvSpPr>
        <p:spPr>
          <a:xfrm>
            <a:off x="451003" y="3059392"/>
            <a:ext cx="5040000" cy="1080000"/>
          </a:xfrm>
          <a:prstGeom prst="roundRect">
            <a:avLst>
              <a:gd name="adj" fmla="val 6319"/>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i="1" dirty="0">
                <a:latin typeface="Arial" panose="020B0604020202020204" pitchFamily="34" charset="0"/>
                <a:cs typeface="Arial" panose="020B0604020202020204" pitchFamily="34" charset="0"/>
              </a:rPr>
              <a:t>Activities </a:t>
            </a:r>
            <a:r>
              <a:rPr lang="en-GB" sz="2200" i="1" dirty="0" smtClean="0">
                <a:latin typeface="Arial" panose="020B0604020202020204" pitchFamily="34" charset="0"/>
                <a:cs typeface="Arial" panose="020B0604020202020204" pitchFamily="34" charset="0"/>
              </a:rPr>
              <a:t>of daily living </a:t>
            </a:r>
            <a:r>
              <a:rPr lang="en-GB" sz="2200" i="1" dirty="0">
                <a:latin typeface="Arial" panose="020B0604020202020204" pitchFamily="34" charset="0"/>
                <a:cs typeface="Arial" panose="020B0604020202020204" pitchFamily="34" charset="0"/>
              </a:rPr>
              <a:t>that aren’t performed by carers</a:t>
            </a:r>
          </a:p>
        </p:txBody>
      </p:sp>
      <p:cxnSp>
        <p:nvCxnSpPr>
          <p:cNvPr id="19" name="Line 2 - 3"/>
          <p:cNvCxnSpPr/>
          <p:nvPr/>
        </p:nvCxnSpPr>
        <p:spPr>
          <a:xfrm>
            <a:off x="5776684" y="1921438"/>
            <a:ext cx="487420" cy="0"/>
          </a:xfrm>
          <a:prstGeom prst="line">
            <a:avLst/>
          </a:prstGeom>
          <a:ln w="381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20" name="Line 3 - 4"/>
          <p:cNvCxnSpPr/>
          <p:nvPr/>
        </p:nvCxnSpPr>
        <p:spPr>
          <a:xfrm>
            <a:off x="7470104" y="2371438"/>
            <a:ext cx="0" cy="792600"/>
          </a:xfrm>
          <a:prstGeom prst="line">
            <a:avLst/>
          </a:prstGeom>
          <a:ln w="381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23" name="Line 4 - 5"/>
          <p:cNvCxnSpPr/>
          <p:nvPr/>
        </p:nvCxnSpPr>
        <p:spPr>
          <a:xfrm>
            <a:off x="7470104" y="4064038"/>
            <a:ext cx="0" cy="788424"/>
          </a:xfrm>
          <a:prstGeom prst="line">
            <a:avLst/>
          </a:prstGeom>
          <a:ln w="381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24" name="Line 5 - 6"/>
          <p:cNvCxnSpPr/>
          <p:nvPr/>
        </p:nvCxnSpPr>
        <p:spPr>
          <a:xfrm flipH="1">
            <a:off x="5772093" y="5302462"/>
            <a:ext cx="482829" cy="0"/>
          </a:xfrm>
          <a:prstGeom prst="line">
            <a:avLst/>
          </a:prstGeom>
          <a:ln w="38100">
            <a:solidFill>
              <a:srgbClr val="69A830"/>
            </a:solidFill>
          </a:ln>
        </p:spPr>
        <p:style>
          <a:lnRef idx="1">
            <a:schemeClr val="accent1"/>
          </a:lnRef>
          <a:fillRef idx="0">
            <a:schemeClr val="accent1"/>
          </a:fillRef>
          <a:effectRef idx="0">
            <a:schemeClr val="accent1"/>
          </a:effectRef>
          <a:fontRef idx="minor">
            <a:schemeClr val="tx1"/>
          </a:fontRef>
        </p:style>
      </p:cxnSp>
      <p:cxnSp>
        <p:nvCxnSpPr>
          <p:cNvPr id="27" name="Line 6 - 7"/>
          <p:cNvCxnSpPr/>
          <p:nvPr/>
        </p:nvCxnSpPr>
        <p:spPr>
          <a:xfrm>
            <a:off x="2877263" y="5302462"/>
            <a:ext cx="482830" cy="0"/>
          </a:xfrm>
          <a:prstGeom prst="line">
            <a:avLst/>
          </a:prstGeom>
          <a:ln w="38100">
            <a:solidFill>
              <a:srgbClr val="69A830"/>
            </a:solidFill>
          </a:ln>
        </p:spPr>
        <p:style>
          <a:lnRef idx="1">
            <a:schemeClr val="accent1"/>
          </a:lnRef>
          <a:fillRef idx="0">
            <a:schemeClr val="accent1"/>
          </a:fillRef>
          <a:effectRef idx="0">
            <a:schemeClr val="accent1"/>
          </a:effectRef>
          <a:fontRef idx="minor">
            <a:schemeClr val="tx1"/>
          </a:fontRef>
        </p:style>
      </p:cxnSp>
      <p:sp>
        <p:nvSpPr>
          <p:cNvPr id="33" name="Prompt 2"/>
          <p:cNvSpPr/>
          <p:nvPr/>
        </p:nvSpPr>
        <p:spPr>
          <a:xfrm>
            <a:off x="451003" y="3059392"/>
            <a:ext cx="5040000" cy="1080000"/>
          </a:xfrm>
          <a:prstGeom prst="roundRect">
            <a:avLst>
              <a:gd name="adj" fmla="val 6319"/>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i="1" dirty="0">
                <a:latin typeface="Arial" panose="020B0604020202020204" pitchFamily="34" charset="0"/>
                <a:cs typeface="Arial" panose="020B0604020202020204" pitchFamily="34" charset="0"/>
              </a:rPr>
              <a:t>Assessment tools and professional judgement</a:t>
            </a:r>
          </a:p>
        </p:txBody>
      </p:sp>
      <p:sp>
        <p:nvSpPr>
          <p:cNvPr id="35" name="Prompt 3"/>
          <p:cNvSpPr/>
          <p:nvPr/>
        </p:nvSpPr>
        <p:spPr>
          <a:xfrm>
            <a:off x="451003" y="3059392"/>
            <a:ext cx="5040000" cy="1080000"/>
          </a:xfrm>
          <a:prstGeom prst="roundRect">
            <a:avLst>
              <a:gd name="adj" fmla="val 6319"/>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i="1" dirty="0">
                <a:latin typeface="Arial" panose="020B0604020202020204" pitchFamily="34" charset="0"/>
                <a:cs typeface="Arial" panose="020B0604020202020204" pitchFamily="34" charset="0"/>
              </a:rPr>
              <a:t>Professional judgement and actuarial values</a:t>
            </a:r>
          </a:p>
        </p:txBody>
      </p:sp>
      <p:sp>
        <p:nvSpPr>
          <p:cNvPr id="44" name="Prompt 4"/>
          <p:cNvSpPr/>
          <p:nvPr/>
        </p:nvSpPr>
        <p:spPr>
          <a:xfrm>
            <a:off x="451003" y="3059392"/>
            <a:ext cx="5040000" cy="1080000"/>
          </a:xfrm>
          <a:prstGeom prst="roundRect">
            <a:avLst>
              <a:gd name="adj" fmla="val 6319"/>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i="1" dirty="0">
                <a:latin typeface="Arial" panose="020B0604020202020204" pitchFamily="34" charset="0"/>
                <a:cs typeface="Arial" panose="020B0604020202020204" pitchFamily="34" charset="0"/>
              </a:rPr>
              <a:t>Individual, carers, neighbours or property could be harmed</a:t>
            </a:r>
          </a:p>
        </p:txBody>
      </p:sp>
      <p:sp>
        <p:nvSpPr>
          <p:cNvPr id="49" name="Prompt 5"/>
          <p:cNvSpPr/>
          <p:nvPr/>
        </p:nvSpPr>
        <p:spPr>
          <a:xfrm>
            <a:off x="451003" y="3059392"/>
            <a:ext cx="5040000" cy="1080000"/>
          </a:xfrm>
          <a:prstGeom prst="roundRect">
            <a:avLst>
              <a:gd name="adj" fmla="val 6319"/>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i="1" dirty="0">
                <a:latin typeface="Arial" panose="020B0604020202020204" pitchFamily="34" charset="0"/>
                <a:cs typeface="Arial" panose="020B0604020202020204" pitchFamily="34" charset="0"/>
              </a:rPr>
              <a:t>Assign likelihood and consequence values between 1 and 5 for each risk</a:t>
            </a:r>
          </a:p>
        </p:txBody>
      </p:sp>
      <p:sp>
        <p:nvSpPr>
          <p:cNvPr id="52" name="Prompt 6"/>
          <p:cNvSpPr/>
          <p:nvPr/>
        </p:nvSpPr>
        <p:spPr>
          <a:xfrm>
            <a:off x="451003" y="3059392"/>
            <a:ext cx="5040000" cy="1080000"/>
          </a:xfrm>
          <a:prstGeom prst="roundRect">
            <a:avLst>
              <a:gd name="adj" fmla="val 6319"/>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i="1" dirty="0">
                <a:latin typeface="Arial" panose="020B0604020202020204" pitchFamily="34" charset="0"/>
                <a:cs typeface="Arial" panose="020B0604020202020204" pitchFamily="34" charset="0"/>
              </a:rPr>
              <a:t>Try to reduce either likelihood or consequences of highest risks</a:t>
            </a:r>
          </a:p>
        </p:txBody>
      </p:sp>
      <p:cxnSp>
        <p:nvCxnSpPr>
          <p:cNvPr id="36" name="Line Prompt 1"/>
          <p:cNvCxnSpPr>
            <a:stCxn id="3" idx="2"/>
          </p:cNvCxnSpPr>
          <p:nvPr/>
        </p:nvCxnSpPr>
        <p:spPr>
          <a:xfrm>
            <a:off x="1671263" y="2371438"/>
            <a:ext cx="0" cy="777954"/>
          </a:xfrm>
          <a:prstGeom prst="line">
            <a:avLst/>
          </a:prstGeom>
          <a:ln w="38100">
            <a:solidFill>
              <a:srgbClr val="582F7A"/>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0" name="Line Prompt 2"/>
          <p:cNvCxnSpPr>
            <a:stCxn id="10" idx="2"/>
          </p:cNvCxnSpPr>
          <p:nvPr/>
        </p:nvCxnSpPr>
        <p:spPr>
          <a:xfrm>
            <a:off x="4570684" y="2371438"/>
            <a:ext cx="1316" cy="713070"/>
          </a:xfrm>
          <a:prstGeom prst="line">
            <a:avLst/>
          </a:prstGeom>
          <a:ln w="38100">
            <a:solidFill>
              <a:srgbClr val="582F7A"/>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3" name="Line Prompt 3"/>
          <p:cNvCxnSpPr>
            <a:endCxn id="52" idx="3"/>
          </p:cNvCxnSpPr>
          <p:nvPr/>
        </p:nvCxnSpPr>
        <p:spPr>
          <a:xfrm flipH="1">
            <a:off x="5491003" y="2301696"/>
            <a:ext cx="818359" cy="1297696"/>
          </a:xfrm>
          <a:prstGeom prst="line">
            <a:avLst/>
          </a:prstGeom>
          <a:ln w="38100">
            <a:solidFill>
              <a:srgbClr val="582F7A"/>
            </a:solidFill>
            <a:prstDash val="sysDash"/>
          </a:ln>
          <a:effectLst/>
        </p:spPr>
        <p:style>
          <a:lnRef idx="2">
            <a:schemeClr val="accent1"/>
          </a:lnRef>
          <a:fillRef idx="0">
            <a:schemeClr val="accent1"/>
          </a:fillRef>
          <a:effectRef idx="1">
            <a:schemeClr val="accent1"/>
          </a:effectRef>
          <a:fontRef idx="minor">
            <a:schemeClr val="tx1"/>
          </a:fontRef>
        </p:style>
      </p:cxnSp>
      <p:sp>
        <p:nvSpPr>
          <p:cNvPr id="3" name="Step 1"/>
          <p:cNvSpPr/>
          <p:nvPr/>
        </p:nvSpPr>
        <p:spPr>
          <a:xfrm>
            <a:off x="465263" y="1471438"/>
            <a:ext cx="2412000" cy="900000"/>
          </a:xfrm>
          <a:prstGeom prst="roundRect">
            <a:avLst/>
          </a:prstGeom>
          <a:solidFill>
            <a:srgbClr val="69A830"/>
          </a:solidFill>
          <a:ln w="38100">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dirty="0">
                <a:solidFill>
                  <a:schemeClr val="bg1"/>
                </a:solidFill>
                <a:latin typeface="Arial" panose="020B0604020202020204" pitchFamily="34" charset="0"/>
                <a:cs typeface="Arial" panose="020B0604020202020204" pitchFamily="34" charset="0"/>
              </a:rPr>
              <a:t>Identify </a:t>
            </a:r>
            <a:r>
              <a:rPr lang="en-GB" sz="2200" dirty="0" smtClean="0">
                <a:solidFill>
                  <a:schemeClr val="bg1"/>
                </a:solidFill>
                <a:latin typeface="Arial" panose="020B0604020202020204" pitchFamily="34" charset="0"/>
                <a:cs typeface="Arial" panose="020B0604020202020204" pitchFamily="34" charset="0"/>
              </a:rPr>
              <a:t>tasks</a:t>
            </a:r>
            <a:endParaRPr lang="en-GB" sz="2200" dirty="0">
              <a:solidFill>
                <a:schemeClr val="bg1"/>
              </a:solidFill>
              <a:latin typeface="Arial" panose="020B0604020202020204" pitchFamily="34" charset="0"/>
              <a:cs typeface="Arial" panose="020B0604020202020204" pitchFamily="34" charset="0"/>
            </a:endParaRPr>
          </a:p>
        </p:txBody>
      </p:sp>
      <p:sp>
        <p:nvSpPr>
          <p:cNvPr id="10" name="Step 2"/>
          <p:cNvSpPr/>
          <p:nvPr/>
        </p:nvSpPr>
        <p:spPr>
          <a:xfrm>
            <a:off x="3364684" y="1471438"/>
            <a:ext cx="2412000" cy="900000"/>
          </a:xfrm>
          <a:prstGeom prst="roundRect">
            <a:avLst/>
          </a:prstGeom>
          <a:solidFill>
            <a:srgbClr val="69A830"/>
          </a:solidFill>
          <a:ln w="38100">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dirty="0">
                <a:solidFill>
                  <a:schemeClr val="bg1"/>
                </a:solidFill>
                <a:latin typeface="Arial" panose="020B0604020202020204" pitchFamily="34" charset="0"/>
                <a:cs typeface="Arial" panose="020B0604020202020204" pitchFamily="34" charset="0"/>
              </a:rPr>
              <a:t>Identify </a:t>
            </a:r>
            <a:r>
              <a:rPr lang="en-GB" sz="2200" dirty="0" smtClean="0">
                <a:solidFill>
                  <a:schemeClr val="bg1"/>
                </a:solidFill>
                <a:latin typeface="Arial" panose="020B0604020202020204" pitchFamily="34" charset="0"/>
                <a:cs typeface="Arial" panose="020B0604020202020204" pitchFamily="34" charset="0"/>
              </a:rPr>
              <a:t>hazards</a:t>
            </a:r>
            <a:endParaRPr lang="en-GB" sz="2200" dirty="0">
              <a:solidFill>
                <a:schemeClr val="bg1"/>
              </a:solidFill>
              <a:latin typeface="Arial" panose="020B0604020202020204" pitchFamily="34" charset="0"/>
              <a:cs typeface="Arial" panose="020B0604020202020204" pitchFamily="34" charset="0"/>
            </a:endParaRPr>
          </a:p>
        </p:txBody>
      </p:sp>
      <p:sp>
        <p:nvSpPr>
          <p:cNvPr id="11" name="Step 3"/>
          <p:cNvSpPr/>
          <p:nvPr/>
        </p:nvSpPr>
        <p:spPr>
          <a:xfrm>
            <a:off x="6264104" y="1471438"/>
            <a:ext cx="2412000" cy="900000"/>
          </a:xfrm>
          <a:prstGeom prst="roundRect">
            <a:avLst/>
          </a:prstGeom>
          <a:solidFill>
            <a:srgbClr val="69A830"/>
          </a:solidFill>
          <a:ln w="38100">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dirty="0">
                <a:solidFill>
                  <a:schemeClr val="bg1"/>
                </a:solidFill>
                <a:latin typeface="Arial" panose="020B0604020202020204" pitchFamily="34" charset="0"/>
                <a:cs typeface="Arial" panose="020B0604020202020204" pitchFamily="34" charset="0"/>
              </a:rPr>
              <a:t>Determine likelihood </a:t>
            </a:r>
          </a:p>
        </p:txBody>
      </p:sp>
      <p:sp>
        <p:nvSpPr>
          <p:cNvPr id="12" name="Step 4"/>
          <p:cNvSpPr/>
          <p:nvPr/>
        </p:nvSpPr>
        <p:spPr>
          <a:xfrm>
            <a:off x="6264104" y="3149392"/>
            <a:ext cx="2412000" cy="900000"/>
          </a:xfrm>
          <a:prstGeom prst="roundRect">
            <a:avLst/>
          </a:prstGeom>
          <a:solidFill>
            <a:srgbClr val="69A830"/>
          </a:solidFill>
          <a:ln w="38100">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dirty="0">
                <a:solidFill>
                  <a:schemeClr val="bg1"/>
                </a:solidFill>
                <a:latin typeface="Arial" panose="020B0604020202020204" pitchFamily="34" charset="0"/>
                <a:cs typeface="Arial" panose="020B0604020202020204" pitchFamily="34" charset="0"/>
              </a:rPr>
              <a:t>Consider harmful </a:t>
            </a:r>
            <a:r>
              <a:rPr lang="en-GB" sz="2200" dirty="0" smtClean="0">
                <a:solidFill>
                  <a:schemeClr val="bg1"/>
                </a:solidFill>
                <a:latin typeface="Arial" panose="020B0604020202020204" pitchFamily="34" charset="0"/>
                <a:cs typeface="Arial" panose="020B0604020202020204" pitchFamily="34" charset="0"/>
              </a:rPr>
              <a:t>consequences</a:t>
            </a:r>
            <a:endParaRPr lang="en-GB" sz="2200" dirty="0">
              <a:solidFill>
                <a:schemeClr val="bg1"/>
              </a:solidFill>
              <a:latin typeface="Arial" panose="020B0604020202020204" pitchFamily="34" charset="0"/>
              <a:cs typeface="Arial" panose="020B0604020202020204" pitchFamily="34" charset="0"/>
            </a:endParaRPr>
          </a:p>
        </p:txBody>
      </p:sp>
      <p:sp>
        <p:nvSpPr>
          <p:cNvPr id="14" name="Step 6"/>
          <p:cNvSpPr/>
          <p:nvPr/>
        </p:nvSpPr>
        <p:spPr>
          <a:xfrm>
            <a:off x="3360093" y="4852462"/>
            <a:ext cx="2412000" cy="900000"/>
          </a:xfrm>
          <a:prstGeom prst="roundRect">
            <a:avLst/>
          </a:prstGeom>
          <a:solidFill>
            <a:srgbClr val="69A830"/>
          </a:solidFill>
          <a:ln w="38100">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dirty="0">
                <a:solidFill>
                  <a:schemeClr val="bg1"/>
                </a:solidFill>
                <a:latin typeface="Arial" panose="020B0604020202020204" pitchFamily="34" charset="0"/>
                <a:cs typeface="Arial" panose="020B0604020202020204" pitchFamily="34" charset="0"/>
              </a:rPr>
              <a:t>Manage </a:t>
            </a:r>
            <a:r>
              <a:rPr lang="en-GB" sz="2200" dirty="0" smtClean="0">
                <a:solidFill>
                  <a:schemeClr val="bg1"/>
                </a:solidFill>
                <a:latin typeface="Arial" panose="020B0604020202020204" pitchFamily="34" charset="0"/>
                <a:cs typeface="Arial" panose="020B0604020202020204" pitchFamily="34" charset="0"/>
              </a:rPr>
              <a:t>risks</a:t>
            </a:r>
            <a:endParaRPr lang="en-GB" sz="2200" dirty="0">
              <a:solidFill>
                <a:schemeClr val="bg1"/>
              </a:solidFill>
              <a:latin typeface="Arial" panose="020B0604020202020204" pitchFamily="34" charset="0"/>
              <a:cs typeface="Arial" panose="020B0604020202020204" pitchFamily="34" charset="0"/>
            </a:endParaRPr>
          </a:p>
        </p:txBody>
      </p:sp>
      <p:sp>
        <p:nvSpPr>
          <p:cNvPr id="15" name="Step 7"/>
          <p:cNvSpPr/>
          <p:nvPr/>
        </p:nvSpPr>
        <p:spPr>
          <a:xfrm>
            <a:off x="465263" y="4852462"/>
            <a:ext cx="2412000" cy="900000"/>
          </a:xfrm>
          <a:prstGeom prst="roundRect">
            <a:avLst/>
          </a:prstGeom>
          <a:solidFill>
            <a:srgbClr val="69A830"/>
          </a:solidFill>
          <a:ln w="38100">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dirty="0">
                <a:solidFill>
                  <a:schemeClr val="bg1"/>
                </a:solidFill>
                <a:latin typeface="Arial" panose="020B0604020202020204" pitchFamily="34" charset="0"/>
                <a:cs typeface="Arial" panose="020B0604020202020204" pitchFamily="34" charset="0"/>
              </a:rPr>
              <a:t>Record </a:t>
            </a:r>
            <a:r>
              <a:rPr lang="en-GB" sz="2200" dirty="0" smtClean="0">
                <a:solidFill>
                  <a:schemeClr val="bg1"/>
                </a:solidFill>
                <a:latin typeface="Arial" panose="020B0604020202020204" pitchFamily="34" charset="0"/>
                <a:cs typeface="Arial" panose="020B0604020202020204" pitchFamily="34" charset="0"/>
              </a:rPr>
              <a:t>risks </a:t>
            </a:r>
            <a:r>
              <a:rPr lang="en-GB" sz="2200" dirty="0">
                <a:solidFill>
                  <a:schemeClr val="bg1"/>
                </a:solidFill>
                <a:latin typeface="Arial" panose="020B0604020202020204" pitchFamily="34" charset="0"/>
                <a:cs typeface="Arial" panose="020B0604020202020204" pitchFamily="34" charset="0"/>
              </a:rPr>
              <a:t>and </a:t>
            </a:r>
            <a:r>
              <a:rPr lang="en-GB" sz="2200" dirty="0" smtClean="0">
                <a:solidFill>
                  <a:schemeClr val="bg1"/>
                </a:solidFill>
                <a:latin typeface="Arial" panose="020B0604020202020204" pitchFamily="34" charset="0"/>
                <a:cs typeface="Arial" panose="020B0604020202020204" pitchFamily="34" charset="0"/>
              </a:rPr>
              <a:t>actions taken</a:t>
            </a:r>
            <a:endParaRPr lang="en-GB" sz="2200" dirty="0">
              <a:solidFill>
                <a:schemeClr val="bg1"/>
              </a:solidFill>
              <a:latin typeface="Arial" panose="020B0604020202020204" pitchFamily="34" charset="0"/>
              <a:cs typeface="Arial" panose="020B0604020202020204" pitchFamily="34" charset="0"/>
            </a:endParaRPr>
          </a:p>
        </p:txBody>
      </p:sp>
      <p:cxnSp>
        <p:nvCxnSpPr>
          <p:cNvPr id="53" name="Line Prompt 4"/>
          <p:cNvCxnSpPr/>
          <p:nvPr/>
        </p:nvCxnSpPr>
        <p:spPr>
          <a:xfrm flipH="1">
            <a:off x="5491003" y="3599392"/>
            <a:ext cx="773101" cy="0"/>
          </a:xfrm>
          <a:prstGeom prst="line">
            <a:avLst/>
          </a:prstGeom>
          <a:ln w="38100">
            <a:solidFill>
              <a:srgbClr val="582F7A"/>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6" name="Line Prompt 5"/>
          <p:cNvCxnSpPr>
            <a:endCxn id="52" idx="3"/>
          </p:cNvCxnSpPr>
          <p:nvPr/>
        </p:nvCxnSpPr>
        <p:spPr>
          <a:xfrm flipH="1" flipV="1">
            <a:off x="5491003" y="3599392"/>
            <a:ext cx="818359" cy="1328426"/>
          </a:xfrm>
          <a:prstGeom prst="line">
            <a:avLst/>
          </a:prstGeom>
          <a:ln w="38100">
            <a:solidFill>
              <a:srgbClr val="582F7A"/>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3" name="Line Prompt 6"/>
          <p:cNvCxnSpPr>
            <a:endCxn id="14" idx="0"/>
          </p:cNvCxnSpPr>
          <p:nvPr/>
        </p:nvCxnSpPr>
        <p:spPr>
          <a:xfrm flipH="1">
            <a:off x="4566093" y="4139392"/>
            <a:ext cx="0" cy="713070"/>
          </a:xfrm>
          <a:prstGeom prst="line">
            <a:avLst/>
          </a:prstGeom>
          <a:ln w="38100">
            <a:solidFill>
              <a:srgbClr val="582F7A"/>
            </a:solidFill>
            <a:prstDash val="sysDash"/>
          </a:ln>
          <a:effectLst/>
        </p:spPr>
        <p:style>
          <a:lnRef idx="2">
            <a:schemeClr val="accent1"/>
          </a:lnRef>
          <a:fillRef idx="0">
            <a:schemeClr val="accent1"/>
          </a:fillRef>
          <a:effectRef idx="1">
            <a:schemeClr val="accent1"/>
          </a:effectRef>
          <a:fontRef idx="minor">
            <a:schemeClr val="tx1"/>
          </a:fontRef>
        </p:style>
      </p:cxnSp>
      <p:sp>
        <p:nvSpPr>
          <p:cNvPr id="13" name="Step 5"/>
          <p:cNvSpPr/>
          <p:nvPr/>
        </p:nvSpPr>
        <p:spPr>
          <a:xfrm>
            <a:off x="6264104" y="4852462"/>
            <a:ext cx="2412000" cy="900000"/>
          </a:xfrm>
          <a:prstGeom prst="roundRect">
            <a:avLst/>
          </a:prstGeom>
          <a:solidFill>
            <a:srgbClr val="69A830"/>
          </a:solidFill>
          <a:ln w="38100">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GB" sz="2200" dirty="0">
                <a:solidFill>
                  <a:schemeClr val="bg1"/>
                </a:solidFill>
                <a:latin typeface="Arial" panose="020B0604020202020204" pitchFamily="34" charset="0"/>
                <a:cs typeface="Arial" panose="020B0604020202020204" pitchFamily="34" charset="0"/>
              </a:rPr>
              <a:t>Calculate risk </a:t>
            </a:r>
            <a:r>
              <a:rPr lang="en-GB" sz="2200" dirty="0" smtClean="0">
                <a:solidFill>
                  <a:schemeClr val="bg1"/>
                </a:solidFill>
                <a:latin typeface="Arial" panose="020B0604020202020204" pitchFamily="34" charset="0"/>
                <a:cs typeface="Arial" panose="020B0604020202020204" pitchFamily="34" charset="0"/>
              </a:rPr>
              <a:t>scores</a:t>
            </a:r>
            <a:endParaRPr lang="en-GB" sz="2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137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up)">
                                      <p:cBhvr>
                                        <p:cTn id="11" dur="500"/>
                                        <p:tgtEl>
                                          <p:spTgt spid="36"/>
                                        </p:tgtEl>
                                      </p:cBhvr>
                                    </p:animEffect>
                                  </p:childTnLst>
                                  <p:subTnLst>
                                    <p:set>
                                      <p:cBhvr override="childStyle">
                                        <p:cTn dur="1" fill="hold" display="0" masterRel="nextClick" afterEffect="1"/>
                                        <p:tgtEl>
                                          <p:spTgt spid="36"/>
                                        </p:tgtEl>
                                        <p:attrNameLst>
                                          <p:attrName>style.visibility</p:attrName>
                                        </p:attrNameLst>
                                      </p:cBhvr>
                                      <p:to>
                                        <p:strVal val="hidden"/>
                                      </p:to>
                                    </p:set>
                                  </p:sub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up)">
                                      <p:cBhvr>
                                        <p:cTn id="26" dur="500"/>
                                        <p:tgtEl>
                                          <p:spTgt spid="40"/>
                                        </p:tgtEl>
                                      </p:cBhvr>
                                    </p:animEffect>
                                  </p:childTnLst>
                                  <p:subTnLst>
                                    <p:set>
                                      <p:cBhvr override="childStyle">
                                        <p:cTn dur="1" fill="hold" display="0" masterRel="nextClick" afterEffect="1"/>
                                        <p:tgtEl>
                                          <p:spTgt spid="40"/>
                                        </p:tgtEl>
                                        <p:attrNameLst>
                                          <p:attrName>style.visibility</p:attrName>
                                        </p:attrNameLst>
                                      </p:cBhvr>
                                      <p:to>
                                        <p:strVal val="hidden"/>
                                      </p:to>
                                    </p:set>
                                  </p:sub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par>
                          <p:cTn id="38" fill="hold">
                            <p:stCondLst>
                              <p:cond delay="500"/>
                            </p:stCondLst>
                            <p:childTnLst>
                              <p:par>
                                <p:cTn id="39" presetID="22" presetClass="entr" presetSubtype="2" fill="hold"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right)">
                                      <p:cBhvr>
                                        <p:cTn id="41" dur="500"/>
                                        <p:tgtEl>
                                          <p:spTgt spid="43"/>
                                        </p:tgtEl>
                                      </p:cBhvr>
                                    </p:animEffect>
                                  </p:childTnLst>
                                  <p:subTnLst>
                                    <p:set>
                                      <p:cBhvr override="childStyle">
                                        <p:cTn dur="1" fill="hold" display="0" masterRel="nextClick" afterEffect="1"/>
                                        <p:tgtEl>
                                          <p:spTgt spid="43"/>
                                        </p:tgtEl>
                                        <p:attrNameLst>
                                          <p:attrName>style.visibility</p:attrName>
                                        </p:attrNameLst>
                                      </p:cBhvr>
                                      <p:to>
                                        <p:strVal val="hidden"/>
                                      </p:to>
                                    </p:set>
                                  </p:subTnLst>
                                </p:cTn>
                              </p:par>
                              <p:par>
                                <p:cTn id="42" presetID="22" presetClass="entr" presetSubtype="2"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right)">
                                      <p:cBhvr>
                                        <p:cTn id="44"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par>
                          <p:cTn id="53" fill="hold">
                            <p:stCondLst>
                              <p:cond delay="500"/>
                            </p:stCondLst>
                            <p:childTnLst>
                              <p:par>
                                <p:cTn id="54" presetID="22" presetClass="entr" presetSubtype="2" fill="hold" nodeType="after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right)">
                                      <p:cBhvr>
                                        <p:cTn id="56" dur="500"/>
                                        <p:tgtEl>
                                          <p:spTgt spid="53"/>
                                        </p:tgtEl>
                                      </p:cBhvr>
                                    </p:animEffect>
                                  </p:childTnLst>
                                  <p:subTnLst>
                                    <p:set>
                                      <p:cBhvr override="childStyle">
                                        <p:cTn dur="1" fill="hold" display="0" masterRel="nextClick" afterEffect="1"/>
                                        <p:tgtEl>
                                          <p:spTgt spid="53"/>
                                        </p:tgtEl>
                                        <p:attrNameLst>
                                          <p:attrName>style.visibility</p:attrName>
                                        </p:attrNameLst>
                                      </p:cBhvr>
                                      <p:to>
                                        <p:strVal val="hidden"/>
                                      </p:to>
                                    </p:set>
                                  </p:subTnLst>
                                </p:cTn>
                              </p:par>
                              <p:par>
                                <p:cTn id="57" presetID="22" presetClass="entr" presetSubtype="2"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right)">
                                      <p:cBhvr>
                                        <p:cTn id="59" dur="500"/>
                                        <p:tgtEl>
                                          <p:spTgt spid="44"/>
                                        </p:tgtEl>
                                      </p:cBhvr>
                                    </p:animEffec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up)">
                                      <p:cBhvr>
                                        <p:cTn id="64" dur="500"/>
                                        <p:tgtEl>
                                          <p:spTgt spid="2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par>
                          <p:cTn id="68" fill="hold">
                            <p:stCondLst>
                              <p:cond delay="500"/>
                            </p:stCondLst>
                            <p:childTnLst>
                              <p:par>
                                <p:cTn id="69" presetID="22" presetClass="entr" presetSubtype="2" fill="hold" nodeType="after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wipe(right)">
                                      <p:cBhvr>
                                        <p:cTn id="71" dur="500"/>
                                        <p:tgtEl>
                                          <p:spTgt spid="56"/>
                                        </p:tgtEl>
                                      </p:cBhvr>
                                    </p:animEffect>
                                  </p:childTnLst>
                                  <p:subTnLst>
                                    <p:set>
                                      <p:cBhvr override="childStyle">
                                        <p:cTn dur="1" fill="hold" display="0" masterRel="nextClick" afterEffect="1"/>
                                        <p:tgtEl>
                                          <p:spTgt spid="56"/>
                                        </p:tgtEl>
                                        <p:attrNameLst>
                                          <p:attrName>style.visibility</p:attrName>
                                        </p:attrNameLst>
                                      </p:cBhvr>
                                      <p:to>
                                        <p:strVal val="hidden"/>
                                      </p:to>
                                    </p:set>
                                  </p:subTnLst>
                                </p:cTn>
                              </p:par>
                              <p:par>
                                <p:cTn id="72" presetID="22" presetClass="entr" presetSubtype="2"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right)">
                                      <p:cBhvr>
                                        <p:cTn id="74" dur="500"/>
                                        <p:tgtEl>
                                          <p:spTgt spid="49"/>
                                        </p:tgtEl>
                                      </p:cBhvr>
                                    </p:animEffect>
                                  </p:childTnLst>
                                  <p:subTnLst>
                                    <p:set>
                                      <p:cBhvr override="childStyle">
                                        <p:cTn dur="1" fill="hold" display="0" masterRel="nextClick" afterEffect="1"/>
                                        <p:tgtEl>
                                          <p:spTgt spid="49"/>
                                        </p:tgtEl>
                                        <p:attrNameLst>
                                          <p:attrName>style.visibility</p:attrName>
                                        </p:attrNameLst>
                                      </p:cBhvr>
                                      <p:to>
                                        <p:strVal val="hidden"/>
                                      </p:to>
                                    </p:set>
                                  </p:subTnLst>
                                </p:cTn>
                              </p:par>
                            </p:childTnLst>
                          </p:cTn>
                        </p:par>
                      </p:childTnLst>
                    </p:cTn>
                  </p:par>
                  <p:par>
                    <p:cTn id="75" fill="hold">
                      <p:stCondLst>
                        <p:cond delay="indefinite"/>
                      </p:stCondLst>
                      <p:childTnLst>
                        <p:par>
                          <p:cTn id="76" fill="hold">
                            <p:stCondLst>
                              <p:cond delay="0"/>
                            </p:stCondLst>
                            <p:childTnLst>
                              <p:par>
                                <p:cTn id="77" presetID="22" presetClass="entr" presetSubtype="2"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right)">
                                      <p:cBhvr>
                                        <p:cTn id="79" dur="500"/>
                                        <p:tgtEl>
                                          <p:spTgt spid="2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
                                        <p:tgtEl>
                                          <p:spTgt spid="14"/>
                                        </p:tgtEl>
                                      </p:cBhvr>
                                    </p:animEffect>
                                  </p:childTnLst>
                                </p:cTn>
                              </p:par>
                            </p:childTnLst>
                          </p:cTn>
                        </p:par>
                        <p:par>
                          <p:cTn id="83" fill="hold">
                            <p:stCondLst>
                              <p:cond delay="500"/>
                            </p:stCondLst>
                            <p:childTnLst>
                              <p:par>
                                <p:cTn id="84" presetID="22" presetClass="entr" presetSubtype="4" fill="hold" nodeType="afterEffect">
                                  <p:stCondLst>
                                    <p:cond delay="0"/>
                                  </p:stCondLst>
                                  <p:childTnLst>
                                    <p:set>
                                      <p:cBhvr>
                                        <p:cTn id="85" dur="1" fill="hold">
                                          <p:stCondLst>
                                            <p:cond delay="0"/>
                                          </p:stCondLst>
                                        </p:cTn>
                                        <p:tgtEl>
                                          <p:spTgt spid="63"/>
                                        </p:tgtEl>
                                        <p:attrNameLst>
                                          <p:attrName>style.visibility</p:attrName>
                                        </p:attrNameLst>
                                      </p:cBhvr>
                                      <p:to>
                                        <p:strVal val="visible"/>
                                      </p:to>
                                    </p:set>
                                    <p:animEffect transition="in" filter="wipe(down)">
                                      <p:cBhvr>
                                        <p:cTn id="86" dur="500"/>
                                        <p:tgtEl>
                                          <p:spTgt spid="63"/>
                                        </p:tgtEl>
                                      </p:cBhvr>
                                    </p:animEffect>
                                  </p:childTnLst>
                                  <p:subTnLst>
                                    <p:set>
                                      <p:cBhvr override="childStyle">
                                        <p:cTn dur="1" fill="hold" display="0" masterRel="nextClick" afterEffect="1"/>
                                        <p:tgtEl>
                                          <p:spTgt spid="63"/>
                                        </p:tgtEl>
                                        <p:attrNameLst>
                                          <p:attrName>style.visibility</p:attrName>
                                        </p:attrNameLst>
                                      </p:cBhvr>
                                      <p:to>
                                        <p:strVal val="hidden"/>
                                      </p:to>
                                    </p:set>
                                  </p:subTnLst>
                                </p:cTn>
                              </p:par>
                              <p:par>
                                <p:cTn id="87" presetID="22" presetClass="entr" presetSubtype="4"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wipe(down)">
                                      <p:cBhvr>
                                        <p:cTn id="89" dur="500"/>
                                        <p:tgtEl>
                                          <p:spTgt spid="52"/>
                                        </p:tgtEl>
                                      </p:cBhvr>
                                    </p:animEffect>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wipe(right)">
                                      <p:cBhvr>
                                        <p:cTn id="94" dur="500"/>
                                        <p:tgtEl>
                                          <p:spTgt spid="2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fade">
                                      <p:cBhvr>
                                        <p:cTn id="9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animBg="1"/>
      <p:bldP spid="35" grpId="0" animBg="1"/>
      <p:bldP spid="44" grpId="0" animBg="1"/>
      <p:bldP spid="49" grpId="0" animBg="1"/>
      <p:bldP spid="52" grpId="0" animBg="1"/>
      <p:bldP spid="3" grpId="0" animBg="1"/>
      <p:bldP spid="10" grpId="0" animBg="1"/>
      <p:bldP spid="11" grpId="0" animBg="1"/>
      <p:bldP spid="12" grpId="0" animBg="1"/>
      <p:bldP spid="14" grpId="0" animBg="1"/>
      <p:bldP spid="15"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Title 1"/>
          <p:cNvSpPr>
            <a:spLocks noGrp="1"/>
          </p:cNvSpPr>
          <p:nvPr>
            <p:ph type="title"/>
          </p:nvPr>
        </p:nvSpPr>
        <p:spPr>
          <a:xfrm>
            <a:off x="431800" y="360680"/>
            <a:ext cx="8280400" cy="1008063"/>
          </a:xfrm>
        </p:spPr>
        <p:txBody>
          <a:bodyPr>
            <a:noAutofit/>
          </a:bodyPr>
          <a:lstStyle/>
          <a:p>
            <a:pPr>
              <a:lnSpc>
                <a:spcPct val="85000"/>
              </a:lnSpc>
              <a:defRPr/>
            </a:pPr>
            <a:r>
              <a:rPr lang="en-GB" dirty="0"/>
              <a:t>Documenting risk management in social care and housing </a:t>
            </a:r>
          </a:p>
        </p:txBody>
      </p:sp>
      <p:graphicFrame>
        <p:nvGraphicFramePr>
          <p:cNvPr id="3" name="Table 2"/>
          <p:cNvGraphicFramePr>
            <a:graphicFrameLocks noGrp="1"/>
          </p:cNvGraphicFramePr>
          <p:nvPr>
            <p:extLst>
              <p:ext uri="{D42A27DB-BD31-4B8C-83A1-F6EECF244321}">
                <p14:modId xmlns:p14="http://schemas.microsoft.com/office/powerpoint/2010/main" val="654316854"/>
              </p:ext>
            </p:extLst>
          </p:nvPr>
        </p:nvGraphicFramePr>
        <p:xfrm>
          <a:off x="431800" y="1397000"/>
          <a:ext cx="8280399" cy="4491449"/>
        </p:xfrm>
        <a:graphic>
          <a:graphicData uri="http://schemas.openxmlformats.org/drawingml/2006/table">
            <a:tbl>
              <a:tblPr firstRow="1" bandRow="1">
                <a:tableStyleId>{073A0DAA-6AF3-43AB-8588-CEC1D06C72B9}</a:tableStyleId>
              </a:tblPr>
              <a:tblGrid>
                <a:gridCol w="2597727"/>
                <a:gridCol w="1514764"/>
                <a:gridCol w="2433781"/>
                <a:gridCol w="1734127"/>
              </a:tblGrid>
              <a:tr h="880378">
                <a:tc>
                  <a:txBody>
                    <a:bodyPr/>
                    <a:lstStyle/>
                    <a:p>
                      <a:r>
                        <a:rPr lang="en-GB" sz="1800" dirty="0" smtClean="0"/>
                        <a:t>Identified risk</a:t>
                      </a:r>
                      <a:endParaRPr lang="en-GB" sz="1800" b="0" dirty="0">
                        <a:latin typeface="Arial" panose="020B0604020202020204" pitchFamily="34" charset="0"/>
                        <a:cs typeface="Arial" panose="020B0604020202020204" pitchFamily="34" charset="0"/>
                      </a:endParaRPr>
                    </a:p>
                  </a:txBody>
                  <a:tcPr anchor="ctr">
                    <a:solidFill>
                      <a:srgbClr val="582F7A"/>
                    </a:solidFill>
                  </a:tcPr>
                </a:tc>
                <a:tc>
                  <a:txBody>
                    <a:bodyPr/>
                    <a:lstStyle/>
                    <a:p>
                      <a:pPr algn="ctr"/>
                      <a:r>
                        <a:rPr lang="en-GB" sz="1800" dirty="0" smtClean="0"/>
                        <a:t>Assessed risk score</a:t>
                      </a:r>
                      <a:endParaRPr lang="en-GB" sz="1800" b="0" dirty="0">
                        <a:latin typeface="Arial" panose="020B0604020202020204" pitchFamily="34" charset="0"/>
                        <a:cs typeface="Arial" panose="020B0604020202020204" pitchFamily="34" charset="0"/>
                      </a:endParaRPr>
                    </a:p>
                  </a:txBody>
                  <a:tcPr anchor="ctr">
                    <a:solidFill>
                      <a:srgbClr val="582F7A"/>
                    </a:solidFill>
                  </a:tcPr>
                </a:tc>
                <a:tc>
                  <a:txBody>
                    <a:bodyPr/>
                    <a:lstStyle/>
                    <a:p>
                      <a:pPr algn="ctr"/>
                      <a:r>
                        <a:rPr lang="en-GB" sz="1800" dirty="0" smtClean="0"/>
                        <a:t>Proposed technology solution</a:t>
                      </a:r>
                      <a:endParaRPr lang="en-GB" sz="1800" b="0" dirty="0">
                        <a:latin typeface="Arial" panose="020B0604020202020204" pitchFamily="34" charset="0"/>
                        <a:cs typeface="Arial" panose="020B0604020202020204" pitchFamily="34" charset="0"/>
                      </a:endParaRPr>
                    </a:p>
                  </a:txBody>
                  <a:tcPr anchor="ctr">
                    <a:solidFill>
                      <a:srgbClr val="582F7A"/>
                    </a:solidFill>
                  </a:tcPr>
                </a:tc>
                <a:tc>
                  <a:txBody>
                    <a:bodyPr/>
                    <a:lstStyle/>
                    <a:p>
                      <a:pPr algn="ctr"/>
                      <a:r>
                        <a:rPr lang="en-GB" sz="1800" dirty="0" smtClean="0"/>
                        <a:t>Risk score</a:t>
                      </a:r>
                      <a:r>
                        <a:rPr lang="en-GB" sz="1800" baseline="0" dirty="0" smtClean="0"/>
                        <a:t> with technology</a:t>
                      </a:r>
                      <a:endParaRPr lang="en-GB" sz="1800" b="0" dirty="0">
                        <a:latin typeface="Arial" panose="020B0604020202020204" pitchFamily="34" charset="0"/>
                        <a:cs typeface="Arial" panose="020B0604020202020204" pitchFamily="34" charset="0"/>
                      </a:endParaRPr>
                    </a:p>
                  </a:txBody>
                  <a:tcPr anchor="ctr">
                    <a:solidFill>
                      <a:srgbClr val="582F7A"/>
                    </a:solidFill>
                  </a:tcPr>
                </a:tc>
              </a:tr>
              <a:tr h="593551">
                <a:tc>
                  <a:txBody>
                    <a:bodyPr/>
                    <a:lstStyle/>
                    <a:p>
                      <a:r>
                        <a:rPr lang="en-GB" dirty="0" smtClean="0"/>
                        <a:t>Falls at night</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20</a:t>
                      </a:r>
                      <a:endParaRPr lang="en-GB" b="1" dirty="0">
                        <a:latin typeface="Arial Narrow" panose="020B0606020202030204" pitchFamily="34" charset="0"/>
                        <a:cs typeface="Arial" panose="020B0604020202020204" pitchFamily="34" charset="0"/>
                      </a:endParaRPr>
                    </a:p>
                  </a:txBody>
                  <a:tcPr anchor="ctr">
                    <a:solidFill>
                      <a:srgbClr val="C00000"/>
                    </a:solidFill>
                  </a:tcPr>
                </a:tc>
                <a:tc>
                  <a:txBody>
                    <a:bodyPr/>
                    <a:lstStyle/>
                    <a:p>
                      <a:r>
                        <a:rPr lang="en-GB" dirty="0" smtClean="0"/>
                        <a:t>Bed</a:t>
                      </a:r>
                      <a:r>
                        <a:rPr lang="en-GB" baseline="0" dirty="0" smtClean="0"/>
                        <a:t> occupancy sensor</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12</a:t>
                      </a:r>
                      <a:endParaRPr lang="en-GB" b="1" dirty="0">
                        <a:latin typeface="Arial Narrow" panose="020B0606020202030204" pitchFamily="34" charset="0"/>
                        <a:cs typeface="Arial" panose="020B0604020202020204" pitchFamily="34" charset="0"/>
                      </a:endParaRPr>
                    </a:p>
                  </a:txBody>
                  <a:tcPr anchor="ctr">
                    <a:solidFill>
                      <a:srgbClr val="FFC000"/>
                    </a:solidFill>
                  </a:tcPr>
                </a:tc>
              </a:tr>
              <a:tr h="352349">
                <a:tc>
                  <a:txBody>
                    <a:bodyPr/>
                    <a:lstStyle/>
                    <a:p>
                      <a:r>
                        <a:rPr lang="en-GB" dirty="0" smtClean="0"/>
                        <a:t>Flood due to taps left on</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16</a:t>
                      </a:r>
                      <a:endParaRPr lang="en-GB" b="1" dirty="0">
                        <a:latin typeface="Arial Narrow" panose="020B0606020202030204" pitchFamily="34" charset="0"/>
                        <a:cs typeface="Arial" panose="020B0604020202020204" pitchFamily="34" charset="0"/>
                      </a:endParaRPr>
                    </a:p>
                  </a:txBody>
                  <a:tcPr anchor="ctr">
                    <a:solidFill>
                      <a:srgbClr val="C00000"/>
                    </a:solidFill>
                  </a:tcPr>
                </a:tc>
                <a:tc>
                  <a:txBody>
                    <a:bodyPr/>
                    <a:lstStyle/>
                    <a:p>
                      <a:r>
                        <a:rPr lang="en-GB" dirty="0" smtClean="0"/>
                        <a:t>Flood detector</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12</a:t>
                      </a:r>
                      <a:endParaRPr lang="en-GB" b="1" dirty="0">
                        <a:latin typeface="Arial Narrow" panose="020B0606020202030204" pitchFamily="34" charset="0"/>
                        <a:cs typeface="Arial" panose="020B0604020202020204" pitchFamily="34" charset="0"/>
                      </a:endParaRPr>
                    </a:p>
                  </a:txBody>
                  <a:tcPr anchor="ctr">
                    <a:solidFill>
                      <a:srgbClr val="FFC000"/>
                    </a:solidFill>
                  </a:tcPr>
                </a:tc>
              </a:tr>
              <a:tr h="880378">
                <a:tc>
                  <a:txBody>
                    <a:bodyPr/>
                    <a:lstStyle/>
                    <a:p>
                      <a:r>
                        <a:rPr lang="en-GB" dirty="0" smtClean="0"/>
                        <a:t>Fire</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16</a:t>
                      </a:r>
                      <a:endParaRPr lang="en-GB" b="1" dirty="0">
                        <a:latin typeface="Arial Narrow" panose="020B0606020202030204" pitchFamily="34" charset="0"/>
                        <a:cs typeface="Arial" panose="020B0604020202020204" pitchFamily="34" charset="0"/>
                      </a:endParaRPr>
                    </a:p>
                  </a:txBody>
                  <a:tcPr anchor="ctr">
                    <a:solidFill>
                      <a:srgbClr val="C00000"/>
                    </a:solidFill>
                  </a:tcPr>
                </a:tc>
                <a:tc>
                  <a:txBody>
                    <a:bodyPr/>
                    <a:lstStyle/>
                    <a:p>
                      <a:r>
                        <a:rPr lang="en-GB" dirty="0" smtClean="0"/>
                        <a:t>Smoke detector, temperature extremes sensor</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9</a:t>
                      </a:r>
                      <a:endParaRPr lang="en-GB" b="1" dirty="0">
                        <a:latin typeface="Arial Narrow" panose="020B0606020202030204" pitchFamily="34" charset="0"/>
                        <a:cs typeface="Arial" panose="020B0604020202020204" pitchFamily="34" charset="0"/>
                      </a:endParaRPr>
                    </a:p>
                  </a:txBody>
                  <a:tcPr anchor="ctr">
                    <a:solidFill>
                      <a:srgbClr val="FFC000"/>
                    </a:solidFill>
                  </a:tcPr>
                </a:tc>
              </a:tr>
              <a:tr h="352349">
                <a:tc>
                  <a:txBody>
                    <a:bodyPr/>
                    <a:lstStyle/>
                    <a:p>
                      <a:r>
                        <a:rPr lang="en-GB" dirty="0" smtClean="0"/>
                        <a:t>Nocturnal wandering</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15</a:t>
                      </a:r>
                      <a:endParaRPr lang="en-GB" b="1" dirty="0">
                        <a:latin typeface="Arial Narrow" panose="020B0606020202030204" pitchFamily="34" charset="0"/>
                        <a:cs typeface="Arial" panose="020B0604020202020204" pitchFamily="34" charset="0"/>
                      </a:endParaRPr>
                    </a:p>
                  </a:txBody>
                  <a:tcPr anchor="ctr">
                    <a:solidFill>
                      <a:srgbClr val="C00000"/>
                    </a:solidFill>
                  </a:tcPr>
                </a:tc>
                <a:tc>
                  <a:txBody>
                    <a:bodyPr/>
                    <a:lstStyle/>
                    <a:p>
                      <a:r>
                        <a:rPr lang="en-GB" dirty="0" smtClean="0"/>
                        <a:t>Property exit</a:t>
                      </a:r>
                      <a:r>
                        <a:rPr lang="en-GB" baseline="0" dirty="0" smtClean="0"/>
                        <a:t> alarm</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9</a:t>
                      </a:r>
                      <a:endParaRPr lang="en-GB" b="1" dirty="0">
                        <a:latin typeface="Arial Narrow" panose="020B0606020202030204" pitchFamily="34" charset="0"/>
                        <a:cs typeface="Arial" panose="020B0604020202020204" pitchFamily="34" charset="0"/>
                      </a:endParaRPr>
                    </a:p>
                  </a:txBody>
                  <a:tcPr anchor="ctr">
                    <a:solidFill>
                      <a:srgbClr val="FFC000"/>
                    </a:solidFill>
                  </a:tcPr>
                </a:tc>
              </a:tr>
              <a:tr h="593551">
                <a:tc>
                  <a:txBody>
                    <a:bodyPr/>
                    <a:lstStyle/>
                    <a:p>
                      <a:r>
                        <a:rPr lang="en-GB" dirty="0" smtClean="0"/>
                        <a:t>Medication mismanagement</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15</a:t>
                      </a:r>
                      <a:endParaRPr lang="en-GB" b="1" dirty="0">
                        <a:latin typeface="Arial Narrow" panose="020B0606020202030204" pitchFamily="34" charset="0"/>
                        <a:cs typeface="Arial" panose="020B0604020202020204" pitchFamily="34" charset="0"/>
                      </a:endParaRPr>
                    </a:p>
                  </a:txBody>
                  <a:tcPr anchor="ctr">
                    <a:solidFill>
                      <a:srgbClr val="C00000"/>
                    </a:solidFill>
                  </a:tcPr>
                </a:tc>
                <a:tc>
                  <a:txBody>
                    <a:bodyPr/>
                    <a:lstStyle/>
                    <a:p>
                      <a:r>
                        <a:rPr lang="en-GB" dirty="0" smtClean="0"/>
                        <a:t>Medication dispenser</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6</a:t>
                      </a:r>
                      <a:endParaRPr lang="en-GB" b="1" dirty="0">
                        <a:latin typeface="Arial Narrow" panose="020B0606020202030204" pitchFamily="34" charset="0"/>
                        <a:cs typeface="Arial" panose="020B0604020202020204" pitchFamily="34" charset="0"/>
                      </a:endParaRPr>
                    </a:p>
                  </a:txBody>
                  <a:tcPr anchor="ctr">
                    <a:solidFill>
                      <a:srgbClr val="69A830"/>
                    </a:solidFill>
                  </a:tcPr>
                </a:tc>
              </a:tr>
              <a:tr h="352349">
                <a:tc>
                  <a:txBody>
                    <a:bodyPr/>
                    <a:lstStyle/>
                    <a:p>
                      <a:r>
                        <a:rPr lang="en-GB" dirty="0" smtClean="0"/>
                        <a:t>Gas explosion</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15</a:t>
                      </a:r>
                      <a:endParaRPr lang="en-GB" b="1" dirty="0">
                        <a:latin typeface="Arial Narrow" panose="020B0606020202030204" pitchFamily="34" charset="0"/>
                        <a:cs typeface="Arial" panose="020B0604020202020204" pitchFamily="34" charset="0"/>
                      </a:endParaRPr>
                    </a:p>
                  </a:txBody>
                  <a:tcPr anchor="ctr">
                    <a:solidFill>
                      <a:srgbClr val="C00000"/>
                    </a:solidFill>
                  </a:tcPr>
                </a:tc>
                <a:tc>
                  <a:txBody>
                    <a:bodyPr/>
                    <a:lstStyle/>
                    <a:p>
                      <a:r>
                        <a:rPr lang="en-GB" dirty="0" smtClean="0"/>
                        <a:t>Linked gas alarm</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10</a:t>
                      </a:r>
                      <a:endParaRPr lang="en-GB" b="1" dirty="0">
                        <a:latin typeface="Arial Narrow" panose="020B0606020202030204" pitchFamily="34" charset="0"/>
                        <a:cs typeface="Arial" panose="020B0604020202020204" pitchFamily="34" charset="0"/>
                      </a:endParaRPr>
                    </a:p>
                  </a:txBody>
                  <a:tcPr anchor="ctr">
                    <a:solidFill>
                      <a:srgbClr val="FFC000"/>
                    </a:solidFill>
                  </a:tcPr>
                </a:tc>
              </a:tr>
              <a:tr h="352349">
                <a:tc>
                  <a:txBody>
                    <a:bodyPr/>
                    <a:lstStyle/>
                    <a:p>
                      <a:r>
                        <a:rPr lang="en-GB" dirty="0" smtClean="0"/>
                        <a:t>Suffocation by CO</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10</a:t>
                      </a:r>
                      <a:endParaRPr lang="en-GB" b="1" dirty="0">
                        <a:latin typeface="Arial Narrow" panose="020B0606020202030204" pitchFamily="34" charset="0"/>
                        <a:cs typeface="Arial" panose="020B0604020202020204" pitchFamily="34" charset="0"/>
                      </a:endParaRPr>
                    </a:p>
                  </a:txBody>
                  <a:tcPr anchor="ctr">
                    <a:solidFill>
                      <a:srgbClr val="FFC000"/>
                    </a:solidFill>
                  </a:tcPr>
                </a:tc>
                <a:tc>
                  <a:txBody>
                    <a:bodyPr/>
                    <a:lstStyle/>
                    <a:p>
                      <a:r>
                        <a:rPr lang="en-GB" dirty="0" smtClean="0"/>
                        <a:t>Linked CO alarm</a:t>
                      </a:r>
                      <a:endParaRPr lang="en-GB" dirty="0">
                        <a:latin typeface="Arial Narrow" panose="020B0606020202030204" pitchFamily="34" charset="0"/>
                        <a:cs typeface="Arial" panose="020B0604020202020204" pitchFamily="34" charset="0"/>
                      </a:endParaRPr>
                    </a:p>
                  </a:txBody>
                  <a:tcPr anchor="ctr"/>
                </a:tc>
                <a:tc>
                  <a:txBody>
                    <a:bodyPr/>
                    <a:lstStyle/>
                    <a:p>
                      <a:pPr algn="ctr"/>
                      <a:r>
                        <a:rPr lang="en-GB" b="1" dirty="0" smtClean="0"/>
                        <a:t>5</a:t>
                      </a:r>
                      <a:endParaRPr lang="en-GB" b="1" dirty="0">
                        <a:latin typeface="Arial Narrow" panose="020B0606020202030204" pitchFamily="34" charset="0"/>
                        <a:cs typeface="Arial" panose="020B0604020202020204" pitchFamily="34" charset="0"/>
                      </a:endParaRPr>
                    </a:p>
                  </a:txBody>
                  <a:tcPr anchor="ctr">
                    <a:solidFill>
                      <a:srgbClr val="69A830"/>
                    </a:solidFill>
                  </a:tcPr>
                </a:tc>
              </a:tr>
            </a:tbl>
          </a:graphicData>
        </a:graphic>
      </p:graphicFrame>
      <p:sp>
        <p:nvSpPr>
          <p:cNvPr id="8" name="Mask - Technology solution"/>
          <p:cNvSpPr/>
          <p:nvPr/>
        </p:nvSpPr>
        <p:spPr>
          <a:xfrm>
            <a:off x="4553526" y="1397000"/>
            <a:ext cx="2412000" cy="4508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Mask - Technology risk score"/>
          <p:cNvSpPr/>
          <p:nvPr/>
        </p:nvSpPr>
        <p:spPr>
          <a:xfrm>
            <a:off x="6964219" y="1368742"/>
            <a:ext cx="1838036" cy="45364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Mask - Hazards and scores"/>
          <p:cNvSpPr/>
          <p:nvPr/>
        </p:nvSpPr>
        <p:spPr>
          <a:xfrm>
            <a:off x="431800" y="1388633"/>
            <a:ext cx="4121726" cy="4508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067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Focus on issues (1)</a:t>
            </a:r>
            <a:endParaRPr lang="en-GB" dirty="0"/>
          </a:p>
        </p:txBody>
      </p:sp>
      <p:sp>
        <p:nvSpPr>
          <p:cNvPr id="4" name="Content Placeholder 3"/>
          <p:cNvSpPr>
            <a:spLocks noGrp="1"/>
          </p:cNvSpPr>
          <p:nvPr>
            <p:ph idx="1"/>
          </p:nvPr>
        </p:nvSpPr>
        <p:spPr/>
        <p:txBody>
          <a:bodyPr numCol="2">
            <a:normAutofit/>
          </a:bodyPr>
          <a:lstStyle/>
          <a:p>
            <a:r>
              <a:rPr lang="en-GB" sz="2400" dirty="0" smtClean="0">
                <a:solidFill>
                  <a:srgbClr val="582F7A"/>
                </a:solidFill>
              </a:rPr>
              <a:t>Ill Health</a:t>
            </a:r>
          </a:p>
          <a:p>
            <a:pPr marL="457200" indent="-457200">
              <a:buFont typeface="Arial" panose="020B0604020202020204" pitchFamily="34" charset="0"/>
              <a:buChar char="•"/>
            </a:pPr>
            <a:r>
              <a:rPr lang="en-GB" sz="2400" dirty="0" smtClean="0"/>
              <a:t>Recovering from an accident</a:t>
            </a:r>
          </a:p>
          <a:p>
            <a:pPr marL="457200" indent="-457200">
              <a:buFont typeface="Arial" panose="020B0604020202020204" pitchFamily="34" charset="0"/>
              <a:buChar char="•"/>
            </a:pPr>
            <a:r>
              <a:rPr lang="en-GB" sz="2400" dirty="0" smtClean="0"/>
              <a:t>Returning home after surgery</a:t>
            </a:r>
          </a:p>
          <a:p>
            <a:pPr marL="457200" indent="-457200">
              <a:buFont typeface="Arial" panose="020B0604020202020204" pitchFamily="34" charset="0"/>
              <a:buChar char="•"/>
            </a:pPr>
            <a:r>
              <a:rPr lang="en-GB" sz="2400" dirty="0" smtClean="0"/>
              <a:t>Recuperating after infection, virus or disease</a:t>
            </a:r>
          </a:p>
          <a:p>
            <a:pPr marL="457200" indent="-457200">
              <a:buFont typeface="Arial" panose="020B0604020202020204" pitchFamily="34" charset="0"/>
              <a:buChar char="•"/>
            </a:pPr>
            <a:r>
              <a:rPr lang="en-GB" sz="2400" dirty="0" smtClean="0"/>
              <a:t>Frailty</a:t>
            </a:r>
          </a:p>
          <a:p>
            <a:endParaRPr lang="en-GB" sz="2400" dirty="0" smtClean="0"/>
          </a:p>
          <a:p>
            <a:r>
              <a:rPr lang="en-GB" sz="2400" dirty="0" smtClean="0">
                <a:solidFill>
                  <a:srgbClr val="582F7A"/>
                </a:solidFill>
              </a:rPr>
              <a:t>Long-term conditions</a:t>
            </a:r>
          </a:p>
          <a:p>
            <a:pPr marL="342900" indent="-342900">
              <a:buFont typeface="Arial" panose="020B0604020202020204" pitchFamily="34" charset="0"/>
              <a:buChar char="•"/>
            </a:pPr>
            <a:r>
              <a:rPr lang="en-GB" sz="2400" dirty="0" smtClean="0"/>
              <a:t>Cancer</a:t>
            </a:r>
          </a:p>
          <a:p>
            <a:pPr marL="342900" indent="-342900">
              <a:buFont typeface="Arial" panose="020B0604020202020204" pitchFamily="34" charset="0"/>
              <a:buChar char="•"/>
            </a:pPr>
            <a:r>
              <a:rPr lang="en-GB" sz="2400" dirty="0" smtClean="0"/>
              <a:t>Neurological disease</a:t>
            </a:r>
          </a:p>
          <a:p>
            <a:pPr marL="342900" indent="-342900">
              <a:buFont typeface="Arial" panose="020B0604020202020204" pitchFamily="34" charset="0"/>
              <a:buChar char="•"/>
            </a:pPr>
            <a:r>
              <a:rPr lang="en-GB" sz="2400" dirty="0" smtClean="0"/>
              <a:t>Diabetes</a:t>
            </a:r>
          </a:p>
          <a:p>
            <a:pPr marL="342900" indent="-342900">
              <a:buFont typeface="Arial" panose="020B0604020202020204" pitchFamily="34" charset="0"/>
              <a:buChar char="•"/>
            </a:pPr>
            <a:r>
              <a:rPr lang="en-GB" sz="2400" dirty="0" smtClean="0"/>
              <a:t>Arthritis</a:t>
            </a:r>
          </a:p>
          <a:p>
            <a:pPr marL="342900" indent="-342900">
              <a:buFont typeface="Arial" panose="020B0604020202020204" pitchFamily="34" charset="0"/>
              <a:buChar char="•"/>
            </a:pPr>
            <a:r>
              <a:rPr lang="en-GB" sz="2400" dirty="0" smtClean="0"/>
              <a:t>Depression</a:t>
            </a:r>
            <a:endParaRPr lang="en-GB" sz="2400" dirty="0"/>
          </a:p>
        </p:txBody>
      </p:sp>
    </p:spTree>
    <p:extLst>
      <p:ext uri="{BB962C8B-B14F-4D97-AF65-F5344CB8AC3E}">
        <p14:creationId xmlns:p14="http://schemas.microsoft.com/office/powerpoint/2010/main" val="251222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Effect transition="in" filter="fade">
                                      <p:cBhvr>
                                        <p:cTn id="29" dur="500"/>
                                        <p:tgtEl>
                                          <p:spTgt spid="4">
                                            <p:txEl>
                                              <p:pRg st="7" end="7"/>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500"/>
                                        <p:tgtEl>
                                          <p:spTgt spid="4">
                                            <p:txEl>
                                              <p:pRg st="8" end="8"/>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animEffect transition="in" filter="fade">
                                      <p:cBhvr>
                                        <p:cTn id="35" dur="500"/>
                                        <p:tgtEl>
                                          <p:spTgt spid="4">
                                            <p:txEl>
                                              <p:pRg st="9" end="9"/>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xEl>
                                              <p:pRg st="10" end="10"/>
                                            </p:txEl>
                                          </p:spTgt>
                                        </p:tgtEl>
                                        <p:attrNameLst>
                                          <p:attrName>style.visibility</p:attrName>
                                        </p:attrNameLst>
                                      </p:cBhvr>
                                      <p:to>
                                        <p:strVal val="visible"/>
                                      </p:to>
                                    </p:set>
                                    <p:animEffect transition="in" filter="fade">
                                      <p:cBhvr>
                                        <p:cTn id="38" dur="500"/>
                                        <p:tgtEl>
                                          <p:spTgt spid="4">
                                            <p:txEl>
                                              <p:pRg st="10" end="1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xEl>
                                              <p:pRg st="11" end="11"/>
                                            </p:txEl>
                                          </p:spTgt>
                                        </p:tgtEl>
                                        <p:attrNameLst>
                                          <p:attrName>style.visibility</p:attrName>
                                        </p:attrNameLst>
                                      </p:cBhvr>
                                      <p:to>
                                        <p:strVal val="visible"/>
                                      </p:to>
                                    </p:set>
                                    <p:animEffect transition="in" filter="fade">
                                      <p:cBhvr>
                                        <p:cTn id="41"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Focus on issues (2)</a:t>
            </a:r>
            <a:endParaRPr lang="en-GB" dirty="0"/>
          </a:p>
        </p:txBody>
      </p:sp>
      <p:sp>
        <p:nvSpPr>
          <p:cNvPr id="4" name="Content Placeholder 3"/>
          <p:cNvSpPr>
            <a:spLocks noGrp="1"/>
          </p:cNvSpPr>
          <p:nvPr>
            <p:ph idx="1"/>
          </p:nvPr>
        </p:nvSpPr>
        <p:spPr/>
        <p:txBody>
          <a:bodyPr numCol="2">
            <a:normAutofit/>
          </a:bodyPr>
          <a:lstStyle/>
          <a:p>
            <a:r>
              <a:rPr lang="en-GB" sz="2400" dirty="0" smtClean="0">
                <a:solidFill>
                  <a:srgbClr val="582F7A"/>
                </a:solidFill>
              </a:rPr>
              <a:t>Disability</a:t>
            </a:r>
          </a:p>
          <a:p>
            <a:pPr marL="457200" indent="-457200">
              <a:buFont typeface="Arial" panose="020B0604020202020204" pitchFamily="34" charset="0"/>
              <a:buChar char="•"/>
            </a:pPr>
            <a:r>
              <a:rPr lang="en-GB" sz="2400" dirty="0" smtClean="0"/>
              <a:t>Physical</a:t>
            </a:r>
            <a:endParaRPr lang="en-GB" sz="2400" dirty="0"/>
          </a:p>
          <a:p>
            <a:pPr marL="457200" indent="-457200">
              <a:buFont typeface="Arial" panose="020B0604020202020204" pitchFamily="34" charset="0"/>
              <a:buChar char="•"/>
            </a:pPr>
            <a:r>
              <a:rPr lang="en-GB" sz="2400" dirty="0" smtClean="0"/>
              <a:t>Cognitive</a:t>
            </a:r>
            <a:endParaRPr lang="en-GB" sz="2400" dirty="0"/>
          </a:p>
          <a:p>
            <a:pPr marL="457200" indent="-457200">
              <a:buFont typeface="Arial" panose="020B0604020202020204" pitchFamily="34" charset="0"/>
              <a:buChar char="•"/>
            </a:pPr>
            <a:r>
              <a:rPr lang="en-GB" sz="2400" dirty="0"/>
              <a:t>Sight and hearing </a:t>
            </a:r>
          </a:p>
          <a:p>
            <a:pPr marL="457200" indent="-457200">
              <a:buFont typeface="Arial" panose="020B0604020202020204" pitchFamily="34" charset="0"/>
              <a:buChar char="•"/>
            </a:pPr>
            <a:r>
              <a:rPr lang="en-GB" sz="2400" dirty="0"/>
              <a:t>Speech and communication</a:t>
            </a:r>
          </a:p>
          <a:p>
            <a:endParaRPr lang="en-GB" sz="2400" dirty="0" smtClean="0"/>
          </a:p>
          <a:p>
            <a:endParaRPr lang="en-GB" sz="2400" dirty="0" smtClean="0"/>
          </a:p>
          <a:p>
            <a:r>
              <a:rPr lang="en-GB" sz="2400" dirty="0" smtClean="0">
                <a:solidFill>
                  <a:srgbClr val="582F7A"/>
                </a:solidFill>
              </a:rPr>
              <a:t>Home environment</a:t>
            </a:r>
          </a:p>
          <a:p>
            <a:pPr marL="342900" indent="-342900">
              <a:buFont typeface="Arial" panose="020B0604020202020204" pitchFamily="34" charset="0"/>
              <a:buChar char="•"/>
            </a:pPr>
            <a:r>
              <a:rPr lang="en-GB" sz="2400" dirty="0"/>
              <a:t>Stairs </a:t>
            </a:r>
          </a:p>
          <a:p>
            <a:pPr marL="342900" indent="-342900">
              <a:buFont typeface="Arial" panose="020B0604020202020204" pitchFamily="34" charset="0"/>
              <a:buChar char="•"/>
            </a:pPr>
            <a:r>
              <a:rPr lang="en-GB" sz="2400" dirty="0"/>
              <a:t>Damp</a:t>
            </a:r>
          </a:p>
          <a:p>
            <a:pPr marL="342900" indent="-342900">
              <a:buFont typeface="Arial" panose="020B0604020202020204" pitchFamily="34" charset="0"/>
              <a:buChar char="•"/>
            </a:pPr>
            <a:r>
              <a:rPr lang="en-GB" sz="2400" dirty="0"/>
              <a:t>Lack of heat</a:t>
            </a:r>
          </a:p>
          <a:p>
            <a:pPr marL="342900" indent="-342900">
              <a:buFont typeface="Arial" panose="020B0604020202020204" pitchFamily="34" charset="0"/>
              <a:buChar char="•"/>
            </a:pPr>
            <a:r>
              <a:rPr lang="en-GB" sz="2400" dirty="0"/>
              <a:t>Dirty facilities</a:t>
            </a:r>
          </a:p>
        </p:txBody>
      </p:sp>
    </p:spTree>
    <p:extLst>
      <p:ext uri="{BB962C8B-B14F-4D97-AF65-F5344CB8AC3E}">
        <p14:creationId xmlns:p14="http://schemas.microsoft.com/office/powerpoint/2010/main" val="184086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fade">
                                      <p:cBhvr>
                                        <p:cTn id="25" dur="500"/>
                                        <p:tgtEl>
                                          <p:spTgt spid="4">
                                            <p:txEl>
                                              <p:pRg st="7" end="7"/>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Effect transition="in" filter="fade">
                                      <p:cBhvr>
                                        <p:cTn id="29" dur="500"/>
                                        <p:tgtEl>
                                          <p:spTgt spid="4">
                                            <p:txEl>
                                              <p:pRg st="8" end="8"/>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9" end="9"/>
                                            </p:txEl>
                                          </p:spTgt>
                                        </p:tgtEl>
                                        <p:attrNameLst>
                                          <p:attrName>style.visibility</p:attrName>
                                        </p:attrNameLst>
                                      </p:cBhvr>
                                      <p:to>
                                        <p:strVal val="visible"/>
                                      </p:to>
                                    </p:set>
                                    <p:animEffect transition="in" filter="fade">
                                      <p:cBhvr>
                                        <p:cTn id="32" dur="500"/>
                                        <p:tgtEl>
                                          <p:spTgt spid="4">
                                            <p:txEl>
                                              <p:pRg st="9" end="9"/>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animEffect transition="in" filter="fade">
                                      <p:cBhvr>
                                        <p:cTn id="35" dur="500"/>
                                        <p:tgtEl>
                                          <p:spTgt spid="4">
                                            <p:txEl>
                                              <p:pRg st="10" end="1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xEl>
                                              <p:pRg st="11" end="11"/>
                                            </p:txEl>
                                          </p:spTgt>
                                        </p:tgtEl>
                                        <p:attrNameLst>
                                          <p:attrName>style.visibility</p:attrName>
                                        </p:attrNameLst>
                                      </p:cBhvr>
                                      <p:to>
                                        <p:strVal val="visible"/>
                                      </p:to>
                                    </p:set>
                                    <p:animEffect transition="in" filter="fade">
                                      <p:cBhvr>
                                        <p:cTn id="38"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Focus on issues (3) - obstacles</a:t>
            </a:r>
            <a:endParaRPr lang="en-GB" dirty="0"/>
          </a:p>
        </p:txBody>
      </p:sp>
      <p:sp>
        <p:nvSpPr>
          <p:cNvPr id="4" name="Content Placeholder 3"/>
          <p:cNvSpPr>
            <a:spLocks noGrp="1"/>
          </p:cNvSpPr>
          <p:nvPr>
            <p:ph idx="1"/>
          </p:nvPr>
        </p:nvSpPr>
        <p:spPr/>
        <p:txBody>
          <a:bodyPr numCol="2">
            <a:normAutofit/>
          </a:bodyPr>
          <a:lstStyle/>
          <a:p>
            <a:r>
              <a:rPr lang="en-GB" sz="2400" dirty="0" smtClean="0">
                <a:solidFill>
                  <a:srgbClr val="582F7A"/>
                </a:solidFill>
              </a:rPr>
              <a:t>Family support</a:t>
            </a:r>
          </a:p>
          <a:p>
            <a:pPr marL="457200" indent="-457200">
              <a:buFont typeface="Arial" panose="020B0604020202020204" pitchFamily="34" charset="0"/>
              <a:buChar char="•"/>
            </a:pPr>
            <a:r>
              <a:rPr lang="en-GB" sz="2400" dirty="0"/>
              <a:t>Nobody close enough to help</a:t>
            </a:r>
          </a:p>
          <a:p>
            <a:pPr marL="457200" indent="-457200">
              <a:buFont typeface="Arial" panose="020B0604020202020204" pitchFamily="34" charset="0"/>
              <a:buChar char="•"/>
            </a:pPr>
            <a:r>
              <a:rPr lang="en-GB" sz="2400" dirty="0"/>
              <a:t>Wont ask them to help</a:t>
            </a:r>
          </a:p>
          <a:p>
            <a:pPr marL="457200" indent="-457200">
              <a:buFont typeface="Arial" panose="020B0604020202020204" pitchFamily="34" charset="0"/>
              <a:buChar char="•"/>
            </a:pPr>
            <a:r>
              <a:rPr lang="en-GB" sz="2400" dirty="0"/>
              <a:t>Don’t trust them</a:t>
            </a:r>
          </a:p>
          <a:p>
            <a:endParaRPr lang="en-GB" sz="2400" dirty="0" smtClean="0"/>
          </a:p>
          <a:p>
            <a:endParaRPr lang="en-GB" sz="2400" dirty="0" smtClean="0"/>
          </a:p>
          <a:p>
            <a:endParaRPr lang="en-GB" sz="2400" dirty="0" smtClean="0"/>
          </a:p>
          <a:p>
            <a:r>
              <a:rPr lang="en-GB" sz="2400" dirty="0" smtClean="0">
                <a:solidFill>
                  <a:srgbClr val="582F7A"/>
                </a:solidFill>
              </a:rPr>
              <a:t>Attitude to technology</a:t>
            </a:r>
          </a:p>
          <a:p>
            <a:pPr marL="342900" indent="-342900">
              <a:buFont typeface="Arial" panose="020B0604020202020204" pitchFamily="34" charset="0"/>
              <a:buChar char="•"/>
            </a:pPr>
            <a:r>
              <a:rPr lang="en-GB" sz="2400" dirty="0"/>
              <a:t>Not </a:t>
            </a:r>
            <a:r>
              <a:rPr lang="en-GB" sz="2400" dirty="0" smtClean="0"/>
              <a:t>technology literate</a:t>
            </a:r>
            <a:endParaRPr lang="en-GB" sz="2400" dirty="0"/>
          </a:p>
          <a:p>
            <a:pPr marL="342900" indent="-342900">
              <a:buFont typeface="Arial" panose="020B0604020202020204" pitchFamily="34" charset="0"/>
              <a:buChar char="•"/>
            </a:pPr>
            <a:r>
              <a:rPr lang="en-GB" sz="2400" dirty="0"/>
              <a:t>No equipment</a:t>
            </a:r>
          </a:p>
          <a:p>
            <a:pPr marL="342900" indent="-342900">
              <a:buFont typeface="Arial" panose="020B0604020202020204" pitchFamily="34" charset="0"/>
              <a:buChar char="•"/>
            </a:pPr>
            <a:r>
              <a:rPr lang="en-GB" sz="2400" dirty="0"/>
              <a:t>No broadband</a:t>
            </a:r>
          </a:p>
          <a:p>
            <a:pPr marL="342900" indent="-342900">
              <a:buFont typeface="Arial" panose="020B0604020202020204" pitchFamily="34" charset="0"/>
              <a:buChar char="•"/>
            </a:pPr>
            <a:r>
              <a:rPr lang="en-GB" sz="2400" dirty="0"/>
              <a:t>Don’t understand benefits</a:t>
            </a:r>
          </a:p>
        </p:txBody>
      </p:sp>
    </p:spTree>
    <p:extLst>
      <p:ext uri="{BB962C8B-B14F-4D97-AF65-F5344CB8AC3E}">
        <p14:creationId xmlns:p14="http://schemas.microsoft.com/office/powerpoint/2010/main" val="284716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fade">
                                      <p:cBhvr>
                                        <p:cTn id="22" dur="500"/>
                                        <p:tgtEl>
                                          <p:spTgt spid="4">
                                            <p:txEl>
                                              <p:pRg st="7" end="7"/>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4">
                                            <p:txEl>
                                              <p:pRg st="8" end="8"/>
                                            </p:txEl>
                                          </p:spTgt>
                                        </p:tgtEl>
                                        <p:attrNameLst>
                                          <p:attrName>style.visibility</p:attrName>
                                        </p:attrNameLst>
                                      </p:cBhvr>
                                      <p:to>
                                        <p:strVal val="visible"/>
                                      </p:to>
                                    </p:set>
                                    <p:animEffect transition="in" filter="fade">
                                      <p:cBhvr>
                                        <p:cTn id="26" dur="500"/>
                                        <p:tgtEl>
                                          <p:spTgt spid="4">
                                            <p:txEl>
                                              <p:pRg st="8" end="8"/>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animEffect transition="in" filter="fade">
                                      <p:cBhvr>
                                        <p:cTn id="29" dur="500"/>
                                        <p:tgtEl>
                                          <p:spTgt spid="4">
                                            <p:txEl>
                                              <p:pRg st="9" end="9"/>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fade">
                                      <p:cBhvr>
                                        <p:cTn id="32" dur="500"/>
                                        <p:tgtEl>
                                          <p:spTgt spid="4">
                                            <p:txEl>
                                              <p:pRg st="10" end="1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animEffect transition="in" filter="fade">
                                      <p:cBhvr>
                                        <p:cTn id="35"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Frailty</a:t>
            </a:r>
          </a:p>
        </p:txBody>
      </p:sp>
      <p:sp>
        <p:nvSpPr>
          <p:cNvPr id="3" name="Rectangle 2"/>
          <p:cNvSpPr/>
          <p:nvPr/>
        </p:nvSpPr>
        <p:spPr>
          <a:xfrm>
            <a:off x="431800" y="1376363"/>
            <a:ext cx="8280400" cy="978729"/>
          </a:xfrm>
          <a:prstGeom prst="rect">
            <a:avLst/>
          </a:prstGeom>
        </p:spPr>
        <p:txBody>
          <a:bodyPr wrap="square">
            <a:spAutoFit/>
          </a:bodyPr>
          <a:lstStyle/>
          <a:p>
            <a:pPr algn="just">
              <a:lnSpc>
                <a:spcPct val="80000"/>
              </a:lnSpc>
            </a:pPr>
            <a:r>
              <a:rPr lang="en-GB" sz="2400" dirty="0">
                <a:solidFill>
                  <a:srgbClr val="69A830"/>
                </a:solidFill>
              </a:rPr>
              <a:t>Frailty isn’t an illness but a syndrome that combines the effects of natural ageing with the outcomes of potentially having a number of long-term conditions.</a:t>
            </a:r>
          </a:p>
        </p:txBody>
      </p:sp>
      <p:sp>
        <p:nvSpPr>
          <p:cNvPr id="5" name="Rounded Rectangle 4"/>
          <p:cNvSpPr/>
          <p:nvPr/>
        </p:nvSpPr>
        <p:spPr>
          <a:xfrm>
            <a:off x="1841741" y="2486043"/>
            <a:ext cx="2340000" cy="900000"/>
          </a:xfrm>
          <a:prstGeom prst="roundRect">
            <a:avLst/>
          </a:prstGeom>
          <a:solidFill>
            <a:srgbClr val="582F7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Shrinking</a:t>
            </a:r>
          </a:p>
        </p:txBody>
      </p:sp>
      <p:sp>
        <p:nvSpPr>
          <p:cNvPr id="6" name="Rounded Rectangle 5"/>
          <p:cNvSpPr/>
          <p:nvPr/>
        </p:nvSpPr>
        <p:spPr>
          <a:xfrm>
            <a:off x="491578" y="3726546"/>
            <a:ext cx="2340000" cy="900000"/>
          </a:xfrm>
          <a:prstGeom prst="roundRect">
            <a:avLst/>
          </a:prstGeom>
          <a:solidFill>
            <a:srgbClr val="582F7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Exhaustion</a:t>
            </a:r>
            <a:endParaRPr lang="en-GB" sz="2800" dirty="0">
              <a:latin typeface="Arial" panose="020B0604020202020204" pitchFamily="34" charset="0"/>
              <a:cs typeface="Arial" panose="020B0604020202020204" pitchFamily="34" charset="0"/>
            </a:endParaRPr>
          </a:p>
        </p:txBody>
      </p:sp>
      <p:sp>
        <p:nvSpPr>
          <p:cNvPr id="7" name="Rounded Rectangle 6"/>
          <p:cNvSpPr/>
          <p:nvPr/>
        </p:nvSpPr>
        <p:spPr>
          <a:xfrm>
            <a:off x="3406311" y="4967459"/>
            <a:ext cx="2340000" cy="900000"/>
          </a:xfrm>
          <a:prstGeom prst="roundRect">
            <a:avLst/>
          </a:prstGeom>
          <a:solidFill>
            <a:srgbClr val="582F7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Strength</a:t>
            </a:r>
          </a:p>
        </p:txBody>
      </p:sp>
      <p:sp>
        <p:nvSpPr>
          <p:cNvPr id="8" name="Rounded Rectangle 7"/>
          <p:cNvSpPr/>
          <p:nvPr/>
        </p:nvSpPr>
        <p:spPr>
          <a:xfrm>
            <a:off x="6321044" y="3728214"/>
            <a:ext cx="2340000" cy="900000"/>
          </a:xfrm>
          <a:prstGeom prst="roundRect">
            <a:avLst/>
          </a:prstGeom>
          <a:solidFill>
            <a:srgbClr val="582F7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Slowness</a:t>
            </a:r>
            <a:endParaRPr lang="en-GB" sz="3200" dirty="0">
              <a:latin typeface="Arial" panose="020B0604020202020204" pitchFamily="34" charset="0"/>
              <a:cs typeface="Arial" panose="020B0604020202020204" pitchFamily="34" charset="0"/>
            </a:endParaRPr>
          </a:p>
        </p:txBody>
      </p:sp>
      <p:cxnSp>
        <p:nvCxnSpPr>
          <p:cNvPr id="12" name="Straight Connector 11"/>
          <p:cNvCxnSpPr>
            <a:endCxn id="9" idx="2"/>
          </p:cNvCxnSpPr>
          <p:nvPr/>
        </p:nvCxnSpPr>
        <p:spPr>
          <a:xfrm flipV="1">
            <a:off x="4572000" y="3385633"/>
            <a:ext cx="1592750" cy="680786"/>
          </a:xfrm>
          <a:prstGeom prst="line">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5" idx="2"/>
          </p:cNvCxnSpPr>
          <p:nvPr/>
        </p:nvCxnSpPr>
        <p:spPr>
          <a:xfrm flipH="1" flipV="1">
            <a:off x="3011741" y="3386043"/>
            <a:ext cx="1592750" cy="680376"/>
          </a:xfrm>
          <a:prstGeom prst="line">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4" idx="3"/>
            <a:endCxn id="8" idx="1"/>
          </p:cNvCxnSpPr>
          <p:nvPr/>
        </p:nvCxnSpPr>
        <p:spPr>
          <a:xfrm>
            <a:off x="5746311" y="4176546"/>
            <a:ext cx="574733" cy="1668"/>
          </a:xfrm>
          <a:prstGeom prst="line">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4" idx="2"/>
            <a:endCxn id="7" idx="0"/>
          </p:cNvCxnSpPr>
          <p:nvPr/>
        </p:nvCxnSpPr>
        <p:spPr>
          <a:xfrm>
            <a:off x="4576311" y="4626546"/>
            <a:ext cx="0" cy="340913"/>
          </a:xfrm>
          <a:prstGeom prst="line">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4" idx="1"/>
            <a:endCxn id="6" idx="3"/>
          </p:cNvCxnSpPr>
          <p:nvPr/>
        </p:nvCxnSpPr>
        <p:spPr>
          <a:xfrm flipH="1">
            <a:off x="2831578" y="4176546"/>
            <a:ext cx="574733" cy="0"/>
          </a:xfrm>
          <a:prstGeom prst="line">
            <a:avLst/>
          </a:prstGeom>
          <a:ln w="38100">
            <a:solidFill>
              <a:srgbClr val="582F7A"/>
            </a:solidFill>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994750" y="2485633"/>
            <a:ext cx="2340000" cy="900000"/>
          </a:xfrm>
          <a:prstGeom prst="roundRect">
            <a:avLst/>
          </a:prstGeom>
          <a:solidFill>
            <a:srgbClr val="582F7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Low </a:t>
            </a:r>
            <a:r>
              <a:rPr lang="en-GB" sz="2400" dirty="0" smtClean="0">
                <a:latin typeface="Arial" panose="020B0604020202020204" pitchFamily="34" charset="0"/>
                <a:cs typeface="Arial" panose="020B0604020202020204" pitchFamily="34" charset="0"/>
              </a:rPr>
              <a:t>physical activity</a:t>
            </a:r>
            <a:endParaRPr lang="en-GB" sz="2400" dirty="0">
              <a:latin typeface="Arial" panose="020B0604020202020204" pitchFamily="34" charset="0"/>
              <a:cs typeface="Arial" panose="020B0604020202020204" pitchFamily="34" charset="0"/>
            </a:endParaRPr>
          </a:p>
        </p:txBody>
      </p:sp>
      <p:sp>
        <p:nvSpPr>
          <p:cNvPr id="4" name="Rounded Rectangle 3"/>
          <p:cNvSpPr/>
          <p:nvPr/>
        </p:nvSpPr>
        <p:spPr>
          <a:xfrm>
            <a:off x="3406311" y="3726546"/>
            <a:ext cx="2340000" cy="90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Frailty</a:t>
            </a:r>
          </a:p>
        </p:txBody>
      </p:sp>
      <p:sp>
        <p:nvSpPr>
          <p:cNvPr id="26" name="TextBox 25"/>
          <p:cNvSpPr txBox="1"/>
          <p:nvPr/>
        </p:nvSpPr>
        <p:spPr>
          <a:xfrm>
            <a:off x="491578" y="4985993"/>
            <a:ext cx="2016449" cy="430887"/>
          </a:xfrm>
          <a:prstGeom prst="rect">
            <a:avLst/>
          </a:prstGeom>
          <a:solidFill>
            <a:srgbClr val="C00000"/>
          </a:solidFill>
        </p:spPr>
        <p:txBody>
          <a:bodyPr wrap="none" rtlCol="0">
            <a:spAutoFit/>
          </a:bodyPr>
          <a:lstStyle/>
          <a:p>
            <a:r>
              <a:rPr lang="en-GB" sz="2200" b="1" dirty="0">
                <a:solidFill>
                  <a:schemeClr val="bg1"/>
                </a:solidFill>
                <a:latin typeface="Calibri" panose="020F0502020204030204" pitchFamily="34" charset="0"/>
              </a:rPr>
              <a:t>Doorstep Crime</a:t>
            </a:r>
          </a:p>
        </p:txBody>
      </p:sp>
      <p:sp>
        <p:nvSpPr>
          <p:cNvPr id="27" name="TextBox 26"/>
          <p:cNvSpPr txBox="1"/>
          <p:nvPr/>
        </p:nvSpPr>
        <p:spPr>
          <a:xfrm>
            <a:off x="2630465" y="4985993"/>
            <a:ext cx="696344" cy="430887"/>
          </a:xfrm>
          <a:prstGeom prst="rect">
            <a:avLst/>
          </a:prstGeom>
          <a:solidFill>
            <a:srgbClr val="C00000"/>
          </a:solidFill>
        </p:spPr>
        <p:txBody>
          <a:bodyPr wrap="none" rtlCol="0">
            <a:spAutoFit/>
          </a:bodyPr>
          <a:lstStyle/>
          <a:p>
            <a:r>
              <a:rPr lang="en-GB" sz="2200" b="1" dirty="0">
                <a:solidFill>
                  <a:schemeClr val="bg1"/>
                </a:solidFill>
                <a:latin typeface="Calibri" panose="020F0502020204030204" pitchFamily="34" charset="0"/>
              </a:rPr>
              <a:t>Falls</a:t>
            </a:r>
          </a:p>
        </p:txBody>
      </p:sp>
      <p:sp>
        <p:nvSpPr>
          <p:cNvPr id="28" name="TextBox 27"/>
          <p:cNvSpPr txBox="1"/>
          <p:nvPr/>
        </p:nvSpPr>
        <p:spPr>
          <a:xfrm>
            <a:off x="3496633" y="4976201"/>
            <a:ext cx="1902252" cy="430887"/>
          </a:xfrm>
          <a:prstGeom prst="rect">
            <a:avLst/>
          </a:prstGeom>
          <a:solidFill>
            <a:srgbClr val="C00000"/>
          </a:solidFill>
        </p:spPr>
        <p:txBody>
          <a:bodyPr wrap="none" rtlCol="0">
            <a:spAutoFit/>
          </a:bodyPr>
          <a:lstStyle/>
          <a:p>
            <a:r>
              <a:rPr lang="en-GB" sz="2200" b="1" dirty="0">
                <a:solidFill>
                  <a:schemeClr val="bg1"/>
                </a:solidFill>
                <a:latin typeface="Calibri" panose="020F0502020204030204" pitchFamily="34" charset="0"/>
              </a:rPr>
              <a:t>Keeping Warm</a:t>
            </a:r>
          </a:p>
        </p:txBody>
      </p:sp>
      <p:sp>
        <p:nvSpPr>
          <p:cNvPr id="29" name="TextBox 28"/>
          <p:cNvSpPr txBox="1"/>
          <p:nvPr/>
        </p:nvSpPr>
        <p:spPr>
          <a:xfrm>
            <a:off x="5521323" y="4967050"/>
            <a:ext cx="3148298" cy="430887"/>
          </a:xfrm>
          <a:prstGeom prst="rect">
            <a:avLst/>
          </a:prstGeom>
          <a:solidFill>
            <a:srgbClr val="C00000"/>
          </a:solidFill>
        </p:spPr>
        <p:txBody>
          <a:bodyPr wrap="none" rtlCol="0">
            <a:spAutoFit/>
          </a:bodyPr>
          <a:lstStyle/>
          <a:p>
            <a:r>
              <a:rPr lang="en-GB" sz="2200" b="1" dirty="0">
                <a:solidFill>
                  <a:schemeClr val="bg1"/>
                </a:solidFill>
                <a:latin typeface="Calibri" panose="020F0502020204030204" pitchFamily="34" charset="0"/>
              </a:rPr>
              <a:t>Medication Management</a:t>
            </a:r>
          </a:p>
        </p:txBody>
      </p:sp>
    </p:spTree>
    <p:extLst>
      <p:ext uri="{BB962C8B-B14F-4D97-AF65-F5344CB8AC3E}">
        <p14:creationId xmlns:p14="http://schemas.microsoft.com/office/powerpoint/2010/main" val="137255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right)">
                                      <p:cBhvr>
                                        <p:cTn id="48" dur="500"/>
                                        <p:tgtEl>
                                          <p:spTgt spid="21"/>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6"/>
                                        </p:tgtEl>
                                      </p:cBhvr>
                                    </p:animEffect>
                                    <p:set>
                                      <p:cBhvr>
                                        <p:cTn id="84" dur="1" fill="hold">
                                          <p:stCondLst>
                                            <p:cond delay="499"/>
                                          </p:stCondLst>
                                        </p:cTn>
                                        <p:tgtEl>
                                          <p:spTgt spid="6"/>
                                        </p:tgtEl>
                                        <p:attrNameLst>
                                          <p:attrName>style.visibility</p:attrName>
                                        </p:attrNameLst>
                                      </p:cBhvr>
                                      <p:to>
                                        <p:strVal val="hidden"/>
                                      </p:to>
                                    </p:se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500"/>
                                        <p:tgtEl>
                                          <p:spTgt spid="26"/>
                                        </p:tgtEl>
                                      </p:cBhvr>
                                    </p:animEffec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cTn>
                              </p:par>
                            </p:childTnLst>
                          </p:cTn>
                        </p:par>
                        <p:par>
                          <p:cTn id="93" fill="hold">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fade">
                                      <p:cBhvr>
                                        <p:cTn id="96" dur="500"/>
                                        <p:tgtEl>
                                          <p:spTgt spid="28"/>
                                        </p:tgtEl>
                                      </p:cBhvr>
                                    </p:animEffect>
                                  </p:childTnLst>
                                </p:cTn>
                              </p:par>
                            </p:childTnLst>
                          </p:cTn>
                        </p:par>
                        <p:par>
                          <p:cTn id="97" fill="hold">
                            <p:stCondLst>
                              <p:cond delay="2000"/>
                            </p:stCondLst>
                            <p:childTnLst>
                              <p:par>
                                <p:cTn id="98" presetID="10" presetClass="entr" presetSubtype="0" fill="hold" grpId="0" nodeType="after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4" grpId="0" animBg="1"/>
      <p:bldP spid="26" grpId="0" animBg="1"/>
      <p:bldP spid="27" grpId="0" animBg="1"/>
      <p:bldP spid="28" grpId="0" animBg="1"/>
      <p:bldP spid="2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Some </a:t>
            </a:r>
            <a:r>
              <a:rPr lang="en-GB" dirty="0" smtClean="0"/>
              <a:t>conditions and issues</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060339738"/>
              </p:ext>
            </p:extLst>
          </p:nvPr>
        </p:nvGraphicFramePr>
        <p:xfrm>
          <a:off x="801361" y="1690367"/>
          <a:ext cx="7164888" cy="4186558"/>
        </p:xfrm>
        <a:graphic>
          <a:graphicData uri="http://schemas.openxmlformats.org/drawingml/2006/table">
            <a:tbl>
              <a:tblPr firstRow="1" bandRow="1">
                <a:tableStyleId>{5C22544A-7EE6-4342-B048-85BDC9FD1C3A}</a:tableStyleId>
              </a:tblPr>
              <a:tblGrid>
                <a:gridCol w="2388296">
                  <a:extLst>
                    <a:ext uri="{9D8B030D-6E8A-4147-A177-3AD203B41FA5}">
                      <a16:colId xmlns="" xmlns:a16="http://schemas.microsoft.com/office/drawing/2014/main" val="20000"/>
                    </a:ext>
                  </a:extLst>
                </a:gridCol>
                <a:gridCol w="2388296">
                  <a:extLst>
                    <a:ext uri="{9D8B030D-6E8A-4147-A177-3AD203B41FA5}">
                      <a16:colId xmlns="" xmlns:a16="http://schemas.microsoft.com/office/drawing/2014/main" val="20001"/>
                    </a:ext>
                  </a:extLst>
                </a:gridCol>
                <a:gridCol w="2388296">
                  <a:extLst>
                    <a:ext uri="{9D8B030D-6E8A-4147-A177-3AD203B41FA5}">
                      <a16:colId xmlns="" xmlns:a16="http://schemas.microsoft.com/office/drawing/2014/main" val="20002"/>
                    </a:ext>
                  </a:extLst>
                </a:gridCol>
              </a:tblGrid>
              <a:tr h="532008">
                <a:tc>
                  <a:txBody>
                    <a:bodyPr/>
                    <a:lstStyle/>
                    <a:p>
                      <a:pPr algn="ctr"/>
                      <a:r>
                        <a:rPr lang="en-GB" sz="2000" dirty="0">
                          <a:latin typeface="Arial" panose="020B0604020202020204" pitchFamily="34" charset="0"/>
                          <a:cs typeface="Arial" panose="020B0604020202020204" pitchFamily="34" charset="0"/>
                        </a:rPr>
                        <a:t>Stroke</a:t>
                      </a:r>
                    </a:p>
                  </a:txBody>
                  <a:tcPr anchor="ctr">
                    <a:solidFill>
                      <a:srgbClr val="A50021"/>
                    </a:solidFill>
                  </a:tcPr>
                </a:tc>
                <a:tc>
                  <a:txBody>
                    <a:bodyPr/>
                    <a:lstStyle/>
                    <a:p>
                      <a:pPr algn="ctr"/>
                      <a:r>
                        <a:rPr lang="en-GB" sz="2000" dirty="0">
                          <a:latin typeface="Arial" panose="020B0604020202020204" pitchFamily="34" charset="0"/>
                          <a:cs typeface="Arial" panose="020B0604020202020204" pitchFamily="34" charset="0"/>
                        </a:rPr>
                        <a:t>Low Vision</a:t>
                      </a:r>
                    </a:p>
                  </a:txBody>
                  <a:tcPr anchor="ctr">
                    <a:solidFill>
                      <a:srgbClr val="69A830"/>
                    </a:solidFill>
                  </a:tcPr>
                </a:tc>
                <a:tc>
                  <a:txBody>
                    <a:bodyPr/>
                    <a:lstStyle/>
                    <a:p>
                      <a:pPr algn="ctr"/>
                      <a:r>
                        <a:rPr lang="en-GB" sz="2000" dirty="0">
                          <a:latin typeface="Arial" panose="020B0604020202020204" pitchFamily="34" charset="0"/>
                          <a:cs typeface="Arial" panose="020B0604020202020204" pitchFamily="34" charset="0"/>
                        </a:rPr>
                        <a:t>Diabetes</a:t>
                      </a:r>
                    </a:p>
                  </a:txBody>
                  <a:tcPr anchor="ctr">
                    <a:solidFill>
                      <a:srgbClr val="582F7A"/>
                    </a:solidFill>
                  </a:tcPr>
                </a:tc>
                <a:extLst>
                  <a:ext uri="{0D108BD9-81ED-4DB2-BD59-A6C34878D82A}">
                    <a16:rowId xmlns="" xmlns:a16="http://schemas.microsoft.com/office/drawing/2014/main" val="10000"/>
                  </a:ext>
                </a:extLst>
              </a:tr>
              <a:tr h="730910">
                <a:tc>
                  <a:txBody>
                    <a:bodyPr/>
                    <a:lstStyle/>
                    <a:p>
                      <a:pPr algn="ctr"/>
                      <a:r>
                        <a:rPr lang="en-GB" sz="2000" dirty="0">
                          <a:latin typeface="Arial" panose="020B0604020202020204" pitchFamily="34" charset="0"/>
                          <a:cs typeface="Arial" panose="020B0604020202020204" pitchFamily="34" charset="0"/>
                        </a:rPr>
                        <a:t>Speech deficit</a:t>
                      </a:r>
                    </a:p>
                  </a:txBody>
                  <a:tcPr anchor="ctr">
                    <a:solidFill>
                      <a:srgbClr val="FCD8D8"/>
                    </a:solidFill>
                  </a:tcPr>
                </a:tc>
                <a:tc>
                  <a:txBody>
                    <a:bodyPr/>
                    <a:lstStyle/>
                    <a:p>
                      <a:pPr algn="ctr"/>
                      <a:r>
                        <a:rPr lang="en-GB" sz="2000" dirty="0">
                          <a:latin typeface="Arial" panose="020B0604020202020204" pitchFamily="34" charset="0"/>
                          <a:cs typeface="Arial" panose="020B0604020202020204" pitchFamily="34" charset="0"/>
                        </a:rPr>
                        <a:t>Risk of falls</a:t>
                      </a:r>
                    </a:p>
                  </a:txBody>
                  <a:tcPr anchor="ctr">
                    <a:solidFill>
                      <a:schemeClr val="accent3">
                        <a:lumMod val="60000"/>
                        <a:lumOff val="40000"/>
                      </a:schemeClr>
                    </a:solidFill>
                  </a:tcPr>
                </a:tc>
                <a:tc>
                  <a:txBody>
                    <a:bodyPr/>
                    <a:lstStyle/>
                    <a:p>
                      <a:pPr algn="ctr"/>
                      <a:r>
                        <a:rPr lang="en-GB" sz="2000" dirty="0">
                          <a:latin typeface="Arial" panose="020B0604020202020204" pitchFamily="34" charset="0"/>
                          <a:cs typeface="Arial" panose="020B0604020202020204" pitchFamily="34" charset="0"/>
                        </a:rPr>
                        <a:t>Risk of falls</a:t>
                      </a:r>
                    </a:p>
                  </a:txBody>
                  <a:tcPr anchor="ctr">
                    <a:solidFill>
                      <a:schemeClr val="accent4">
                        <a:lumMod val="60000"/>
                        <a:lumOff val="40000"/>
                      </a:schemeClr>
                    </a:solidFill>
                  </a:tcPr>
                </a:tc>
                <a:extLst>
                  <a:ext uri="{0D108BD9-81ED-4DB2-BD59-A6C34878D82A}">
                    <a16:rowId xmlns="" xmlns:a16="http://schemas.microsoft.com/office/drawing/2014/main" val="10001"/>
                  </a:ext>
                </a:extLst>
              </a:tr>
              <a:tr h="730910">
                <a:tc>
                  <a:txBody>
                    <a:bodyPr/>
                    <a:lstStyle/>
                    <a:p>
                      <a:pPr algn="ctr"/>
                      <a:r>
                        <a:rPr lang="en-GB" sz="2000" dirty="0">
                          <a:latin typeface="Arial" panose="020B0604020202020204" pitchFamily="34" charset="0"/>
                          <a:cs typeface="Arial" panose="020B0604020202020204" pitchFamily="34" charset="0"/>
                        </a:rPr>
                        <a:t>Limited limb movement</a:t>
                      </a:r>
                    </a:p>
                  </a:txBody>
                  <a:tcPr anchor="ctr">
                    <a:solidFill>
                      <a:srgbClr val="FCD8D8"/>
                    </a:solidFill>
                  </a:tcPr>
                </a:tc>
                <a:tc>
                  <a:txBody>
                    <a:bodyPr/>
                    <a:lstStyle/>
                    <a:p>
                      <a:pPr algn="ctr"/>
                      <a:r>
                        <a:rPr lang="en-GB" sz="2000" dirty="0">
                          <a:latin typeface="Arial" panose="020B0604020202020204" pitchFamily="34" charset="0"/>
                          <a:cs typeface="Arial" panose="020B0604020202020204" pitchFamily="34" charset="0"/>
                        </a:rPr>
                        <a:t>Bogus callers</a:t>
                      </a:r>
                    </a:p>
                  </a:txBody>
                  <a:tcPr anchor="ctr">
                    <a:solidFill>
                      <a:schemeClr val="accent3">
                        <a:lumMod val="60000"/>
                        <a:lumOff val="40000"/>
                      </a:schemeClr>
                    </a:solidFill>
                  </a:tcPr>
                </a:tc>
                <a:tc>
                  <a:txBody>
                    <a:bodyPr/>
                    <a:lstStyle/>
                    <a:p>
                      <a:pPr algn="ctr"/>
                      <a:r>
                        <a:rPr lang="en-GB" sz="2000" dirty="0">
                          <a:latin typeface="Arial" panose="020B0604020202020204" pitchFamily="34" charset="0"/>
                          <a:cs typeface="Arial" panose="020B0604020202020204" pitchFamily="34" charset="0"/>
                        </a:rPr>
                        <a:t>Poor nutrition</a:t>
                      </a:r>
                    </a:p>
                  </a:txBody>
                  <a:tcPr anchor="ctr">
                    <a:solidFill>
                      <a:schemeClr val="accent4">
                        <a:lumMod val="60000"/>
                        <a:lumOff val="40000"/>
                      </a:schemeClr>
                    </a:solidFill>
                  </a:tcPr>
                </a:tc>
                <a:extLst>
                  <a:ext uri="{0D108BD9-81ED-4DB2-BD59-A6C34878D82A}">
                    <a16:rowId xmlns="" xmlns:a16="http://schemas.microsoft.com/office/drawing/2014/main" val="10002"/>
                  </a:ext>
                </a:extLst>
              </a:tr>
              <a:tr h="730910">
                <a:tc>
                  <a:txBody>
                    <a:bodyPr/>
                    <a:lstStyle/>
                    <a:p>
                      <a:pPr algn="ctr"/>
                      <a:r>
                        <a:rPr lang="en-GB" sz="2000" dirty="0">
                          <a:latin typeface="Arial" panose="020B0604020202020204" pitchFamily="34" charset="0"/>
                          <a:cs typeface="Arial" panose="020B0604020202020204" pitchFamily="34" charset="0"/>
                        </a:rPr>
                        <a:t>Reduced mobility</a:t>
                      </a:r>
                    </a:p>
                  </a:txBody>
                  <a:tcPr anchor="ctr">
                    <a:solidFill>
                      <a:srgbClr val="FCD8D8"/>
                    </a:solidFill>
                  </a:tcPr>
                </a:tc>
                <a:tc>
                  <a:txBody>
                    <a:bodyPr/>
                    <a:lstStyle/>
                    <a:p>
                      <a:pPr algn="ctr"/>
                      <a:r>
                        <a:rPr lang="en-GB" sz="2000" dirty="0">
                          <a:latin typeface="Arial" panose="020B0604020202020204" pitchFamily="34" charset="0"/>
                          <a:cs typeface="Arial" panose="020B0604020202020204" pitchFamily="34" charset="0"/>
                        </a:rPr>
                        <a:t>Cooking accidents</a:t>
                      </a:r>
                    </a:p>
                  </a:txBody>
                  <a:tcPr anchor="ctr">
                    <a:solidFill>
                      <a:schemeClr val="accent3">
                        <a:lumMod val="60000"/>
                        <a:lumOff val="40000"/>
                      </a:schemeClr>
                    </a:solidFill>
                  </a:tcPr>
                </a:tc>
                <a:tc>
                  <a:txBody>
                    <a:bodyPr/>
                    <a:lstStyle/>
                    <a:p>
                      <a:pPr algn="ctr"/>
                      <a:r>
                        <a:rPr lang="en-GB" sz="2000" dirty="0">
                          <a:latin typeface="Arial" panose="020B0604020202020204" pitchFamily="34" charset="0"/>
                          <a:cs typeface="Arial" panose="020B0604020202020204" pitchFamily="34" charset="0"/>
                        </a:rPr>
                        <a:t>Lack of stamina</a:t>
                      </a:r>
                    </a:p>
                  </a:txBody>
                  <a:tcPr anchor="ctr">
                    <a:solidFill>
                      <a:schemeClr val="accent4">
                        <a:lumMod val="60000"/>
                        <a:lumOff val="40000"/>
                      </a:schemeClr>
                    </a:solidFill>
                  </a:tcPr>
                </a:tc>
                <a:extLst>
                  <a:ext uri="{0D108BD9-81ED-4DB2-BD59-A6C34878D82A}">
                    <a16:rowId xmlns="" xmlns:a16="http://schemas.microsoft.com/office/drawing/2014/main" val="10003"/>
                  </a:ext>
                </a:extLst>
              </a:tr>
              <a:tr h="730910">
                <a:tc>
                  <a:txBody>
                    <a:bodyPr/>
                    <a:lstStyle/>
                    <a:p>
                      <a:pPr algn="ctr"/>
                      <a:r>
                        <a:rPr lang="en-GB" sz="2000" dirty="0">
                          <a:latin typeface="Arial" panose="020B0604020202020204" pitchFamily="34" charset="0"/>
                          <a:cs typeface="Arial" panose="020B0604020202020204" pitchFamily="34" charset="0"/>
                        </a:rPr>
                        <a:t>Incontinence</a:t>
                      </a:r>
                    </a:p>
                  </a:txBody>
                  <a:tcPr anchor="ctr">
                    <a:solidFill>
                      <a:srgbClr val="FCD8D8"/>
                    </a:solidFill>
                  </a:tcPr>
                </a:tc>
                <a:tc>
                  <a:txBody>
                    <a:bodyPr/>
                    <a:lstStyle/>
                    <a:p>
                      <a:pPr algn="ctr"/>
                      <a:r>
                        <a:rPr lang="en-GB" sz="2000" dirty="0">
                          <a:latin typeface="Arial" panose="020B0604020202020204" pitchFamily="34" charset="0"/>
                          <a:cs typeface="Arial" panose="020B0604020202020204" pitchFamily="34" charset="0"/>
                        </a:rPr>
                        <a:t>Social isolation</a:t>
                      </a:r>
                    </a:p>
                  </a:txBody>
                  <a:tcPr anchor="ctr">
                    <a:solidFill>
                      <a:schemeClr val="accent3">
                        <a:lumMod val="60000"/>
                        <a:lumOff val="40000"/>
                      </a:schemeClr>
                    </a:solidFill>
                  </a:tcPr>
                </a:tc>
                <a:tc>
                  <a:txBody>
                    <a:bodyPr/>
                    <a:lstStyle/>
                    <a:p>
                      <a:pPr algn="ctr"/>
                      <a:r>
                        <a:rPr lang="en-GB" sz="2000" dirty="0">
                          <a:latin typeface="Arial" panose="020B0604020202020204" pitchFamily="34" charset="0"/>
                          <a:cs typeface="Arial" panose="020B0604020202020204" pitchFamily="34" charset="0"/>
                        </a:rPr>
                        <a:t>Foot care</a:t>
                      </a:r>
                    </a:p>
                  </a:txBody>
                  <a:tcPr anchor="ctr">
                    <a:solidFill>
                      <a:schemeClr val="accent4">
                        <a:lumMod val="60000"/>
                        <a:lumOff val="40000"/>
                      </a:schemeClr>
                    </a:solidFill>
                  </a:tcPr>
                </a:tc>
                <a:extLst>
                  <a:ext uri="{0D108BD9-81ED-4DB2-BD59-A6C34878D82A}">
                    <a16:rowId xmlns="" xmlns:a16="http://schemas.microsoft.com/office/drawing/2014/main" val="10004"/>
                  </a:ext>
                </a:extLst>
              </a:tr>
              <a:tr h="730910">
                <a:tc>
                  <a:txBody>
                    <a:bodyPr/>
                    <a:lstStyle/>
                    <a:p>
                      <a:pPr algn="ctr"/>
                      <a:r>
                        <a:rPr lang="en-GB" sz="2000" dirty="0">
                          <a:latin typeface="Arial" panose="020B0604020202020204" pitchFamily="34" charset="0"/>
                          <a:cs typeface="Arial" panose="020B0604020202020204" pitchFamily="34" charset="0"/>
                        </a:rPr>
                        <a:t>Memory deficits</a:t>
                      </a:r>
                    </a:p>
                  </a:txBody>
                  <a:tcPr anchor="ctr">
                    <a:solidFill>
                      <a:srgbClr val="FCD8D8"/>
                    </a:solidFill>
                  </a:tcPr>
                </a:tc>
                <a:tc>
                  <a:txBody>
                    <a:bodyPr/>
                    <a:lstStyle/>
                    <a:p>
                      <a:pPr algn="ctr"/>
                      <a:r>
                        <a:rPr lang="en-GB" sz="2000" dirty="0">
                          <a:latin typeface="Arial" panose="020B0604020202020204" pitchFamily="34" charset="0"/>
                          <a:cs typeface="Arial" panose="020B0604020202020204" pitchFamily="34" charset="0"/>
                        </a:rPr>
                        <a:t>Hygiene issues</a:t>
                      </a:r>
                    </a:p>
                  </a:txBody>
                  <a:tcPr anchor="ctr">
                    <a:solidFill>
                      <a:schemeClr val="accent3">
                        <a:lumMod val="60000"/>
                        <a:lumOff val="40000"/>
                      </a:schemeClr>
                    </a:solidFill>
                  </a:tcPr>
                </a:tc>
                <a:tc>
                  <a:txBody>
                    <a:bodyPr/>
                    <a:lstStyle/>
                    <a:p>
                      <a:pPr algn="ctr"/>
                      <a:r>
                        <a:rPr lang="en-GB" sz="2000" dirty="0">
                          <a:latin typeface="Arial" panose="020B0604020202020204" pitchFamily="34" charset="0"/>
                          <a:cs typeface="Arial" panose="020B0604020202020204" pitchFamily="34" charset="0"/>
                        </a:rPr>
                        <a:t>Lack of exercise</a:t>
                      </a:r>
                    </a:p>
                  </a:txBody>
                  <a:tcPr anchor="ctr">
                    <a:solidFill>
                      <a:schemeClr val="accent4">
                        <a:lumMod val="60000"/>
                        <a:lumOff val="40000"/>
                      </a:schemeClr>
                    </a:solidFill>
                  </a:tcPr>
                </a:tc>
                <a:extLst>
                  <a:ext uri="{0D108BD9-81ED-4DB2-BD59-A6C34878D82A}">
                    <a16:rowId xmlns="" xmlns:a16="http://schemas.microsoft.com/office/drawing/2014/main" val="10005"/>
                  </a:ext>
                </a:extLst>
              </a:tr>
            </a:tbl>
          </a:graphicData>
        </a:graphic>
      </p:graphicFrame>
      <p:sp>
        <p:nvSpPr>
          <p:cNvPr id="4" name="Mask Col 1 Heading"/>
          <p:cNvSpPr/>
          <p:nvPr/>
        </p:nvSpPr>
        <p:spPr>
          <a:xfrm>
            <a:off x="801361" y="1690367"/>
            <a:ext cx="2383200" cy="519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Mask Col 1 Content"/>
          <p:cNvSpPr/>
          <p:nvPr/>
        </p:nvSpPr>
        <p:spPr>
          <a:xfrm>
            <a:off x="796333" y="2209849"/>
            <a:ext cx="2392694" cy="3667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Mask Col 2 Heading"/>
          <p:cNvSpPr/>
          <p:nvPr/>
        </p:nvSpPr>
        <p:spPr>
          <a:xfrm>
            <a:off x="3172529" y="1690367"/>
            <a:ext cx="2417524" cy="519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Mask Col 2 Content"/>
          <p:cNvSpPr/>
          <p:nvPr/>
        </p:nvSpPr>
        <p:spPr>
          <a:xfrm>
            <a:off x="3189027" y="2209849"/>
            <a:ext cx="2419476" cy="3667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Mask Col 3 Heading"/>
          <p:cNvSpPr/>
          <p:nvPr/>
        </p:nvSpPr>
        <p:spPr>
          <a:xfrm>
            <a:off x="5588905" y="1690367"/>
            <a:ext cx="2417524" cy="519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Mask Col 3 Content"/>
          <p:cNvSpPr/>
          <p:nvPr/>
        </p:nvSpPr>
        <p:spPr>
          <a:xfrm>
            <a:off x="5584439" y="2209849"/>
            <a:ext cx="2419476" cy="3667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393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0" nodeType="clickEffect">
                                  <p:stCondLst>
                                    <p:cond delay="0"/>
                                  </p:stCondLst>
                                  <p:childTnLst>
                                    <p:animEffect transition="out" filter="wipe(up)">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1" fill="hold" grpId="0" nodeType="clickEffect">
                                  <p:stCondLst>
                                    <p:cond delay="0"/>
                                  </p:stCondLst>
                                  <p:childTnLst>
                                    <p:animEffect transition="out" filter="wipe(up)">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Course </a:t>
            </a:r>
            <a:r>
              <a:rPr lang="en-GB" dirty="0" smtClean="0"/>
              <a:t>programme (1)</a:t>
            </a:r>
            <a:endParaRPr lang="en-GB" dirty="0"/>
          </a:p>
        </p:txBody>
      </p:sp>
      <p:sp>
        <p:nvSpPr>
          <p:cNvPr id="6" name="Content Placeholder 5"/>
          <p:cNvSpPr>
            <a:spLocks noGrp="1"/>
          </p:cNvSpPr>
          <p:nvPr>
            <p:ph idx="1"/>
          </p:nvPr>
        </p:nvSpPr>
        <p:spPr/>
        <p:txBody>
          <a:bodyPr>
            <a:noAutofit/>
          </a:bodyPr>
          <a:lstStyle/>
          <a:p>
            <a:r>
              <a:rPr lang="en-GB" sz="2800" b="1" dirty="0"/>
              <a:t>Session</a:t>
            </a:r>
            <a:r>
              <a:rPr lang="en-GB" sz="2800" dirty="0"/>
              <a:t> 1 – </a:t>
            </a:r>
            <a:r>
              <a:rPr lang="en-GB" sz="2800" dirty="0" smtClean="0"/>
              <a:t>Assessment </a:t>
            </a:r>
            <a:r>
              <a:rPr lang="en-GB" sz="2800" dirty="0"/>
              <a:t>of individual’s care and support </a:t>
            </a:r>
            <a:r>
              <a:rPr lang="en-GB" sz="2800" dirty="0" smtClean="0"/>
              <a:t>needs; </a:t>
            </a:r>
            <a:r>
              <a:rPr lang="en-GB" sz="2800" dirty="0"/>
              <a:t>and identify hazards and obstacles to positive outcomes</a:t>
            </a:r>
            <a:endParaRPr lang="en-GB" sz="2800" dirty="0" smtClean="0"/>
          </a:p>
          <a:p>
            <a:r>
              <a:rPr lang="en-GB" sz="2800" b="1" dirty="0" smtClean="0"/>
              <a:t>Session </a:t>
            </a:r>
            <a:r>
              <a:rPr lang="en-GB" sz="2800" b="1" dirty="0"/>
              <a:t>2 </a:t>
            </a:r>
            <a:r>
              <a:rPr lang="en-GB" sz="2800" dirty="0"/>
              <a:t>– Linking conditions, issues and risks; using technology to confirm lifestyle and unmet needs</a:t>
            </a:r>
          </a:p>
          <a:p>
            <a:r>
              <a:rPr lang="en-GB" sz="2800" b="1" dirty="0" smtClean="0"/>
              <a:t>Break</a:t>
            </a:r>
            <a:endParaRPr lang="en-GB" sz="2800" b="1" dirty="0"/>
          </a:p>
        </p:txBody>
      </p:sp>
    </p:spTree>
    <p:extLst>
      <p:ext uri="{BB962C8B-B14F-4D97-AF65-F5344CB8AC3E}">
        <p14:creationId xmlns:p14="http://schemas.microsoft.com/office/powerpoint/2010/main" val="66005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Some conditions and issues (2)</a:t>
            </a:r>
          </a:p>
        </p:txBody>
      </p:sp>
      <p:graphicFrame>
        <p:nvGraphicFramePr>
          <p:cNvPr id="3" name="Table 2"/>
          <p:cNvGraphicFramePr>
            <a:graphicFrameLocks noGrp="1"/>
          </p:cNvGraphicFramePr>
          <p:nvPr>
            <p:extLst>
              <p:ext uri="{D42A27DB-BD31-4B8C-83A1-F6EECF244321}">
                <p14:modId xmlns:p14="http://schemas.microsoft.com/office/powerpoint/2010/main" val="1889786838"/>
              </p:ext>
            </p:extLst>
          </p:nvPr>
        </p:nvGraphicFramePr>
        <p:xfrm>
          <a:off x="977029" y="1521335"/>
          <a:ext cx="7189941" cy="4355590"/>
        </p:xfrm>
        <a:graphic>
          <a:graphicData uri="http://schemas.openxmlformats.org/drawingml/2006/table">
            <a:tbl>
              <a:tblPr firstRow="1" bandRow="1">
                <a:tableStyleId>{5C22544A-7EE6-4342-B048-85BDC9FD1C3A}</a:tableStyleId>
              </a:tblPr>
              <a:tblGrid>
                <a:gridCol w="2396647">
                  <a:extLst>
                    <a:ext uri="{9D8B030D-6E8A-4147-A177-3AD203B41FA5}">
                      <a16:colId xmlns="" xmlns:a16="http://schemas.microsoft.com/office/drawing/2014/main" val="20000"/>
                    </a:ext>
                  </a:extLst>
                </a:gridCol>
                <a:gridCol w="2396647">
                  <a:extLst>
                    <a:ext uri="{9D8B030D-6E8A-4147-A177-3AD203B41FA5}">
                      <a16:colId xmlns="" xmlns:a16="http://schemas.microsoft.com/office/drawing/2014/main" val="20001"/>
                    </a:ext>
                  </a:extLst>
                </a:gridCol>
                <a:gridCol w="2396647">
                  <a:extLst>
                    <a:ext uri="{9D8B030D-6E8A-4147-A177-3AD203B41FA5}">
                      <a16:colId xmlns="" xmlns:a16="http://schemas.microsoft.com/office/drawing/2014/main" val="20002"/>
                    </a:ext>
                  </a:extLst>
                </a:gridCol>
              </a:tblGrid>
              <a:tr h="532008">
                <a:tc>
                  <a:txBody>
                    <a:bodyPr/>
                    <a:lstStyle/>
                    <a:p>
                      <a:pPr algn="ctr"/>
                      <a:r>
                        <a:rPr lang="en-GB" sz="2000" dirty="0">
                          <a:latin typeface="Arial" panose="020B0604020202020204" pitchFamily="34" charset="0"/>
                          <a:cs typeface="Arial" panose="020B0604020202020204" pitchFamily="34" charset="0"/>
                        </a:rPr>
                        <a:t>Dementia</a:t>
                      </a:r>
                    </a:p>
                  </a:txBody>
                  <a:tcPr anchor="ctr">
                    <a:solidFill>
                      <a:srgbClr val="A50021"/>
                    </a:solidFill>
                  </a:tcPr>
                </a:tc>
                <a:tc>
                  <a:txBody>
                    <a:bodyPr/>
                    <a:lstStyle/>
                    <a:p>
                      <a:pPr algn="ctr"/>
                      <a:r>
                        <a:rPr lang="en-GB" sz="2000" dirty="0">
                          <a:latin typeface="Arial" panose="020B0604020202020204" pitchFamily="34" charset="0"/>
                          <a:cs typeface="Arial" panose="020B0604020202020204" pitchFamily="34" charset="0"/>
                        </a:rPr>
                        <a:t>Learning </a:t>
                      </a:r>
                      <a:r>
                        <a:rPr lang="en-GB" sz="2000" dirty="0" smtClean="0">
                          <a:latin typeface="Arial" panose="020B0604020202020204" pitchFamily="34" charset="0"/>
                          <a:cs typeface="Arial" panose="020B0604020202020204" pitchFamily="34" charset="0"/>
                        </a:rPr>
                        <a:t>disability</a:t>
                      </a:r>
                      <a:endParaRPr lang="en-GB" sz="2000" dirty="0">
                        <a:latin typeface="Arial" panose="020B0604020202020204" pitchFamily="34" charset="0"/>
                        <a:cs typeface="Arial" panose="020B0604020202020204" pitchFamily="34" charset="0"/>
                      </a:endParaRPr>
                    </a:p>
                  </a:txBody>
                  <a:tcPr anchor="ctr">
                    <a:solidFill>
                      <a:srgbClr val="69A830"/>
                    </a:solidFill>
                  </a:tcPr>
                </a:tc>
                <a:tc>
                  <a:txBody>
                    <a:bodyPr/>
                    <a:lstStyle/>
                    <a:p>
                      <a:pPr algn="ctr"/>
                      <a:r>
                        <a:rPr lang="en-GB" sz="2000" dirty="0">
                          <a:latin typeface="Arial" panose="020B0604020202020204" pitchFamily="34" charset="0"/>
                          <a:cs typeface="Arial" panose="020B0604020202020204" pitchFamily="34" charset="0"/>
                        </a:rPr>
                        <a:t>Frailty</a:t>
                      </a:r>
                    </a:p>
                  </a:txBody>
                  <a:tcPr anchor="ctr">
                    <a:solidFill>
                      <a:srgbClr val="582F7A"/>
                    </a:solidFill>
                  </a:tcPr>
                </a:tc>
                <a:extLst>
                  <a:ext uri="{0D108BD9-81ED-4DB2-BD59-A6C34878D82A}">
                    <a16:rowId xmlns="" xmlns:a16="http://schemas.microsoft.com/office/drawing/2014/main" val="10000"/>
                  </a:ext>
                </a:extLst>
              </a:tr>
              <a:tr h="730910">
                <a:tc>
                  <a:txBody>
                    <a:bodyPr/>
                    <a:lstStyle/>
                    <a:p>
                      <a:pPr algn="ctr"/>
                      <a:r>
                        <a:rPr lang="en-GB" sz="2000" dirty="0">
                          <a:latin typeface="Arial" panose="020B0604020202020204" pitchFamily="34" charset="0"/>
                          <a:cs typeface="Arial" panose="020B0604020202020204" pitchFamily="34" charset="0"/>
                        </a:rPr>
                        <a:t>Communication problems</a:t>
                      </a:r>
                    </a:p>
                  </a:txBody>
                  <a:tcPr anchor="ctr">
                    <a:solidFill>
                      <a:srgbClr val="FCD8D8"/>
                    </a:solidFill>
                  </a:tcPr>
                </a:tc>
                <a:tc>
                  <a:txBody>
                    <a:bodyPr/>
                    <a:lstStyle/>
                    <a:p>
                      <a:pPr algn="ctr"/>
                      <a:r>
                        <a:rPr lang="en-GB" sz="2000" dirty="0">
                          <a:latin typeface="Arial" panose="020B0604020202020204" pitchFamily="34" charset="0"/>
                          <a:cs typeface="Arial" panose="020B0604020202020204" pitchFamily="34" charset="0"/>
                        </a:rPr>
                        <a:t>Bogus</a:t>
                      </a:r>
                      <a:r>
                        <a:rPr lang="en-GB" sz="2000" baseline="0" dirty="0">
                          <a:latin typeface="Arial" panose="020B0604020202020204" pitchFamily="34" charset="0"/>
                          <a:cs typeface="Arial" panose="020B0604020202020204" pitchFamily="34" charset="0"/>
                        </a:rPr>
                        <a:t> callers</a:t>
                      </a:r>
                      <a:endParaRPr lang="en-GB" sz="2000" dirty="0">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ctr"/>
                      <a:r>
                        <a:rPr lang="en-GB" sz="2000" dirty="0">
                          <a:latin typeface="Arial" panose="020B0604020202020204" pitchFamily="34" charset="0"/>
                          <a:cs typeface="Arial" panose="020B0604020202020204" pitchFamily="34" charset="0"/>
                        </a:rPr>
                        <a:t>Risk of falls</a:t>
                      </a:r>
                    </a:p>
                  </a:txBody>
                  <a:tcPr anchor="ctr">
                    <a:solidFill>
                      <a:schemeClr val="accent4">
                        <a:lumMod val="60000"/>
                        <a:lumOff val="40000"/>
                      </a:schemeClr>
                    </a:solidFill>
                  </a:tcPr>
                </a:tc>
                <a:extLst>
                  <a:ext uri="{0D108BD9-81ED-4DB2-BD59-A6C34878D82A}">
                    <a16:rowId xmlns="" xmlns:a16="http://schemas.microsoft.com/office/drawing/2014/main" val="10001"/>
                  </a:ext>
                </a:extLst>
              </a:tr>
              <a:tr h="730910">
                <a:tc>
                  <a:txBody>
                    <a:bodyPr/>
                    <a:lstStyle/>
                    <a:p>
                      <a:pPr algn="ctr"/>
                      <a:r>
                        <a:rPr lang="en-GB" sz="2000" dirty="0">
                          <a:latin typeface="Arial" panose="020B0604020202020204" pitchFamily="34" charset="0"/>
                          <a:cs typeface="Arial" panose="020B0604020202020204" pitchFamily="34" charset="0"/>
                        </a:rPr>
                        <a:t>Temporal orientation</a:t>
                      </a:r>
                    </a:p>
                  </a:txBody>
                  <a:tcPr anchor="ctr">
                    <a:solidFill>
                      <a:srgbClr val="FCD8D8"/>
                    </a:solidFill>
                  </a:tcPr>
                </a:tc>
                <a:tc>
                  <a:txBody>
                    <a:bodyPr/>
                    <a:lstStyle/>
                    <a:p>
                      <a:pPr algn="ctr"/>
                      <a:r>
                        <a:rPr lang="en-GB" sz="2000" dirty="0">
                          <a:latin typeface="Arial" panose="020B0604020202020204" pitchFamily="34" charset="0"/>
                          <a:cs typeface="Arial" panose="020B0604020202020204" pitchFamily="34" charset="0"/>
                        </a:rPr>
                        <a:t>Fire safety</a:t>
                      </a:r>
                    </a:p>
                  </a:txBody>
                  <a:tcPr anchor="ctr">
                    <a:solidFill>
                      <a:schemeClr val="accent3">
                        <a:lumMod val="60000"/>
                        <a:lumOff val="40000"/>
                      </a:schemeClr>
                    </a:solidFill>
                  </a:tcPr>
                </a:tc>
                <a:tc>
                  <a:txBody>
                    <a:bodyPr/>
                    <a:lstStyle/>
                    <a:p>
                      <a:pPr algn="ctr"/>
                      <a:r>
                        <a:rPr lang="en-GB" sz="2000" dirty="0">
                          <a:latin typeface="Arial" panose="020B0604020202020204" pitchFamily="34" charset="0"/>
                          <a:cs typeface="Arial" panose="020B0604020202020204" pitchFamily="34" charset="0"/>
                        </a:rPr>
                        <a:t>Poor nutrition</a:t>
                      </a:r>
                    </a:p>
                  </a:txBody>
                  <a:tcPr anchor="ctr">
                    <a:solidFill>
                      <a:schemeClr val="accent4">
                        <a:lumMod val="60000"/>
                        <a:lumOff val="40000"/>
                      </a:schemeClr>
                    </a:solidFill>
                  </a:tcPr>
                </a:tc>
                <a:extLst>
                  <a:ext uri="{0D108BD9-81ED-4DB2-BD59-A6C34878D82A}">
                    <a16:rowId xmlns="" xmlns:a16="http://schemas.microsoft.com/office/drawing/2014/main" val="10002"/>
                  </a:ext>
                </a:extLst>
              </a:tr>
              <a:tr h="730910">
                <a:tc>
                  <a:txBody>
                    <a:bodyPr/>
                    <a:lstStyle/>
                    <a:p>
                      <a:pPr algn="ctr"/>
                      <a:r>
                        <a:rPr lang="en-GB" sz="2000" dirty="0">
                          <a:latin typeface="Arial" panose="020B0604020202020204" pitchFamily="34" charset="0"/>
                          <a:cs typeface="Arial" panose="020B0604020202020204" pitchFamily="34" charset="0"/>
                        </a:rPr>
                        <a:t>Becoming lost</a:t>
                      </a:r>
                    </a:p>
                  </a:txBody>
                  <a:tcPr anchor="ctr">
                    <a:solidFill>
                      <a:srgbClr val="FCD8D8"/>
                    </a:solidFill>
                  </a:tcPr>
                </a:tc>
                <a:tc>
                  <a:txBody>
                    <a:bodyPr/>
                    <a:lstStyle/>
                    <a:p>
                      <a:pPr algn="ctr"/>
                      <a:r>
                        <a:rPr lang="en-GB" sz="2000" dirty="0">
                          <a:latin typeface="Arial" panose="020B0604020202020204" pitchFamily="34" charset="0"/>
                          <a:cs typeface="Arial" panose="020B0604020202020204" pitchFamily="34" charset="0"/>
                        </a:rPr>
                        <a:t>Social</a:t>
                      </a:r>
                      <a:r>
                        <a:rPr lang="en-GB" sz="2000" baseline="0" dirty="0">
                          <a:latin typeface="Arial" panose="020B0604020202020204" pitchFamily="34" charset="0"/>
                          <a:cs typeface="Arial" panose="020B0604020202020204" pitchFamily="34" charset="0"/>
                        </a:rPr>
                        <a:t> isolation</a:t>
                      </a:r>
                      <a:endParaRPr lang="en-GB" sz="2000" dirty="0">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ctr"/>
                      <a:r>
                        <a:rPr lang="en-GB" sz="2000" dirty="0">
                          <a:latin typeface="Arial" panose="020B0604020202020204" pitchFamily="34" charset="0"/>
                          <a:cs typeface="Arial" panose="020B0604020202020204" pitchFamily="34" charset="0"/>
                        </a:rPr>
                        <a:t>Reduced mobility</a:t>
                      </a:r>
                    </a:p>
                  </a:txBody>
                  <a:tcPr anchor="ctr">
                    <a:solidFill>
                      <a:schemeClr val="accent4">
                        <a:lumMod val="60000"/>
                        <a:lumOff val="40000"/>
                      </a:schemeClr>
                    </a:solidFill>
                  </a:tcPr>
                </a:tc>
                <a:extLst>
                  <a:ext uri="{0D108BD9-81ED-4DB2-BD59-A6C34878D82A}">
                    <a16:rowId xmlns="" xmlns:a16="http://schemas.microsoft.com/office/drawing/2014/main" val="10003"/>
                  </a:ext>
                </a:extLst>
              </a:tr>
              <a:tr h="730910">
                <a:tc>
                  <a:txBody>
                    <a:bodyPr/>
                    <a:lstStyle/>
                    <a:p>
                      <a:pPr algn="ctr"/>
                      <a:r>
                        <a:rPr lang="en-GB" sz="2000" dirty="0">
                          <a:latin typeface="Arial" panose="020B0604020202020204" pitchFamily="34" charset="0"/>
                          <a:cs typeface="Arial" panose="020B0604020202020204" pitchFamily="34" charset="0"/>
                        </a:rPr>
                        <a:t>Poor sleep patterns</a:t>
                      </a:r>
                    </a:p>
                  </a:txBody>
                  <a:tcPr anchor="ctr">
                    <a:solidFill>
                      <a:srgbClr val="FCD8D8"/>
                    </a:solidFill>
                  </a:tcPr>
                </a:tc>
                <a:tc>
                  <a:txBody>
                    <a:bodyPr/>
                    <a:lstStyle/>
                    <a:p>
                      <a:pPr algn="ctr"/>
                      <a:r>
                        <a:rPr lang="en-GB" sz="2000" dirty="0">
                          <a:latin typeface="Arial" panose="020B0604020202020204" pitchFamily="34" charset="0"/>
                          <a:cs typeface="Arial" panose="020B0604020202020204" pitchFamily="34" charset="0"/>
                        </a:rPr>
                        <a:t>Seizures</a:t>
                      </a:r>
                    </a:p>
                  </a:txBody>
                  <a:tcPr anchor="ctr">
                    <a:solidFill>
                      <a:schemeClr val="accent3">
                        <a:lumMod val="60000"/>
                        <a:lumOff val="40000"/>
                      </a:schemeClr>
                    </a:solidFill>
                  </a:tcPr>
                </a:tc>
                <a:tc>
                  <a:txBody>
                    <a:bodyPr/>
                    <a:lstStyle/>
                    <a:p>
                      <a:pPr algn="ctr"/>
                      <a:r>
                        <a:rPr lang="en-GB" sz="2000" dirty="0">
                          <a:latin typeface="Arial" panose="020B0604020202020204" pitchFamily="34" charset="0"/>
                          <a:cs typeface="Arial" panose="020B0604020202020204" pitchFamily="34" charset="0"/>
                        </a:rPr>
                        <a:t>Home safety</a:t>
                      </a:r>
                    </a:p>
                  </a:txBody>
                  <a:tcPr anchor="ctr">
                    <a:solidFill>
                      <a:schemeClr val="accent4">
                        <a:lumMod val="60000"/>
                        <a:lumOff val="40000"/>
                      </a:schemeClr>
                    </a:solidFill>
                  </a:tcPr>
                </a:tc>
                <a:extLst>
                  <a:ext uri="{0D108BD9-81ED-4DB2-BD59-A6C34878D82A}">
                    <a16:rowId xmlns="" xmlns:a16="http://schemas.microsoft.com/office/drawing/2014/main" val="10004"/>
                  </a:ext>
                </a:extLst>
              </a:tr>
              <a:tr h="730910">
                <a:tc>
                  <a:txBody>
                    <a:bodyPr/>
                    <a:lstStyle/>
                    <a:p>
                      <a:pPr algn="ctr"/>
                      <a:r>
                        <a:rPr lang="en-GB" sz="2000" dirty="0">
                          <a:latin typeface="Arial" panose="020B0604020202020204" pitchFamily="34" charset="0"/>
                          <a:cs typeface="Arial" panose="020B0604020202020204" pitchFamily="34" charset="0"/>
                        </a:rPr>
                        <a:t>Fire safety</a:t>
                      </a:r>
                    </a:p>
                  </a:txBody>
                  <a:tcPr anchor="ctr">
                    <a:solidFill>
                      <a:srgbClr val="FCD8D8"/>
                    </a:solidFill>
                  </a:tcPr>
                </a:tc>
                <a:tc>
                  <a:txBody>
                    <a:bodyPr/>
                    <a:lstStyle/>
                    <a:p>
                      <a:pPr algn="ctr"/>
                      <a:r>
                        <a:rPr lang="en-GB" sz="2000" dirty="0">
                          <a:latin typeface="Arial" panose="020B0604020202020204" pitchFamily="34" charset="0"/>
                          <a:cs typeface="Arial" panose="020B0604020202020204" pitchFamily="34" charset="0"/>
                        </a:rPr>
                        <a:t>Hygiene</a:t>
                      </a:r>
                    </a:p>
                  </a:txBody>
                  <a:tcPr anchor="ctr">
                    <a:solidFill>
                      <a:schemeClr val="accent3">
                        <a:lumMod val="60000"/>
                        <a:lumOff val="40000"/>
                      </a:schemeClr>
                    </a:solidFill>
                  </a:tcPr>
                </a:tc>
                <a:tc>
                  <a:txBody>
                    <a:bodyPr/>
                    <a:lstStyle/>
                    <a:p>
                      <a:pPr algn="ctr"/>
                      <a:r>
                        <a:rPr lang="en-GB" sz="2000" dirty="0">
                          <a:latin typeface="Arial" panose="020B0604020202020204" pitchFamily="34" charset="0"/>
                          <a:cs typeface="Arial" panose="020B0604020202020204" pitchFamily="34" charset="0"/>
                        </a:rPr>
                        <a:t>Low muscle strength</a:t>
                      </a:r>
                    </a:p>
                  </a:txBody>
                  <a:tcPr anchor="ctr">
                    <a:solidFill>
                      <a:schemeClr val="accent4">
                        <a:lumMod val="60000"/>
                        <a:lumOff val="40000"/>
                      </a:schemeClr>
                    </a:solidFill>
                  </a:tcPr>
                </a:tc>
                <a:extLst>
                  <a:ext uri="{0D108BD9-81ED-4DB2-BD59-A6C34878D82A}">
                    <a16:rowId xmlns="" xmlns:a16="http://schemas.microsoft.com/office/drawing/2014/main" val="10005"/>
                  </a:ext>
                </a:extLst>
              </a:tr>
            </a:tbl>
          </a:graphicData>
        </a:graphic>
      </p:graphicFrame>
      <p:sp>
        <p:nvSpPr>
          <p:cNvPr id="5" name="Mask Col 1 Heading"/>
          <p:cNvSpPr/>
          <p:nvPr/>
        </p:nvSpPr>
        <p:spPr>
          <a:xfrm>
            <a:off x="977029" y="1521335"/>
            <a:ext cx="2407154" cy="690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Mask Col 1 Content"/>
          <p:cNvSpPr/>
          <p:nvPr/>
        </p:nvSpPr>
        <p:spPr>
          <a:xfrm>
            <a:off x="977029" y="2211833"/>
            <a:ext cx="2407154" cy="369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Mask Col 2 Heading"/>
          <p:cNvSpPr/>
          <p:nvPr/>
        </p:nvSpPr>
        <p:spPr>
          <a:xfrm>
            <a:off x="3363238" y="1521335"/>
            <a:ext cx="2417524" cy="690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Mask Col 2 Content"/>
          <p:cNvSpPr/>
          <p:nvPr/>
        </p:nvSpPr>
        <p:spPr>
          <a:xfrm>
            <a:off x="3372151" y="2211833"/>
            <a:ext cx="2398241" cy="367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Mask Col 3 Heading"/>
          <p:cNvSpPr/>
          <p:nvPr/>
        </p:nvSpPr>
        <p:spPr>
          <a:xfrm>
            <a:off x="5777643" y="1521335"/>
            <a:ext cx="2417524" cy="690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Mask Col 3 Content"/>
          <p:cNvSpPr/>
          <p:nvPr/>
        </p:nvSpPr>
        <p:spPr>
          <a:xfrm>
            <a:off x="5751120" y="2211833"/>
            <a:ext cx="2419476" cy="3665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547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0" nodeType="clickEffect">
                                  <p:stCondLst>
                                    <p:cond delay="0"/>
                                  </p:stCondLst>
                                  <p:childTnLst>
                                    <p:animEffect transition="out" filter="wipe(up)">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1" fill="hold" grpId="0" nodeType="clickEffect">
                                  <p:stCondLst>
                                    <p:cond delay="0"/>
                                  </p:stCondLst>
                                  <p:childTnLst>
                                    <p:animEffect transition="out" filter="wipe(up)">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Confirming </a:t>
            </a:r>
            <a:r>
              <a:rPr lang="en-GB" dirty="0" smtClean="0"/>
              <a:t>profile information</a:t>
            </a:r>
            <a:endParaRPr lang="en-GB" dirty="0"/>
          </a:p>
        </p:txBody>
      </p:sp>
      <p:sp>
        <p:nvSpPr>
          <p:cNvPr id="4" name="Content Placeholder 3"/>
          <p:cNvSpPr>
            <a:spLocks noGrp="1"/>
          </p:cNvSpPr>
          <p:nvPr>
            <p:ph idx="1"/>
          </p:nvPr>
        </p:nvSpPr>
        <p:spPr>
          <a:xfrm>
            <a:off x="431801" y="1376363"/>
            <a:ext cx="8280400" cy="4135271"/>
          </a:xfrm>
        </p:spPr>
        <p:txBody>
          <a:bodyPr>
            <a:normAutofit fontScale="25000" lnSpcReduction="20000"/>
          </a:bodyPr>
          <a:lstStyle/>
          <a:p>
            <a:pPr>
              <a:lnSpc>
                <a:spcPct val="120000"/>
              </a:lnSpc>
            </a:pPr>
            <a:r>
              <a:rPr lang="en-GB" sz="8000" dirty="0"/>
              <a:t>The home environment (including furniture and appliances) </a:t>
            </a:r>
            <a:r>
              <a:rPr lang="en-GB" sz="8000" dirty="0" smtClean="0"/>
              <a:t>can </a:t>
            </a:r>
            <a:r>
              <a:rPr lang="en-GB" sz="8000" dirty="0"/>
              <a:t>make technology solutions more personalised but difficult to provide.</a:t>
            </a:r>
          </a:p>
          <a:p>
            <a:pPr>
              <a:lnSpc>
                <a:spcPct val="120000"/>
              </a:lnSpc>
            </a:pPr>
            <a:r>
              <a:rPr lang="en-GB" sz="8000" dirty="0"/>
              <a:t>It may be worthwhile having both the </a:t>
            </a:r>
            <a:r>
              <a:rPr lang="en-GB" sz="8000" dirty="0" smtClean="0"/>
              <a:t>individual </a:t>
            </a:r>
            <a:r>
              <a:rPr lang="en-GB" sz="8000" dirty="0"/>
              <a:t>and/or their family or advocates sign off the profile before developing the risk assessment and the tailored solution.</a:t>
            </a:r>
          </a:p>
          <a:p>
            <a:pPr>
              <a:lnSpc>
                <a:spcPct val="120000"/>
              </a:lnSpc>
            </a:pPr>
            <a:r>
              <a:rPr lang="en-GB" sz="8000" dirty="0"/>
              <a:t>Information provided during the assessment process may not always be wholly accurate:</a:t>
            </a:r>
          </a:p>
          <a:p>
            <a:pPr marL="809467" lvl="1" indent="-342900">
              <a:lnSpc>
                <a:spcPct val="120000"/>
              </a:lnSpc>
              <a:buFont typeface="Courier New" panose="02070309020205020404" pitchFamily="49" charset="0"/>
              <a:buChar char="o"/>
            </a:pPr>
            <a:r>
              <a:rPr lang="en-GB" sz="7600" dirty="0" smtClean="0"/>
              <a:t>Individuals may </a:t>
            </a:r>
            <a:r>
              <a:rPr lang="en-GB" sz="7600" dirty="0"/>
              <a:t>neglect to mention some activities </a:t>
            </a:r>
          </a:p>
          <a:p>
            <a:pPr marL="809467" lvl="1" indent="-342900">
              <a:lnSpc>
                <a:spcPct val="120000"/>
              </a:lnSpc>
              <a:buFont typeface="Courier New" panose="02070309020205020404" pitchFamily="49" charset="0"/>
              <a:buChar char="o"/>
            </a:pPr>
            <a:r>
              <a:rPr lang="en-GB" sz="7600" dirty="0"/>
              <a:t>Family members and neighbours may exaggerate behaviour</a:t>
            </a:r>
          </a:p>
          <a:p>
            <a:pPr>
              <a:lnSpc>
                <a:spcPct val="120000"/>
              </a:lnSpc>
            </a:pPr>
            <a:r>
              <a:rPr lang="en-GB" sz="8000" dirty="0"/>
              <a:t>Technology can be used to confirm/deny such behaviour:</a:t>
            </a:r>
          </a:p>
          <a:p>
            <a:pPr marL="757626" lvl="1" indent="-342900">
              <a:lnSpc>
                <a:spcPct val="120000"/>
              </a:lnSpc>
              <a:buFont typeface="Courier New" panose="02070309020205020404" pitchFamily="49" charset="0"/>
              <a:buChar char="o"/>
            </a:pPr>
            <a:r>
              <a:rPr lang="en-GB" sz="7600" dirty="0"/>
              <a:t>Activity monitoring systems</a:t>
            </a:r>
          </a:p>
          <a:p>
            <a:pPr marL="757626" lvl="1" indent="-342900">
              <a:lnSpc>
                <a:spcPct val="120000"/>
              </a:lnSpc>
              <a:buFont typeface="Courier New" panose="02070309020205020404" pitchFamily="49" charset="0"/>
              <a:buChar char="o"/>
            </a:pPr>
            <a:r>
              <a:rPr lang="en-GB" sz="7600" dirty="0"/>
              <a:t>Cameras that capture images and times of visitors</a:t>
            </a:r>
          </a:p>
          <a:p>
            <a:endParaRPr lang="en-GB" dirty="0"/>
          </a:p>
        </p:txBody>
      </p:sp>
    </p:spTree>
    <p:extLst>
      <p:ext uri="{BB962C8B-B14F-4D97-AF65-F5344CB8AC3E}">
        <p14:creationId xmlns:p14="http://schemas.microsoft.com/office/powerpoint/2010/main" val="183026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fade">
                                      <p:cBhvr>
                                        <p:cTn id="34" dur="500"/>
                                        <p:tgtEl>
                                          <p:spTgt spid="4">
                                            <p:txEl>
                                              <p:pRg st="6" end="6"/>
                                            </p:txEl>
                                          </p:spTgt>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Activity m</a:t>
            </a:r>
            <a:r>
              <a:rPr lang="en-GB" dirty="0" smtClean="0"/>
              <a:t>onitoring systems</a:t>
            </a:r>
            <a:endParaRPr lang="en-GB" dirty="0"/>
          </a:p>
        </p:txBody>
      </p:sp>
      <p:sp>
        <p:nvSpPr>
          <p:cNvPr id="3" name="Content Placeholder 2"/>
          <p:cNvSpPr>
            <a:spLocks noGrp="1"/>
          </p:cNvSpPr>
          <p:nvPr>
            <p:ph idx="4294967295"/>
          </p:nvPr>
        </p:nvSpPr>
        <p:spPr>
          <a:xfrm>
            <a:off x="431799" y="1379082"/>
            <a:ext cx="4140201" cy="4500563"/>
          </a:xfrm>
        </p:spPr>
        <p:txBody>
          <a:bodyPr>
            <a:noAutofit/>
          </a:bodyPr>
          <a:lstStyle/>
          <a:p>
            <a:pPr>
              <a:spcAft>
                <a:spcPts val="600"/>
              </a:spcAft>
            </a:pPr>
            <a:r>
              <a:rPr lang="en-GB" sz="2400" dirty="0"/>
              <a:t>Systems such as Just Checking and Canary can be installed in minutes to enable room and door activities to be recorded and viewed remotely over the Internet.</a:t>
            </a:r>
          </a:p>
          <a:p>
            <a:pPr>
              <a:spcAft>
                <a:spcPts val="600"/>
              </a:spcAft>
            </a:pPr>
            <a:r>
              <a:rPr lang="en-GB" sz="2400" dirty="0" smtClean="0"/>
              <a:t>Other </a:t>
            </a:r>
            <a:r>
              <a:rPr lang="en-GB" sz="2400" dirty="0"/>
              <a:t>systems use smaller sensors that can detect specific actions enabling alerts to be generated if routine tasks are not performed on time.</a:t>
            </a:r>
          </a:p>
        </p:txBody>
      </p:sp>
      <p:pic>
        <p:nvPicPr>
          <p:cNvPr id="4"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31" t="964" r="264" b="3857"/>
          <a:stretch>
            <a:fillRect/>
          </a:stretch>
        </p:blipFill>
        <p:spPr bwMode="auto">
          <a:xfrm>
            <a:off x="4098274" y="1324246"/>
            <a:ext cx="2465161" cy="23627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122" name="Picture 2" descr="https://unforgettable-media-unforgettabletra.netdna-ssl.com/media/catalog/product/cache/1/image/9df78eab33525d08d6e5fb8d27136e95/c/c/cc0100.000.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27058" y="1415631"/>
            <a:ext cx="2429009" cy="236272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4" descr="http://liveimageserver.dlf.org.uk/mee/products/full/0116280-0115730-3436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1896" y="4108680"/>
            <a:ext cx="2465162" cy="196177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26" name="Picture 6" descr="http://www.carewheels.net/images/SilverMother/MotherYogaS4-66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0143" y="3957137"/>
            <a:ext cx="2228703" cy="1800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32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5126"/>
                                        </p:tgtEl>
                                        <p:attrNameLst>
                                          <p:attrName>style.visibility</p:attrName>
                                        </p:attrNameLst>
                                      </p:cBhvr>
                                      <p:to>
                                        <p:strVal val="visible"/>
                                      </p:to>
                                    </p:set>
                                    <p:animEffect transition="in" filter="fade">
                                      <p:cBhvr>
                                        <p:cTn id="24"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5" name="Activity Chart 4"/>
          <p:cNvGrpSpPr/>
          <p:nvPr/>
        </p:nvGrpSpPr>
        <p:grpSpPr>
          <a:xfrm>
            <a:off x="420958" y="1568708"/>
            <a:ext cx="8291242" cy="4183178"/>
            <a:chOff x="431800" y="1629475"/>
            <a:chExt cx="8291242" cy="4183178"/>
          </a:xfrm>
        </p:grpSpPr>
        <p:grpSp>
          <p:nvGrpSpPr>
            <p:cNvPr id="336" name="Time sub-axes"/>
            <p:cNvGrpSpPr/>
            <p:nvPr/>
          </p:nvGrpSpPr>
          <p:grpSpPr>
            <a:xfrm>
              <a:off x="813644" y="1629475"/>
              <a:ext cx="6095061" cy="3708000"/>
              <a:chOff x="1217504" y="1576135"/>
              <a:chExt cx="6095061" cy="3768044"/>
            </a:xfrm>
          </p:grpSpPr>
          <p:sp>
            <p:nvSpPr>
              <p:cNvPr id="392" name="Axis Hour 1"/>
              <p:cNvSpPr>
                <a:spLocks noChangeShapeType="1"/>
              </p:cNvSpPr>
              <p:nvPr/>
            </p:nvSpPr>
            <p:spPr bwMode="auto">
              <a:xfrm flipV="1">
                <a:off x="121750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93" name="Axis Hour 2"/>
              <p:cNvSpPr>
                <a:spLocks noChangeShapeType="1"/>
              </p:cNvSpPr>
              <p:nvPr/>
            </p:nvSpPr>
            <p:spPr bwMode="auto">
              <a:xfrm flipV="1">
                <a:off x="148244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94" name="Axis Hour 3"/>
              <p:cNvSpPr>
                <a:spLocks noChangeShapeType="1"/>
              </p:cNvSpPr>
              <p:nvPr/>
            </p:nvSpPr>
            <p:spPr bwMode="auto">
              <a:xfrm flipV="1">
                <a:off x="174739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95" name="Axis Hour 4"/>
              <p:cNvSpPr>
                <a:spLocks noChangeShapeType="1"/>
              </p:cNvSpPr>
              <p:nvPr/>
            </p:nvSpPr>
            <p:spPr bwMode="auto">
              <a:xfrm flipV="1">
                <a:off x="2012333"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96" name="Axis Hour 5"/>
              <p:cNvSpPr>
                <a:spLocks noChangeShapeType="1"/>
              </p:cNvSpPr>
              <p:nvPr/>
            </p:nvSpPr>
            <p:spPr bwMode="auto">
              <a:xfrm flipV="1">
                <a:off x="2277276"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97" name="Axis Hour 6"/>
              <p:cNvSpPr>
                <a:spLocks noChangeShapeType="1"/>
              </p:cNvSpPr>
              <p:nvPr/>
            </p:nvSpPr>
            <p:spPr bwMode="auto">
              <a:xfrm flipV="1">
                <a:off x="2542219"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98" name="Axis Hour 7"/>
              <p:cNvSpPr>
                <a:spLocks noChangeShapeType="1"/>
              </p:cNvSpPr>
              <p:nvPr/>
            </p:nvSpPr>
            <p:spPr bwMode="auto">
              <a:xfrm flipV="1">
                <a:off x="2807162"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99" name="Axis Hour 8"/>
              <p:cNvSpPr>
                <a:spLocks noChangeShapeType="1"/>
              </p:cNvSpPr>
              <p:nvPr/>
            </p:nvSpPr>
            <p:spPr bwMode="auto">
              <a:xfrm flipV="1">
                <a:off x="307210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00" name="Axis Hour 9"/>
              <p:cNvSpPr>
                <a:spLocks noChangeShapeType="1"/>
              </p:cNvSpPr>
              <p:nvPr/>
            </p:nvSpPr>
            <p:spPr bwMode="auto">
              <a:xfrm flipV="1">
                <a:off x="3337048"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01" name="Axis Hour 10"/>
              <p:cNvSpPr>
                <a:spLocks noChangeShapeType="1"/>
              </p:cNvSpPr>
              <p:nvPr/>
            </p:nvSpPr>
            <p:spPr bwMode="auto">
              <a:xfrm flipV="1">
                <a:off x="3601991"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02" name="Axis Hour 11"/>
              <p:cNvSpPr>
                <a:spLocks noChangeShapeType="1"/>
              </p:cNvSpPr>
              <p:nvPr/>
            </p:nvSpPr>
            <p:spPr bwMode="auto">
              <a:xfrm flipV="1">
                <a:off x="386693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03" name="Axis Hour 12"/>
              <p:cNvSpPr>
                <a:spLocks noChangeShapeType="1"/>
              </p:cNvSpPr>
              <p:nvPr/>
            </p:nvSpPr>
            <p:spPr bwMode="auto">
              <a:xfrm flipV="1">
                <a:off x="413187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04" name="Axis Hour 13"/>
              <p:cNvSpPr>
                <a:spLocks noChangeShapeType="1"/>
              </p:cNvSpPr>
              <p:nvPr/>
            </p:nvSpPr>
            <p:spPr bwMode="auto">
              <a:xfrm flipV="1">
                <a:off x="439682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05" name="Axis Hour 14"/>
              <p:cNvSpPr>
                <a:spLocks noChangeShapeType="1"/>
              </p:cNvSpPr>
              <p:nvPr/>
            </p:nvSpPr>
            <p:spPr bwMode="auto">
              <a:xfrm flipV="1">
                <a:off x="4661763"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06" name="Axis Hour 15"/>
              <p:cNvSpPr>
                <a:spLocks noChangeShapeType="1"/>
              </p:cNvSpPr>
              <p:nvPr/>
            </p:nvSpPr>
            <p:spPr bwMode="auto">
              <a:xfrm flipV="1">
                <a:off x="4926706"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07" name="Axis Hour 16"/>
              <p:cNvSpPr>
                <a:spLocks noChangeShapeType="1"/>
              </p:cNvSpPr>
              <p:nvPr/>
            </p:nvSpPr>
            <p:spPr bwMode="auto">
              <a:xfrm flipV="1">
                <a:off x="5191649"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08" name="Axis Hour 17"/>
              <p:cNvSpPr>
                <a:spLocks noChangeShapeType="1"/>
              </p:cNvSpPr>
              <p:nvPr/>
            </p:nvSpPr>
            <p:spPr bwMode="auto">
              <a:xfrm flipV="1">
                <a:off x="5456592"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09" name="Axis Hour 18"/>
              <p:cNvSpPr>
                <a:spLocks noChangeShapeType="1"/>
              </p:cNvSpPr>
              <p:nvPr/>
            </p:nvSpPr>
            <p:spPr bwMode="auto">
              <a:xfrm flipV="1">
                <a:off x="572153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10" name="Axis Hour 19"/>
              <p:cNvSpPr>
                <a:spLocks noChangeShapeType="1"/>
              </p:cNvSpPr>
              <p:nvPr/>
            </p:nvSpPr>
            <p:spPr bwMode="auto">
              <a:xfrm flipV="1">
                <a:off x="5986478"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11" name="Axis Hour 20"/>
              <p:cNvSpPr>
                <a:spLocks noChangeShapeType="1"/>
              </p:cNvSpPr>
              <p:nvPr/>
            </p:nvSpPr>
            <p:spPr bwMode="auto">
              <a:xfrm flipV="1">
                <a:off x="6251421"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12" name="Axis Hour 21"/>
              <p:cNvSpPr>
                <a:spLocks noChangeShapeType="1"/>
              </p:cNvSpPr>
              <p:nvPr/>
            </p:nvSpPr>
            <p:spPr bwMode="auto">
              <a:xfrm flipV="1">
                <a:off x="651636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13" name="Axis Hour 22"/>
              <p:cNvSpPr>
                <a:spLocks noChangeShapeType="1"/>
              </p:cNvSpPr>
              <p:nvPr/>
            </p:nvSpPr>
            <p:spPr bwMode="auto">
              <a:xfrm flipV="1">
                <a:off x="678130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14" name="Axis Hour 23"/>
              <p:cNvSpPr>
                <a:spLocks noChangeShapeType="1"/>
              </p:cNvSpPr>
              <p:nvPr/>
            </p:nvSpPr>
            <p:spPr bwMode="auto">
              <a:xfrm flipV="1">
                <a:off x="704625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415" name="Axis Hour 24"/>
              <p:cNvSpPr>
                <a:spLocks noChangeShapeType="1"/>
              </p:cNvSpPr>
              <p:nvPr/>
            </p:nvSpPr>
            <p:spPr bwMode="auto">
              <a:xfrm flipV="1">
                <a:off x="731118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grpSp>
        <p:grpSp>
          <p:nvGrpSpPr>
            <p:cNvPr id="337" name="Water Data Series"/>
            <p:cNvGrpSpPr/>
            <p:nvPr/>
          </p:nvGrpSpPr>
          <p:grpSpPr>
            <a:xfrm>
              <a:off x="1949941" y="4769826"/>
              <a:ext cx="4735430" cy="360000"/>
              <a:chOff x="1949941" y="4769826"/>
              <a:chExt cx="4735430" cy="360000"/>
            </a:xfrm>
          </p:grpSpPr>
          <p:sp>
            <p:nvSpPr>
              <p:cNvPr id="382" name="Water Data Point 10"/>
              <p:cNvSpPr>
                <a:spLocks noChangeArrowheads="1"/>
              </p:cNvSpPr>
              <p:nvPr/>
            </p:nvSpPr>
            <p:spPr bwMode="auto">
              <a:xfrm>
                <a:off x="6532988" y="4769826"/>
                <a:ext cx="152383"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83" name="Water Data Point 9"/>
              <p:cNvSpPr>
                <a:spLocks noChangeArrowheads="1"/>
              </p:cNvSpPr>
              <p:nvPr/>
            </p:nvSpPr>
            <p:spPr bwMode="auto">
              <a:xfrm>
                <a:off x="6198277" y="4769826"/>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84" name="Water Data Point 8"/>
              <p:cNvSpPr>
                <a:spLocks noChangeArrowheads="1"/>
              </p:cNvSpPr>
              <p:nvPr/>
            </p:nvSpPr>
            <p:spPr bwMode="auto">
              <a:xfrm>
                <a:off x="5385437" y="4769826"/>
                <a:ext cx="59287"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85" name="Water Data Point 7"/>
              <p:cNvSpPr>
                <a:spLocks noChangeArrowheads="1"/>
              </p:cNvSpPr>
              <p:nvPr/>
            </p:nvSpPr>
            <p:spPr bwMode="auto">
              <a:xfrm>
                <a:off x="4992733" y="4769826"/>
                <a:ext cx="148322"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86" name="Water Data Point 6"/>
              <p:cNvSpPr>
                <a:spLocks noChangeArrowheads="1"/>
              </p:cNvSpPr>
              <p:nvPr/>
            </p:nvSpPr>
            <p:spPr bwMode="auto">
              <a:xfrm>
                <a:off x="4662187" y="4769826"/>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87" name="Water Data Point 5"/>
              <p:cNvSpPr>
                <a:spLocks noChangeArrowheads="1"/>
              </p:cNvSpPr>
              <p:nvPr/>
            </p:nvSpPr>
            <p:spPr bwMode="auto">
              <a:xfrm>
                <a:off x="4010004" y="4769826"/>
                <a:ext cx="148322"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88" name="Water Data Point 4"/>
              <p:cNvSpPr>
                <a:spLocks noChangeArrowheads="1"/>
              </p:cNvSpPr>
              <p:nvPr/>
            </p:nvSpPr>
            <p:spPr bwMode="auto">
              <a:xfrm>
                <a:off x="3393532" y="4769826"/>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89" name="Water Data Point 3"/>
              <p:cNvSpPr>
                <a:spLocks noChangeArrowheads="1"/>
              </p:cNvSpPr>
              <p:nvPr/>
            </p:nvSpPr>
            <p:spPr bwMode="auto">
              <a:xfrm>
                <a:off x="3027275" y="4769826"/>
                <a:ext cx="95711"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90" name="Water Data Point 2"/>
              <p:cNvSpPr>
                <a:spLocks noChangeArrowheads="1"/>
              </p:cNvSpPr>
              <p:nvPr/>
            </p:nvSpPr>
            <p:spPr bwMode="auto">
              <a:xfrm>
                <a:off x="2735321" y="4769826"/>
                <a:ext cx="191421"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91" name="Water Data Point 1"/>
              <p:cNvSpPr>
                <a:spLocks noChangeArrowheads="1"/>
              </p:cNvSpPr>
              <p:nvPr/>
            </p:nvSpPr>
            <p:spPr bwMode="auto">
              <a:xfrm>
                <a:off x="1949941" y="4769826"/>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338" name="Data Axes"/>
            <p:cNvGrpSpPr/>
            <p:nvPr/>
          </p:nvGrpSpPr>
          <p:grpSpPr>
            <a:xfrm>
              <a:off x="488917" y="1629475"/>
              <a:ext cx="6732001" cy="3528230"/>
              <a:chOff x="886325" y="1616918"/>
              <a:chExt cx="6732001" cy="3528230"/>
            </a:xfrm>
          </p:grpSpPr>
          <p:sp>
            <p:nvSpPr>
              <p:cNvPr id="376" name="y-axis"/>
              <p:cNvSpPr>
                <a:spLocks noChangeShapeType="1"/>
              </p:cNvSpPr>
              <p:nvPr/>
            </p:nvSpPr>
            <p:spPr bwMode="auto">
              <a:xfrm>
                <a:off x="886326" y="1616918"/>
                <a:ext cx="1380" cy="3528230"/>
              </a:xfrm>
              <a:prstGeom prst="line">
                <a:avLst/>
              </a:prstGeom>
              <a:noFill/>
              <a:ln w="57240">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77" name="x-axis 1"/>
              <p:cNvSpPr>
                <a:spLocks noChangeShapeType="1"/>
              </p:cNvSpPr>
              <p:nvPr/>
            </p:nvSpPr>
            <p:spPr bwMode="auto">
              <a:xfrm>
                <a:off x="886326" y="5129622"/>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78" name="x-axis 2"/>
              <p:cNvSpPr>
                <a:spLocks noChangeShapeType="1"/>
              </p:cNvSpPr>
              <p:nvPr/>
            </p:nvSpPr>
            <p:spPr bwMode="auto">
              <a:xfrm>
                <a:off x="886326" y="4451847"/>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79" name="x-axis 3"/>
              <p:cNvSpPr>
                <a:spLocks noChangeShapeType="1"/>
              </p:cNvSpPr>
              <p:nvPr/>
            </p:nvSpPr>
            <p:spPr bwMode="auto">
              <a:xfrm>
                <a:off x="886326" y="3728786"/>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80" name="x-axis 4"/>
              <p:cNvSpPr>
                <a:spLocks noChangeShapeType="1"/>
              </p:cNvSpPr>
              <p:nvPr/>
            </p:nvSpPr>
            <p:spPr bwMode="auto">
              <a:xfrm>
                <a:off x="886325" y="3016747"/>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81" name="x-axis 5"/>
              <p:cNvSpPr>
                <a:spLocks noChangeShapeType="1"/>
              </p:cNvSpPr>
              <p:nvPr/>
            </p:nvSpPr>
            <p:spPr bwMode="auto">
              <a:xfrm>
                <a:off x="886325" y="2330060"/>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dirty="0">
                  <a:solidFill>
                    <a:srgbClr val="000000"/>
                  </a:solidFill>
                  <a:latin typeface="Times New Roman" pitchFamily="18" charset="0"/>
                </a:endParaRPr>
              </a:p>
            </p:txBody>
          </p:sp>
        </p:grpSp>
        <p:grpSp>
          <p:nvGrpSpPr>
            <p:cNvPr id="339" name="Hours on axes"/>
            <p:cNvGrpSpPr/>
            <p:nvPr/>
          </p:nvGrpSpPr>
          <p:grpSpPr>
            <a:xfrm>
              <a:off x="531695" y="5151422"/>
              <a:ext cx="6741530" cy="307777"/>
              <a:chOff x="929103" y="5138865"/>
              <a:chExt cx="6741530" cy="307777"/>
            </a:xfrm>
          </p:grpSpPr>
          <p:sp>
            <p:nvSpPr>
              <p:cNvPr id="363" name="Hour 0"/>
              <p:cNvSpPr txBox="1"/>
              <p:nvPr/>
            </p:nvSpPr>
            <p:spPr>
              <a:xfrm>
                <a:off x="929103" y="5138865"/>
                <a:ext cx="284052" cy="307777"/>
              </a:xfrm>
              <a:prstGeom prst="rect">
                <a:avLst/>
              </a:prstGeom>
              <a:noFill/>
            </p:spPr>
            <p:txBody>
              <a:bodyPr wrap="none" rtlCol="0">
                <a:spAutoFit/>
              </a:bodyPr>
              <a:lstStyle/>
              <a:p>
                <a:r>
                  <a:rPr lang="en-GB" sz="1400" b="1" dirty="0" smtClean="0">
                    <a:solidFill>
                      <a:srgbClr val="582F7A"/>
                    </a:solidFill>
                  </a:rPr>
                  <a:t>0</a:t>
                </a:r>
                <a:endParaRPr lang="en-GB" sz="1400" b="1" dirty="0">
                  <a:solidFill>
                    <a:srgbClr val="582F7A"/>
                  </a:solidFill>
                </a:endParaRPr>
              </a:p>
            </p:txBody>
          </p:sp>
          <p:sp>
            <p:nvSpPr>
              <p:cNvPr id="364" name="Hour 2"/>
              <p:cNvSpPr txBox="1"/>
              <p:nvPr/>
            </p:nvSpPr>
            <p:spPr>
              <a:xfrm>
                <a:off x="1482439" y="5138865"/>
                <a:ext cx="284052" cy="307777"/>
              </a:xfrm>
              <a:prstGeom prst="rect">
                <a:avLst/>
              </a:prstGeom>
              <a:noFill/>
            </p:spPr>
            <p:txBody>
              <a:bodyPr wrap="none" rtlCol="0">
                <a:spAutoFit/>
              </a:bodyPr>
              <a:lstStyle/>
              <a:p>
                <a:r>
                  <a:rPr lang="en-GB" sz="1400" b="1" dirty="0" smtClean="0">
                    <a:solidFill>
                      <a:srgbClr val="582F7A"/>
                    </a:solidFill>
                  </a:rPr>
                  <a:t>2</a:t>
                </a:r>
                <a:endParaRPr lang="en-GB" sz="1400" b="1" dirty="0">
                  <a:solidFill>
                    <a:srgbClr val="582F7A"/>
                  </a:solidFill>
                </a:endParaRPr>
              </a:p>
            </p:txBody>
          </p:sp>
          <p:sp>
            <p:nvSpPr>
              <p:cNvPr id="365" name="Hour 4"/>
              <p:cNvSpPr txBox="1"/>
              <p:nvPr/>
            </p:nvSpPr>
            <p:spPr>
              <a:xfrm>
                <a:off x="2012915" y="5138865"/>
                <a:ext cx="284052" cy="307777"/>
              </a:xfrm>
              <a:prstGeom prst="rect">
                <a:avLst/>
              </a:prstGeom>
              <a:noFill/>
            </p:spPr>
            <p:txBody>
              <a:bodyPr wrap="none" rtlCol="0">
                <a:spAutoFit/>
              </a:bodyPr>
              <a:lstStyle/>
              <a:p>
                <a:r>
                  <a:rPr lang="en-GB" sz="1400" b="1" dirty="0" smtClean="0">
                    <a:solidFill>
                      <a:srgbClr val="582F7A"/>
                    </a:solidFill>
                  </a:rPr>
                  <a:t>4</a:t>
                </a:r>
                <a:endParaRPr lang="en-GB" sz="1400" b="1" dirty="0">
                  <a:solidFill>
                    <a:srgbClr val="582F7A"/>
                  </a:solidFill>
                </a:endParaRPr>
              </a:p>
            </p:txBody>
          </p:sp>
          <p:sp>
            <p:nvSpPr>
              <p:cNvPr id="366" name="Hour 6"/>
              <p:cNvSpPr txBox="1"/>
              <p:nvPr/>
            </p:nvSpPr>
            <p:spPr>
              <a:xfrm>
                <a:off x="2535771" y="5138865"/>
                <a:ext cx="284052" cy="307777"/>
              </a:xfrm>
              <a:prstGeom prst="rect">
                <a:avLst/>
              </a:prstGeom>
              <a:noFill/>
            </p:spPr>
            <p:txBody>
              <a:bodyPr wrap="none" rtlCol="0">
                <a:spAutoFit/>
              </a:bodyPr>
              <a:lstStyle/>
              <a:p>
                <a:r>
                  <a:rPr lang="en-GB" sz="1400" b="1" dirty="0" smtClean="0">
                    <a:solidFill>
                      <a:srgbClr val="582F7A"/>
                    </a:solidFill>
                  </a:rPr>
                  <a:t>6</a:t>
                </a:r>
                <a:endParaRPr lang="en-GB" sz="1400" b="1" dirty="0">
                  <a:solidFill>
                    <a:srgbClr val="582F7A"/>
                  </a:solidFill>
                </a:endParaRPr>
              </a:p>
            </p:txBody>
          </p:sp>
          <p:sp>
            <p:nvSpPr>
              <p:cNvPr id="367" name="Hour 8"/>
              <p:cNvSpPr txBox="1"/>
              <p:nvPr/>
            </p:nvSpPr>
            <p:spPr>
              <a:xfrm>
                <a:off x="3066247" y="5138865"/>
                <a:ext cx="284052" cy="307777"/>
              </a:xfrm>
              <a:prstGeom prst="rect">
                <a:avLst/>
              </a:prstGeom>
              <a:noFill/>
            </p:spPr>
            <p:txBody>
              <a:bodyPr wrap="none" rtlCol="0">
                <a:spAutoFit/>
              </a:bodyPr>
              <a:lstStyle/>
              <a:p>
                <a:r>
                  <a:rPr lang="en-GB" sz="1400" b="1" dirty="0" smtClean="0">
                    <a:solidFill>
                      <a:srgbClr val="582F7A"/>
                    </a:solidFill>
                  </a:rPr>
                  <a:t>8</a:t>
                </a:r>
                <a:endParaRPr lang="en-GB" sz="1400" b="1" dirty="0">
                  <a:solidFill>
                    <a:srgbClr val="582F7A"/>
                  </a:solidFill>
                </a:endParaRPr>
              </a:p>
            </p:txBody>
          </p:sp>
          <p:sp>
            <p:nvSpPr>
              <p:cNvPr id="368" name="Hour 10"/>
              <p:cNvSpPr txBox="1"/>
              <p:nvPr/>
            </p:nvSpPr>
            <p:spPr>
              <a:xfrm>
                <a:off x="3543383" y="5138865"/>
                <a:ext cx="383438" cy="307777"/>
              </a:xfrm>
              <a:prstGeom prst="rect">
                <a:avLst/>
              </a:prstGeom>
              <a:noFill/>
            </p:spPr>
            <p:txBody>
              <a:bodyPr wrap="none" rtlCol="0">
                <a:spAutoFit/>
              </a:bodyPr>
              <a:lstStyle/>
              <a:p>
                <a:r>
                  <a:rPr lang="en-GB" sz="1400" b="1" dirty="0" smtClean="0">
                    <a:solidFill>
                      <a:srgbClr val="582F7A"/>
                    </a:solidFill>
                  </a:rPr>
                  <a:t>10</a:t>
                </a:r>
                <a:endParaRPr lang="en-GB" sz="1400" b="1" dirty="0">
                  <a:solidFill>
                    <a:srgbClr val="582F7A"/>
                  </a:solidFill>
                </a:endParaRPr>
              </a:p>
            </p:txBody>
          </p:sp>
          <p:sp>
            <p:nvSpPr>
              <p:cNvPr id="369" name="Hour 12"/>
              <p:cNvSpPr txBox="1"/>
              <p:nvPr/>
            </p:nvSpPr>
            <p:spPr>
              <a:xfrm>
                <a:off x="4081479" y="5138865"/>
                <a:ext cx="383438" cy="307777"/>
              </a:xfrm>
              <a:prstGeom prst="rect">
                <a:avLst/>
              </a:prstGeom>
              <a:noFill/>
            </p:spPr>
            <p:txBody>
              <a:bodyPr wrap="none" rtlCol="0">
                <a:spAutoFit/>
              </a:bodyPr>
              <a:lstStyle/>
              <a:p>
                <a:r>
                  <a:rPr lang="en-GB" sz="1400" b="1" dirty="0" smtClean="0">
                    <a:solidFill>
                      <a:srgbClr val="582F7A"/>
                    </a:solidFill>
                  </a:rPr>
                  <a:t>12</a:t>
                </a:r>
                <a:endParaRPr lang="en-GB" sz="1400" b="1" dirty="0">
                  <a:solidFill>
                    <a:srgbClr val="582F7A"/>
                  </a:solidFill>
                </a:endParaRPr>
              </a:p>
            </p:txBody>
          </p:sp>
          <p:sp>
            <p:nvSpPr>
              <p:cNvPr id="370" name="Hour 14"/>
              <p:cNvSpPr txBox="1"/>
              <p:nvPr/>
            </p:nvSpPr>
            <p:spPr>
              <a:xfrm>
                <a:off x="4604335" y="5138865"/>
                <a:ext cx="383438" cy="307777"/>
              </a:xfrm>
              <a:prstGeom prst="rect">
                <a:avLst/>
              </a:prstGeom>
              <a:noFill/>
            </p:spPr>
            <p:txBody>
              <a:bodyPr wrap="none" rtlCol="0">
                <a:spAutoFit/>
              </a:bodyPr>
              <a:lstStyle/>
              <a:p>
                <a:r>
                  <a:rPr lang="en-GB" sz="1400" b="1" dirty="0" smtClean="0">
                    <a:solidFill>
                      <a:srgbClr val="582F7A"/>
                    </a:solidFill>
                  </a:rPr>
                  <a:t>14</a:t>
                </a:r>
                <a:endParaRPr lang="en-GB" sz="1400" b="1" dirty="0">
                  <a:solidFill>
                    <a:srgbClr val="582F7A"/>
                  </a:solidFill>
                </a:endParaRPr>
              </a:p>
            </p:txBody>
          </p:sp>
          <p:sp>
            <p:nvSpPr>
              <p:cNvPr id="371" name="Hour 16"/>
              <p:cNvSpPr txBox="1"/>
              <p:nvPr/>
            </p:nvSpPr>
            <p:spPr>
              <a:xfrm>
                <a:off x="5134811" y="5138865"/>
                <a:ext cx="383438" cy="307777"/>
              </a:xfrm>
              <a:prstGeom prst="rect">
                <a:avLst/>
              </a:prstGeom>
              <a:noFill/>
            </p:spPr>
            <p:txBody>
              <a:bodyPr wrap="none" rtlCol="0">
                <a:spAutoFit/>
              </a:bodyPr>
              <a:lstStyle/>
              <a:p>
                <a:r>
                  <a:rPr lang="en-GB" sz="1400" b="1" dirty="0" smtClean="0">
                    <a:solidFill>
                      <a:srgbClr val="582F7A"/>
                    </a:solidFill>
                  </a:rPr>
                  <a:t>16</a:t>
                </a:r>
                <a:endParaRPr lang="en-GB" sz="1400" b="1" dirty="0">
                  <a:solidFill>
                    <a:srgbClr val="582F7A"/>
                  </a:solidFill>
                </a:endParaRPr>
              </a:p>
            </p:txBody>
          </p:sp>
          <p:sp>
            <p:nvSpPr>
              <p:cNvPr id="372" name="Hour 18"/>
              <p:cNvSpPr txBox="1"/>
              <p:nvPr/>
            </p:nvSpPr>
            <p:spPr>
              <a:xfrm>
                <a:off x="5665287" y="5138865"/>
                <a:ext cx="383438" cy="307777"/>
              </a:xfrm>
              <a:prstGeom prst="rect">
                <a:avLst/>
              </a:prstGeom>
              <a:noFill/>
            </p:spPr>
            <p:txBody>
              <a:bodyPr wrap="none" rtlCol="0">
                <a:spAutoFit/>
              </a:bodyPr>
              <a:lstStyle/>
              <a:p>
                <a:r>
                  <a:rPr lang="en-GB" sz="1400" b="1" dirty="0" smtClean="0">
                    <a:solidFill>
                      <a:srgbClr val="582F7A"/>
                    </a:solidFill>
                  </a:rPr>
                  <a:t>18</a:t>
                </a:r>
                <a:endParaRPr lang="en-GB" sz="1400" b="1" dirty="0">
                  <a:solidFill>
                    <a:srgbClr val="582F7A"/>
                  </a:solidFill>
                </a:endParaRPr>
              </a:p>
            </p:txBody>
          </p:sp>
          <p:sp>
            <p:nvSpPr>
              <p:cNvPr id="373" name="Hour 20"/>
              <p:cNvSpPr txBox="1"/>
              <p:nvPr/>
            </p:nvSpPr>
            <p:spPr>
              <a:xfrm>
                <a:off x="6211003" y="5138865"/>
                <a:ext cx="383438" cy="307777"/>
              </a:xfrm>
              <a:prstGeom prst="rect">
                <a:avLst/>
              </a:prstGeom>
              <a:noFill/>
            </p:spPr>
            <p:txBody>
              <a:bodyPr wrap="none" rtlCol="0">
                <a:spAutoFit/>
              </a:bodyPr>
              <a:lstStyle/>
              <a:p>
                <a:r>
                  <a:rPr lang="en-GB" sz="1400" b="1" dirty="0" smtClean="0">
                    <a:solidFill>
                      <a:srgbClr val="582F7A"/>
                    </a:solidFill>
                  </a:rPr>
                  <a:t>20</a:t>
                </a:r>
                <a:endParaRPr lang="en-GB" sz="1400" b="1" dirty="0">
                  <a:solidFill>
                    <a:srgbClr val="582F7A"/>
                  </a:solidFill>
                </a:endParaRPr>
              </a:p>
            </p:txBody>
          </p:sp>
          <p:sp>
            <p:nvSpPr>
              <p:cNvPr id="374" name="Hour 22"/>
              <p:cNvSpPr txBox="1"/>
              <p:nvPr/>
            </p:nvSpPr>
            <p:spPr>
              <a:xfrm>
                <a:off x="6741479" y="5138865"/>
                <a:ext cx="383438" cy="307777"/>
              </a:xfrm>
              <a:prstGeom prst="rect">
                <a:avLst/>
              </a:prstGeom>
              <a:noFill/>
            </p:spPr>
            <p:txBody>
              <a:bodyPr wrap="none" rtlCol="0">
                <a:spAutoFit/>
              </a:bodyPr>
              <a:lstStyle/>
              <a:p>
                <a:r>
                  <a:rPr lang="en-GB" sz="1400" b="1" dirty="0" smtClean="0">
                    <a:solidFill>
                      <a:srgbClr val="582F7A"/>
                    </a:solidFill>
                  </a:rPr>
                  <a:t>22</a:t>
                </a:r>
                <a:endParaRPr lang="en-GB" sz="1400" b="1" dirty="0">
                  <a:solidFill>
                    <a:srgbClr val="582F7A"/>
                  </a:solidFill>
                </a:endParaRPr>
              </a:p>
            </p:txBody>
          </p:sp>
          <p:sp>
            <p:nvSpPr>
              <p:cNvPr id="375" name="Hour 23"/>
              <p:cNvSpPr txBox="1"/>
              <p:nvPr/>
            </p:nvSpPr>
            <p:spPr>
              <a:xfrm>
                <a:off x="7287195" y="5138865"/>
                <a:ext cx="383438" cy="307777"/>
              </a:xfrm>
              <a:prstGeom prst="rect">
                <a:avLst/>
              </a:prstGeom>
              <a:noFill/>
            </p:spPr>
            <p:txBody>
              <a:bodyPr wrap="none" rtlCol="0">
                <a:spAutoFit/>
              </a:bodyPr>
              <a:lstStyle/>
              <a:p>
                <a:r>
                  <a:rPr lang="en-GB" sz="1400" b="1" dirty="0" smtClean="0">
                    <a:solidFill>
                      <a:srgbClr val="582F7A"/>
                    </a:solidFill>
                  </a:rPr>
                  <a:t>23</a:t>
                </a:r>
                <a:endParaRPr lang="en-GB" sz="1400" b="1" dirty="0">
                  <a:solidFill>
                    <a:srgbClr val="582F7A"/>
                  </a:solidFill>
                </a:endParaRPr>
              </a:p>
            </p:txBody>
          </p:sp>
        </p:grpSp>
        <p:sp>
          <p:nvSpPr>
            <p:cNvPr id="340" name="Data Label - Telehone"/>
            <p:cNvSpPr/>
            <p:nvPr/>
          </p:nvSpPr>
          <p:spPr>
            <a:xfrm>
              <a:off x="7283042" y="4068032"/>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telephone</a:t>
              </a:r>
            </a:p>
          </p:txBody>
        </p:sp>
        <p:sp>
          <p:nvSpPr>
            <p:cNvPr id="341" name="Data Label - Water"/>
            <p:cNvSpPr/>
            <p:nvPr/>
          </p:nvSpPr>
          <p:spPr>
            <a:xfrm>
              <a:off x="7283042" y="4733083"/>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water</a:t>
              </a:r>
            </a:p>
          </p:txBody>
        </p:sp>
        <p:sp>
          <p:nvSpPr>
            <p:cNvPr id="342" name="Data Label - Cooker"/>
            <p:cNvSpPr/>
            <p:nvPr/>
          </p:nvSpPr>
          <p:spPr>
            <a:xfrm>
              <a:off x="7283042" y="3339420"/>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cooker</a:t>
              </a:r>
              <a:endParaRPr lang="en-GB" sz="2400" dirty="0" smtClean="0">
                <a:latin typeface="Arial Narrow" panose="020B0606020202030204" pitchFamily="34" charset="0"/>
              </a:endParaRPr>
            </a:p>
          </p:txBody>
        </p:sp>
        <p:sp>
          <p:nvSpPr>
            <p:cNvPr id="343" name="Data Label - Chair"/>
            <p:cNvSpPr/>
            <p:nvPr/>
          </p:nvSpPr>
          <p:spPr>
            <a:xfrm>
              <a:off x="7283042" y="2628470"/>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chair</a:t>
              </a:r>
            </a:p>
          </p:txBody>
        </p:sp>
        <p:sp>
          <p:nvSpPr>
            <p:cNvPr id="344" name="Data Label - Bed"/>
            <p:cNvSpPr/>
            <p:nvPr/>
          </p:nvSpPr>
          <p:spPr>
            <a:xfrm>
              <a:off x="7283042" y="1944302"/>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bed</a:t>
              </a:r>
            </a:p>
          </p:txBody>
        </p:sp>
        <p:sp>
          <p:nvSpPr>
            <p:cNvPr id="345" name="Time axis Label"/>
            <p:cNvSpPr txBox="1"/>
            <p:nvPr/>
          </p:nvSpPr>
          <p:spPr>
            <a:xfrm>
              <a:off x="431800" y="5443321"/>
              <a:ext cx="6789117" cy="369332"/>
            </a:xfrm>
            <a:prstGeom prst="rect">
              <a:avLst/>
            </a:prstGeom>
            <a:noFill/>
          </p:spPr>
          <p:txBody>
            <a:bodyPr wrap="square" rtlCol="0">
              <a:spAutoFit/>
            </a:bodyPr>
            <a:lstStyle/>
            <a:p>
              <a:pPr algn="ctr"/>
              <a:r>
                <a:rPr lang="en-GB" sz="1800" b="1" dirty="0" smtClean="0">
                  <a:solidFill>
                    <a:srgbClr val="582F7A"/>
                  </a:solidFill>
                </a:rPr>
                <a:t>One day (24-hours)</a:t>
              </a:r>
              <a:endParaRPr lang="en-GB" sz="1800" b="1" dirty="0">
                <a:solidFill>
                  <a:srgbClr val="582F7A"/>
                </a:solidFill>
              </a:endParaRPr>
            </a:p>
          </p:txBody>
        </p:sp>
        <p:grpSp>
          <p:nvGrpSpPr>
            <p:cNvPr id="346" name="Bed Data Series"/>
            <p:cNvGrpSpPr/>
            <p:nvPr/>
          </p:nvGrpSpPr>
          <p:grpSpPr>
            <a:xfrm>
              <a:off x="580622" y="1972750"/>
              <a:ext cx="6500884" cy="360000"/>
              <a:chOff x="580622" y="1972750"/>
              <a:chExt cx="6500884" cy="360000"/>
            </a:xfrm>
          </p:grpSpPr>
          <p:sp>
            <p:nvSpPr>
              <p:cNvPr id="360" name="Bed Data Point 1"/>
              <p:cNvSpPr>
                <a:spLocks noChangeArrowheads="1"/>
              </p:cNvSpPr>
              <p:nvPr/>
            </p:nvSpPr>
            <p:spPr bwMode="auto">
              <a:xfrm>
                <a:off x="580622" y="1972750"/>
                <a:ext cx="1115047"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61" name="Bed Data Point 2"/>
              <p:cNvSpPr>
                <a:spLocks noChangeArrowheads="1"/>
              </p:cNvSpPr>
              <p:nvPr/>
            </p:nvSpPr>
            <p:spPr bwMode="auto">
              <a:xfrm>
                <a:off x="1780568" y="1972750"/>
                <a:ext cx="1115047"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62" name="Bed Data Point 3"/>
              <p:cNvSpPr>
                <a:spLocks noChangeArrowheads="1"/>
              </p:cNvSpPr>
              <p:nvPr/>
            </p:nvSpPr>
            <p:spPr bwMode="auto">
              <a:xfrm>
                <a:off x="6853297" y="1972750"/>
                <a:ext cx="22820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347" name="Chair Data Series"/>
            <p:cNvGrpSpPr/>
            <p:nvPr/>
          </p:nvGrpSpPr>
          <p:grpSpPr>
            <a:xfrm>
              <a:off x="2769599" y="2658999"/>
              <a:ext cx="3718991" cy="360000"/>
              <a:chOff x="2769599" y="2658999"/>
              <a:chExt cx="3718991" cy="360000"/>
            </a:xfrm>
          </p:grpSpPr>
          <p:sp>
            <p:nvSpPr>
              <p:cNvPr id="353" name="Chair Data  Point 1"/>
              <p:cNvSpPr>
                <a:spLocks noChangeArrowheads="1"/>
              </p:cNvSpPr>
              <p:nvPr/>
            </p:nvSpPr>
            <p:spPr bwMode="auto">
              <a:xfrm>
                <a:off x="2769599" y="2658999"/>
                <a:ext cx="10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54" name="Chair Data Point 2"/>
              <p:cNvSpPr>
                <a:spLocks noChangeArrowheads="1"/>
              </p:cNvSpPr>
              <p:nvPr/>
            </p:nvSpPr>
            <p:spPr bwMode="auto">
              <a:xfrm>
                <a:off x="3396343" y="2658999"/>
                <a:ext cx="360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55" name="Chair Data Point 3"/>
              <p:cNvSpPr>
                <a:spLocks noChangeArrowheads="1"/>
              </p:cNvSpPr>
              <p:nvPr/>
            </p:nvSpPr>
            <p:spPr bwMode="auto">
              <a:xfrm>
                <a:off x="4351611" y="2658999"/>
                <a:ext cx="25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56" name="Chair Data Point 4"/>
              <p:cNvSpPr>
                <a:spLocks noChangeArrowheads="1"/>
              </p:cNvSpPr>
              <p:nvPr/>
            </p:nvSpPr>
            <p:spPr bwMode="auto">
              <a:xfrm>
                <a:off x="4728602" y="2658999"/>
                <a:ext cx="144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57" name="Chair Data Point 5"/>
              <p:cNvSpPr>
                <a:spLocks noChangeArrowheads="1"/>
              </p:cNvSpPr>
              <p:nvPr/>
            </p:nvSpPr>
            <p:spPr bwMode="auto">
              <a:xfrm>
                <a:off x="5350516" y="2658999"/>
                <a:ext cx="43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58" name="Chair Data Point 6"/>
              <p:cNvSpPr>
                <a:spLocks noChangeArrowheads="1"/>
              </p:cNvSpPr>
              <p:nvPr/>
            </p:nvSpPr>
            <p:spPr bwMode="auto">
              <a:xfrm>
                <a:off x="5847553" y="2658999"/>
                <a:ext cx="43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59" name="Chair Data Point 7"/>
              <p:cNvSpPr>
                <a:spLocks noChangeArrowheads="1"/>
              </p:cNvSpPr>
              <p:nvPr/>
            </p:nvSpPr>
            <p:spPr bwMode="auto">
              <a:xfrm>
                <a:off x="6344590" y="2658999"/>
                <a:ext cx="144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sp>
          <p:nvSpPr>
            <p:cNvPr id="348" name="Cooker Data Series"/>
            <p:cNvSpPr>
              <a:spLocks noChangeArrowheads="1"/>
            </p:cNvSpPr>
            <p:nvPr/>
          </p:nvSpPr>
          <p:spPr bwMode="auto">
            <a:xfrm>
              <a:off x="5195849" y="3373009"/>
              <a:ext cx="10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nvGrpSpPr>
            <p:cNvPr id="349" name="Telephone Data Series"/>
            <p:cNvGrpSpPr/>
            <p:nvPr/>
          </p:nvGrpSpPr>
          <p:grpSpPr>
            <a:xfrm>
              <a:off x="2924756" y="4091847"/>
              <a:ext cx="3182847" cy="360000"/>
              <a:chOff x="2924756" y="4080558"/>
              <a:chExt cx="3182847" cy="360000"/>
            </a:xfrm>
          </p:grpSpPr>
          <p:sp>
            <p:nvSpPr>
              <p:cNvPr id="350" name="Telephone Data Point 3"/>
              <p:cNvSpPr>
                <a:spLocks noChangeArrowheads="1"/>
              </p:cNvSpPr>
              <p:nvPr/>
            </p:nvSpPr>
            <p:spPr bwMode="auto">
              <a:xfrm>
                <a:off x="5985535" y="4080558"/>
                <a:ext cx="122068"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51" name="Telephone Data Point 2"/>
              <p:cNvSpPr>
                <a:spLocks noChangeArrowheads="1"/>
              </p:cNvSpPr>
              <p:nvPr/>
            </p:nvSpPr>
            <p:spPr bwMode="auto">
              <a:xfrm>
                <a:off x="3537109" y="4080558"/>
                <a:ext cx="95711"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52" name="Telephone Data Point 1"/>
              <p:cNvSpPr>
                <a:spLocks noChangeArrowheads="1"/>
              </p:cNvSpPr>
              <p:nvPr/>
            </p:nvSpPr>
            <p:spPr bwMode="auto">
              <a:xfrm>
                <a:off x="2924756" y="4080558"/>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grpSp>
        <p:nvGrpSpPr>
          <p:cNvPr id="260" name="Activity Chart 3"/>
          <p:cNvGrpSpPr/>
          <p:nvPr/>
        </p:nvGrpSpPr>
        <p:grpSpPr>
          <a:xfrm>
            <a:off x="420958" y="1568708"/>
            <a:ext cx="8291242" cy="4183178"/>
            <a:chOff x="431800" y="1629475"/>
            <a:chExt cx="8291242" cy="4183178"/>
          </a:xfrm>
        </p:grpSpPr>
        <p:grpSp>
          <p:nvGrpSpPr>
            <p:cNvPr id="261" name="Time sub-axes"/>
            <p:cNvGrpSpPr/>
            <p:nvPr/>
          </p:nvGrpSpPr>
          <p:grpSpPr>
            <a:xfrm>
              <a:off x="813644" y="1629475"/>
              <a:ext cx="6095061" cy="3708000"/>
              <a:chOff x="1217504" y="1576135"/>
              <a:chExt cx="6095061" cy="3768044"/>
            </a:xfrm>
          </p:grpSpPr>
          <p:sp>
            <p:nvSpPr>
              <p:cNvPr id="311" name="Axis Hour 1"/>
              <p:cNvSpPr>
                <a:spLocks noChangeShapeType="1"/>
              </p:cNvSpPr>
              <p:nvPr/>
            </p:nvSpPr>
            <p:spPr bwMode="auto">
              <a:xfrm flipV="1">
                <a:off x="121750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12" name="Axis Hour 2"/>
              <p:cNvSpPr>
                <a:spLocks noChangeShapeType="1"/>
              </p:cNvSpPr>
              <p:nvPr/>
            </p:nvSpPr>
            <p:spPr bwMode="auto">
              <a:xfrm flipV="1">
                <a:off x="148244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13" name="Axis Hour 3"/>
              <p:cNvSpPr>
                <a:spLocks noChangeShapeType="1"/>
              </p:cNvSpPr>
              <p:nvPr/>
            </p:nvSpPr>
            <p:spPr bwMode="auto">
              <a:xfrm flipV="1">
                <a:off x="174739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14" name="Axis Hour 4"/>
              <p:cNvSpPr>
                <a:spLocks noChangeShapeType="1"/>
              </p:cNvSpPr>
              <p:nvPr/>
            </p:nvSpPr>
            <p:spPr bwMode="auto">
              <a:xfrm flipV="1">
                <a:off x="2012333"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15" name="Axis Hour 5"/>
              <p:cNvSpPr>
                <a:spLocks noChangeShapeType="1"/>
              </p:cNvSpPr>
              <p:nvPr/>
            </p:nvSpPr>
            <p:spPr bwMode="auto">
              <a:xfrm flipV="1">
                <a:off x="2277276"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16" name="Axis Hour 6"/>
              <p:cNvSpPr>
                <a:spLocks noChangeShapeType="1"/>
              </p:cNvSpPr>
              <p:nvPr/>
            </p:nvSpPr>
            <p:spPr bwMode="auto">
              <a:xfrm flipV="1">
                <a:off x="2542219"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17" name="Axis Hour 7"/>
              <p:cNvSpPr>
                <a:spLocks noChangeShapeType="1"/>
              </p:cNvSpPr>
              <p:nvPr/>
            </p:nvSpPr>
            <p:spPr bwMode="auto">
              <a:xfrm flipV="1">
                <a:off x="2807162"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18" name="Axis Hour 8"/>
              <p:cNvSpPr>
                <a:spLocks noChangeShapeType="1"/>
              </p:cNvSpPr>
              <p:nvPr/>
            </p:nvSpPr>
            <p:spPr bwMode="auto">
              <a:xfrm flipV="1">
                <a:off x="307210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19" name="Axis Hour 9"/>
              <p:cNvSpPr>
                <a:spLocks noChangeShapeType="1"/>
              </p:cNvSpPr>
              <p:nvPr/>
            </p:nvSpPr>
            <p:spPr bwMode="auto">
              <a:xfrm flipV="1">
                <a:off x="3337048"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20" name="Axis Hour 10"/>
              <p:cNvSpPr>
                <a:spLocks noChangeShapeType="1"/>
              </p:cNvSpPr>
              <p:nvPr/>
            </p:nvSpPr>
            <p:spPr bwMode="auto">
              <a:xfrm flipV="1">
                <a:off x="3601991"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21" name="Axis Hour 11"/>
              <p:cNvSpPr>
                <a:spLocks noChangeShapeType="1"/>
              </p:cNvSpPr>
              <p:nvPr/>
            </p:nvSpPr>
            <p:spPr bwMode="auto">
              <a:xfrm flipV="1">
                <a:off x="386693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22" name="Axis Hour 12"/>
              <p:cNvSpPr>
                <a:spLocks noChangeShapeType="1"/>
              </p:cNvSpPr>
              <p:nvPr/>
            </p:nvSpPr>
            <p:spPr bwMode="auto">
              <a:xfrm flipV="1">
                <a:off x="413187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23" name="Axis Hour 13"/>
              <p:cNvSpPr>
                <a:spLocks noChangeShapeType="1"/>
              </p:cNvSpPr>
              <p:nvPr/>
            </p:nvSpPr>
            <p:spPr bwMode="auto">
              <a:xfrm flipV="1">
                <a:off x="439682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24" name="Axis Hour 14"/>
              <p:cNvSpPr>
                <a:spLocks noChangeShapeType="1"/>
              </p:cNvSpPr>
              <p:nvPr/>
            </p:nvSpPr>
            <p:spPr bwMode="auto">
              <a:xfrm flipV="1">
                <a:off x="4661763"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25" name="Axis Hour 15"/>
              <p:cNvSpPr>
                <a:spLocks noChangeShapeType="1"/>
              </p:cNvSpPr>
              <p:nvPr/>
            </p:nvSpPr>
            <p:spPr bwMode="auto">
              <a:xfrm flipV="1">
                <a:off x="4926706"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26" name="Axis Hour 16"/>
              <p:cNvSpPr>
                <a:spLocks noChangeShapeType="1"/>
              </p:cNvSpPr>
              <p:nvPr/>
            </p:nvSpPr>
            <p:spPr bwMode="auto">
              <a:xfrm flipV="1">
                <a:off x="5191649"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27" name="Axis Hour 17"/>
              <p:cNvSpPr>
                <a:spLocks noChangeShapeType="1"/>
              </p:cNvSpPr>
              <p:nvPr/>
            </p:nvSpPr>
            <p:spPr bwMode="auto">
              <a:xfrm flipV="1">
                <a:off x="5456592"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28" name="Axis Hour 18"/>
              <p:cNvSpPr>
                <a:spLocks noChangeShapeType="1"/>
              </p:cNvSpPr>
              <p:nvPr/>
            </p:nvSpPr>
            <p:spPr bwMode="auto">
              <a:xfrm flipV="1">
                <a:off x="572153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29" name="Axis Hour 19"/>
              <p:cNvSpPr>
                <a:spLocks noChangeShapeType="1"/>
              </p:cNvSpPr>
              <p:nvPr/>
            </p:nvSpPr>
            <p:spPr bwMode="auto">
              <a:xfrm flipV="1">
                <a:off x="5986478"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30" name="Axis Hour 20"/>
              <p:cNvSpPr>
                <a:spLocks noChangeShapeType="1"/>
              </p:cNvSpPr>
              <p:nvPr/>
            </p:nvSpPr>
            <p:spPr bwMode="auto">
              <a:xfrm flipV="1">
                <a:off x="6251421"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31" name="Axis Hour 21"/>
              <p:cNvSpPr>
                <a:spLocks noChangeShapeType="1"/>
              </p:cNvSpPr>
              <p:nvPr/>
            </p:nvSpPr>
            <p:spPr bwMode="auto">
              <a:xfrm flipV="1">
                <a:off x="651636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32" name="Axis Hour 22"/>
              <p:cNvSpPr>
                <a:spLocks noChangeShapeType="1"/>
              </p:cNvSpPr>
              <p:nvPr/>
            </p:nvSpPr>
            <p:spPr bwMode="auto">
              <a:xfrm flipV="1">
                <a:off x="678130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33" name="Axis Hour 23"/>
              <p:cNvSpPr>
                <a:spLocks noChangeShapeType="1"/>
              </p:cNvSpPr>
              <p:nvPr/>
            </p:nvSpPr>
            <p:spPr bwMode="auto">
              <a:xfrm flipV="1">
                <a:off x="704625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34" name="Axis Hour 24"/>
              <p:cNvSpPr>
                <a:spLocks noChangeShapeType="1"/>
              </p:cNvSpPr>
              <p:nvPr/>
            </p:nvSpPr>
            <p:spPr bwMode="auto">
              <a:xfrm flipV="1">
                <a:off x="731118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grpSp>
        <p:grpSp>
          <p:nvGrpSpPr>
            <p:cNvPr id="262" name="Group 261"/>
            <p:cNvGrpSpPr/>
            <p:nvPr/>
          </p:nvGrpSpPr>
          <p:grpSpPr>
            <a:xfrm>
              <a:off x="5399508" y="1967489"/>
              <a:ext cx="1156479" cy="366096"/>
              <a:chOff x="5399508" y="1967489"/>
              <a:chExt cx="1156479" cy="366096"/>
            </a:xfrm>
          </p:grpSpPr>
          <p:sp>
            <p:nvSpPr>
              <p:cNvPr id="309" name="Rectangle 50"/>
              <p:cNvSpPr>
                <a:spLocks noChangeArrowheads="1"/>
              </p:cNvSpPr>
              <p:nvPr/>
            </p:nvSpPr>
            <p:spPr bwMode="auto">
              <a:xfrm>
                <a:off x="5399508" y="1973585"/>
                <a:ext cx="10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10" name="Rectangle 50"/>
              <p:cNvSpPr>
                <a:spLocks noChangeArrowheads="1"/>
              </p:cNvSpPr>
              <p:nvPr/>
            </p:nvSpPr>
            <p:spPr bwMode="auto">
              <a:xfrm>
                <a:off x="5763987" y="1967489"/>
                <a:ext cx="79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263" name="Group 262"/>
            <p:cNvGrpSpPr/>
            <p:nvPr/>
          </p:nvGrpSpPr>
          <p:grpSpPr>
            <a:xfrm>
              <a:off x="1780509" y="3376143"/>
              <a:ext cx="4707907" cy="364446"/>
              <a:chOff x="1780509" y="3376143"/>
              <a:chExt cx="4707907" cy="364446"/>
            </a:xfrm>
          </p:grpSpPr>
          <p:sp>
            <p:nvSpPr>
              <p:cNvPr id="306" name="Rectangle 50"/>
              <p:cNvSpPr>
                <a:spLocks noChangeArrowheads="1"/>
              </p:cNvSpPr>
              <p:nvPr/>
            </p:nvSpPr>
            <p:spPr bwMode="auto">
              <a:xfrm>
                <a:off x="2744183" y="3380589"/>
                <a:ext cx="170682"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07" name="Rectangle 50"/>
              <p:cNvSpPr>
                <a:spLocks noChangeArrowheads="1"/>
              </p:cNvSpPr>
              <p:nvPr/>
            </p:nvSpPr>
            <p:spPr bwMode="auto">
              <a:xfrm>
                <a:off x="5867229" y="3380589"/>
                <a:ext cx="621187"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08" name="Rectangle 50"/>
              <p:cNvSpPr>
                <a:spLocks noChangeArrowheads="1"/>
              </p:cNvSpPr>
              <p:nvPr/>
            </p:nvSpPr>
            <p:spPr bwMode="auto">
              <a:xfrm>
                <a:off x="1780509" y="3376143"/>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264" name="Data set 2"/>
            <p:cNvGrpSpPr/>
            <p:nvPr/>
          </p:nvGrpSpPr>
          <p:grpSpPr>
            <a:xfrm>
              <a:off x="2980669" y="4096900"/>
              <a:ext cx="3452194" cy="360000"/>
              <a:chOff x="2980669" y="4096900"/>
              <a:chExt cx="3452194" cy="360000"/>
            </a:xfrm>
          </p:grpSpPr>
          <p:sp>
            <p:nvSpPr>
              <p:cNvPr id="303" name="Rectangle 58"/>
              <p:cNvSpPr>
                <a:spLocks noChangeArrowheads="1"/>
              </p:cNvSpPr>
              <p:nvPr/>
            </p:nvSpPr>
            <p:spPr bwMode="auto">
              <a:xfrm>
                <a:off x="2980669" y="4096900"/>
                <a:ext cx="7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04" name="Rectangle 58"/>
              <p:cNvSpPr>
                <a:spLocks noChangeArrowheads="1"/>
              </p:cNvSpPr>
              <p:nvPr/>
            </p:nvSpPr>
            <p:spPr bwMode="auto">
              <a:xfrm>
                <a:off x="5444724" y="4096900"/>
                <a:ext cx="7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305" name="Rectangle 58"/>
              <p:cNvSpPr>
                <a:spLocks noChangeArrowheads="1"/>
              </p:cNvSpPr>
              <p:nvPr/>
            </p:nvSpPr>
            <p:spPr bwMode="auto">
              <a:xfrm>
                <a:off x="6360863" y="4096900"/>
                <a:ext cx="7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265" name="Data Axes"/>
            <p:cNvGrpSpPr/>
            <p:nvPr/>
          </p:nvGrpSpPr>
          <p:grpSpPr>
            <a:xfrm>
              <a:off x="488917" y="1629475"/>
              <a:ext cx="6732001" cy="3528230"/>
              <a:chOff x="886325" y="1616918"/>
              <a:chExt cx="6732001" cy="3528230"/>
            </a:xfrm>
          </p:grpSpPr>
          <p:sp>
            <p:nvSpPr>
              <p:cNvPr id="297" name="y-axis"/>
              <p:cNvSpPr>
                <a:spLocks noChangeShapeType="1"/>
              </p:cNvSpPr>
              <p:nvPr/>
            </p:nvSpPr>
            <p:spPr bwMode="auto">
              <a:xfrm>
                <a:off x="886326" y="1616918"/>
                <a:ext cx="1380" cy="3528230"/>
              </a:xfrm>
              <a:prstGeom prst="line">
                <a:avLst/>
              </a:prstGeom>
              <a:noFill/>
              <a:ln w="57240">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98" name="x-axis 1"/>
              <p:cNvSpPr>
                <a:spLocks noChangeShapeType="1"/>
              </p:cNvSpPr>
              <p:nvPr/>
            </p:nvSpPr>
            <p:spPr bwMode="auto">
              <a:xfrm>
                <a:off x="886326" y="5129622"/>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99" name="x-axis 2"/>
              <p:cNvSpPr>
                <a:spLocks noChangeShapeType="1"/>
              </p:cNvSpPr>
              <p:nvPr/>
            </p:nvSpPr>
            <p:spPr bwMode="auto">
              <a:xfrm>
                <a:off x="886326" y="4451847"/>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00" name="x-axis 3"/>
              <p:cNvSpPr>
                <a:spLocks noChangeShapeType="1"/>
              </p:cNvSpPr>
              <p:nvPr/>
            </p:nvSpPr>
            <p:spPr bwMode="auto">
              <a:xfrm>
                <a:off x="886326" y="3728786"/>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01" name="x-axis 4"/>
              <p:cNvSpPr>
                <a:spLocks noChangeShapeType="1"/>
              </p:cNvSpPr>
              <p:nvPr/>
            </p:nvSpPr>
            <p:spPr bwMode="auto">
              <a:xfrm>
                <a:off x="886325" y="3016747"/>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02" name="x-axis 5"/>
              <p:cNvSpPr>
                <a:spLocks noChangeShapeType="1"/>
              </p:cNvSpPr>
              <p:nvPr/>
            </p:nvSpPr>
            <p:spPr bwMode="auto">
              <a:xfrm>
                <a:off x="886325" y="2330060"/>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dirty="0">
                  <a:solidFill>
                    <a:srgbClr val="000000"/>
                  </a:solidFill>
                  <a:latin typeface="Times New Roman" pitchFamily="18" charset="0"/>
                </a:endParaRPr>
              </a:p>
            </p:txBody>
          </p:sp>
        </p:grpSp>
        <p:grpSp>
          <p:nvGrpSpPr>
            <p:cNvPr id="266" name="Hours on axes"/>
            <p:cNvGrpSpPr/>
            <p:nvPr/>
          </p:nvGrpSpPr>
          <p:grpSpPr>
            <a:xfrm>
              <a:off x="531695" y="5151422"/>
              <a:ext cx="6741530" cy="307777"/>
              <a:chOff x="929103" y="5138865"/>
              <a:chExt cx="6741530" cy="307777"/>
            </a:xfrm>
          </p:grpSpPr>
          <p:sp>
            <p:nvSpPr>
              <p:cNvPr id="284" name="Hour 0"/>
              <p:cNvSpPr txBox="1"/>
              <p:nvPr/>
            </p:nvSpPr>
            <p:spPr>
              <a:xfrm>
                <a:off x="929103" y="5138865"/>
                <a:ext cx="284052" cy="307777"/>
              </a:xfrm>
              <a:prstGeom prst="rect">
                <a:avLst/>
              </a:prstGeom>
              <a:noFill/>
            </p:spPr>
            <p:txBody>
              <a:bodyPr wrap="none" rtlCol="0">
                <a:spAutoFit/>
              </a:bodyPr>
              <a:lstStyle/>
              <a:p>
                <a:r>
                  <a:rPr lang="en-GB" sz="1400" b="1" dirty="0" smtClean="0">
                    <a:solidFill>
                      <a:srgbClr val="582F7A"/>
                    </a:solidFill>
                  </a:rPr>
                  <a:t>0</a:t>
                </a:r>
                <a:endParaRPr lang="en-GB" sz="1400" b="1" dirty="0">
                  <a:solidFill>
                    <a:srgbClr val="582F7A"/>
                  </a:solidFill>
                </a:endParaRPr>
              </a:p>
            </p:txBody>
          </p:sp>
          <p:sp>
            <p:nvSpPr>
              <p:cNvPr id="285" name="Hour 2"/>
              <p:cNvSpPr txBox="1"/>
              <p:nvPr/>
            </p:nvSpPr>
            <p:spPr>
              <a:xfrm>
                <a:off x="1482439" y="5138865"/>
                <a:ext cx="284052" cy="307777"/>
              </a:xfrm>
              <a:prstGeom prst="rect">
                <a:avLst/>
              </a:prstGeom>
              <a:noFill/>
            </p:spPr>
            <p:txBody>
              <a:bodyPr wrap="none" rtlCol="0">
                <a:spAutoFit/>
              </a:bodyPr>
              <a:lstStyle/>
              <a:p>
                <a:r>
                  <a:rPr lang="en-GB" sz="1400" b="1" dirty="0" smtClean="0">
                    <a:solidFill>
                      <a:srgbClr val="582F7A"/>
                    </a:solidFill>
                  </a:rPr>
                  <a:t>2</a:t>
                </a:r>
                <a:endParaRPr lang="en-GB" sz="1400" b="1" dirty="0">
                  <a:solidFill>
                    <a:srgbClr val="582F7A"/>
                  </a:solidFill>
                </a:endParaRPr>
              </a:p>
            </p:txBody>
          </p:sp>
          <p:sp>
            <p:nvSpPr>
              <p:cNvPr id="286" name="Hour 4"/>
              <p:cNvSpPr txBox="1"/>
              <p:nvPr/>
            </p:nvSpPr>
            <p:spPr>
              <a:xfrm>
                <a:off x="2012915" y="5138865"/>
                <a:ext cx="284052" cy="307777"/>
              </a:xfrm>
              <a:prstGeom prst="rect">
                <a:avLst/>
              </a:prstGeom>
              <a:noFill/>
            </p:spPr>
            <p:txBody>
              <a:bodyPr wrap="none" rtlCol="0">
                <a:spAutoFit/>
              </a:bodyPr>
              <a:lstStyle/>
              <a:p>
                <a:r>
                  <a:rPr lang="en-GB" sz="1400" b="1" dirty="0" smtClean="0">
                    <a:solidFill>
                      <a:srgbClr val="582F7A"/>
                    </a:solidFill>
                  </a:rPr>
                  <a:t>4</a:t>
                </a:r>
                <a:endParaRPr lang="en-GB" sz="1400" b="1" dirty="0">
                  <a:solidFill>
                    <a:srgbClr val="582F7A"/>
                  </a:solidFill>
                </a:endParaRPr>
              </a:p>
            </p:txBody>
          </p:sp>
          <p:sp>
            <p:nvSpPr>
              <p:cNvPr id="287" name="Hour 6"/>
              <p:cNvSpPr txBox="1"/>
              <p:nvPr/>
            </p:nvSpPr>
            <p:spPr>
              <a:xfrm>
                <a:off x="2535771" y="5138865"/>
                <a:ext cx="284052" cy="307777"/>
              </a:xfrm>
              <a:prstGeom prst="rect">
                <a:avLst/>
              </a:prstGeom>
              <a:noFill/>
            </p:spPr>
            <p:txBody>
              <a:bodyPr wrap="none" rtlCol="0">
                <a:spAutoFit/>
              </a:bodyPr>
              <a:lstStyle/>
              <a:p>
                <a:r>
                  <a:rPr lang="en-GB" sz="1400" b="1" dirty="0" smtClean="0">
                    <a:solidFill>
                      <a:srgbClr val="582F7A"/>
                    </a:solidFill>
                  </a:rPr>
                  <a:t>6</a:t>
                </a:r>
                <a:endParaRPr lang="en-GB" sz="1400" b="1" dirty="0">
                  <a:solidFill>
                    <a:srgbClr val="582F7A"/>
                  </a:solidFill>
                </a:endParaRPr>
              </a:p>
            </p:txBody>
          </p:sp>
          <p:sp>
            <p:nvSpPr>
              <p:cNvPr id="288" name="Hour 8"/>
              <p:cNvSpPr txBox="1"/>
              <p:nvPr/>
            </p:nvSpPr>
            <p:spPr>
              <a:xfrm>
                <a:off x="3066247" y="5138865"/>
                <a:ext cx="284052" cy="307777"/>
              </a:xfrm>
              <a:prstGeom prst="rect">
                <a:avLst/>
              </a:prstGeom>
              <a:noFill/>
            </p:spPr>
            <p:txBody>
              <a:bodyPr wrap="none" rtlCol="0">
                <a:spAutoFit/>
              </a:bodyPr>
              <a:lstStyle/>
              <a:p>
                <a:r>
                  <a:rPr lang="en-GB" sz="1400" b="1" dirty="0" smtClean="0">
                    <a:solidFill>
                      <a:srgbClr val="582F7A"/>
                    </a:solidFill>
                  </a:rPr>
                  <a:t>8</a:t>
                </a:r>
                <a:endParaRPr lang="en-GB" sz="1400" b="1" dirty="0">
                  <a:solidFill>
                    <a:srgbClr val="582F7A"/>
                  </a:solidFill>
                </a:endParaRPr>
              </a:p>
            </p:txBody>
          </p:sp>
          <p:sp>
            <p:nvSpPr>
              <p:cNvPr id="289" name="Hour 10"/>
              <p:cNvSpPr txBox="1"/>
              <p:nvPr/>
            </p:nvSpPr>
            <p:spPr>
              <a:xfrm>
                <a:off x="3543383" y="5138865"/>
                <a:ext cx="383438" cy="307777"/>
              </a:xfrm>
              <a:prstGeom prst="rect">
                <a:avLst/>
              </a:prstGeom>
              <a:noFill/>
            </p:spPr>
            <p:txBody>
              <a:bodyPr wrap="none" rtlCol="0">
                <a:spAutoFit/>
              </a:bodyPr>
              <a:lstStyle/>
              <a:p>
                <a:r>
                  <a:rPr lang="en-GB" sz="1400" b="1" dirty="0" smtClean="0">
                    <a:solidFill>
                      <a:srgbClr val="582F7A"/>
                    </a:solidFill>
                  </a:rPr>
                  <a:t>10</a:t>
                </a:r>
                <a:endParaRPr lang="en-GB" sz="1400" b="1" dirty="0">
                  <a:solidFill>
                    <a:srgbClr val="582F7A"/>
                  </a:solidFill>
                </a:endParaRPr>
              </a:p>
            </p:txBody>
          </p:sp>
          <p:sp>
            <p:nvSpPr>
              <p:cNvPr id="290" name="Hour 12"/>
              <p:cNvSpPr txBox="1"/>
              <p:nvPr/>
            </p:nvSpPr>
            <p:spPr>
              <a:xfrm>
                <a:off x="4081479" y="5138865"/>
                <a:ext cx="383438" cy="307777"/>
              </a:xfrm>
              <a:prstGeom prst="rect">
                <a:avLst/>
              </a:prstGeom>
              <a:noFill/>
            </p:spPr>
            <p:txBody>
              <a:bodyPr wrap="none" rtlCol="0">
                <a:spAutoFit/>
              </a:bodyPr>
              <a:lstStyle/>
              <a:p>
                <a:r>
                  <a:rPr lang="en-GB" sz="1400" b="1" dirty="0" smtClean="0">
                    <a:solidFill>
                      <a:srgbClr val="582F7A"/>
                    </a:solidFill>
                  </a:rPr>
                  <a:t>12</a:t>
                </a:r>
                <a:endParaRPr lang="en-GB" sz="1400" b="1" dirty="0">
                  <a:solidFill>
                    <a:srgbClr val="582F7A"/>
                  </a:solidFill>
                </a:endParaRPr>
              </a:p>
            </p:txBody>
          </p:sp>
          <p:sp>
            <p:nvSpPr>
              <p:cNvPr id="291" name="Hour 14"/>
              <p:cNvSpPr txBox="1"/>
              <p:nvPr/>
            </p:nvSpPr>
            <p:spPr>
              <a:xfrm>
                <a:off x="4604335" y="5138865"/>
                <a:ext cx="383438" cy="307777"/>
              </a:xfrm>
              <a:prstGeom prst="rect">
                <a:avLst/>
              </a:prstGeom>
              <a:noFill/>
            </p:spPr>
            <p:txBody>
              <a:bodyPr wrap="none" rtlCol="0">
                <a:spAutoFit/>
              </a:bodyPr>
              <a:lstStyle/>
              <a:p>
                <a:r>
                  <a:rPr lang="en-GB" sz="1400" b="1" dirty="0" smtClean="0">
                    <a:solidFill>
                      <a:srgbClr val="582F7A"/>
                    </a:solidFill>
                  </a:rPr>
                  <a:t>14</a:t>
                </a:r>
                <a:endParaRPr lang="en-GB" sz="1400" b="1" dirty="0">
                  <a:solidFill>
                    <a:srgbClr val="582F7A"/>
                  </a:solidFill>
                </a:endParaRPr>
              </a:p>
            </p:txBody>
          </p:sp>
          <p:sp>
            <p:nvSpPr>
              <p:cNvPr id="292" name="Hour 16"/>
              <p:cNvSpPr txBox="1"/>
              <p:nvPr/>
            </p:nvSpPr>
            <p:spPr>
              <a:xfrm>
                <a:off x="5134811" y="5138865"/>
                <a:ext cx="383438" cy="307777"/>
              </a:xfrm>
              <a:prstGeom prst="rect">
                <a:avLst/>
              </a:prstGeom>
              <a:noFill/>
            </p:spPr>
            <p:txBody>
              <a:bodyPr wrap="none" rtlCol="0">
                <a:spAutoFit/>
              </a:bodyPr>
              <a:lstStyle/>
              <a:p>
                <a:r>
                  <a:rPr lang="en-GB" sz="1400" b="1" dirty="0" smtClean="0">
                    <a:solidFill>
                      <a:srgbClr val="582F7A"/>
                    </a:solidFill>
                  </a:rPr>
                  <a:t>16</a:t>
                </a:r>
                <a:endParaRPr lang="en-GB" sz="1400" b="1" dirty="0">
                  <a:solidFill>
                    <a:srgbClr val="582F7A"/>
                  </a:solidFill>
                </a:endParaRPr>
              </a:p>
            </p:txBody>
          </p:sp>
          <p:sp>
            <p:nvSpPr>
              <p:cNvPr id="293" name="Hour 18"/>
              <p:cNvSpPr txBox="1"/>
              <p:nvPr/>
            </p:nvSpPr>
            <p:spPr>
              <a:xfrm>
                <a:off x="5665287" y="5138865"/>
                <a:ext cx="383438" cy="307777"/>
              </a:xfrm>
              <a:prstGeom prst="rect">
                <a:avLst/>
              </a:prstGeom>
              <a:noFill/>
            </p:spPr>
            <p:txBody>
              <a:bodyPr wrap="none" rtlCol="0">
                <a:spAutoFit/>
              </a:bodyPr>
              <a:lstStyle/>
              <a:p>
                <a:r>
                  <a:rPr lang="en-GB" sz="1400" b="1" dirty="0" smtClean="0">
                    <a:solidFill>
                      <a:srgbClr val="582F7A"/>
                    </a:solidFill>
                  </a:rPr>
                  <a:t>18</a:t>
                </a:r>
                <a:endParaRPr lang="en-GB" sz="1400" b="1" dirty="0">
                  <a:solidFill>
                    <a:srgbClr val="582F7A"/>
                  </a:solidFill>
                </a:endParaRPr>
              </a:p>
            </p:txBody>
          </p:sp>
          <p:sp>
            <p:nvSpPr>
              <p:cNvPr id="294" name="Hour 20"/>
              <p:cNvSpPr txBox="1"/>
              <p:nvPr/>
            </p:nvSpPr>
            <p:spPr>
              <a:xfrm>
                <a:off x="6211003" y="5138865"/>
                <a:ext cx="383438" cy="307777"/>
              </a:xfrm>
              <a:prstGeom prst="rect">
                <a:avLst/>
              </a:prstGeom>
              <a:noFill/>
            </p:spPr>
            <p:txBody>
              <a:bodyPr wrap="none" rtlCol="0">
                <a:spAutoFit/>
              </a:bodyPr>
              <a:lstStyle/>
              <a:p>
                <a:r>
                  <a:rPr lang="en-GB" sz="1400" b="1" dirty="0" smtClean="0">
                    <a:solidFill>
                      <a:srgbClr val="582F7A"/>
                    </a:solidFill>
                  </a:rPr>
                  <a:t>20</a:t>
                </a:r>
                <a:endParaRPr lang="en-GB" sz="1400" b="1" dirty="0">
                  <a:solidFill>
                    <a:srgbClr val="582F7A"/>
                  </a:solidFill>
                </a:endParaRPr>
              </a:p>
            </p:txBody>
          </p:sp>
          <p:sp>
            <p:nvSpPr>
              <p:cNvPr id="295" name="Hour 22"/>
              <p:cNvSpPr txBox="1"/>
              <p:nvPr/>
            </p:nvSpPr>
            <p:spPr>
              <a:xfrm>
                <a:off x="6741479" y="5138865"/>
                <a:ext cx="383438" cy="307777"/>
              </a:xfrm>
              <a:prstGeom prst="rect">
                <a:avLst/>
              </a:prstGeom>
              <a:noFill/>
            </p:spPr>
            <p:txBody>
              <a:bodyPr wrap="none" rtlCol="0">
                <a:spAutoFit/>
              </a:bodyPr>
              <a:lstStyle/>
              <a:p>
                <a:r>
                  <a:rPr lang="en-GB" sz="1400" b="1" dirty="0" smtClean="0">
                    <a:solidFill>
                      <a:srgbClr val="582F7A"/>
                    </a:solidFill>
                  </a:rPr>
                  <a:t>22</a:t>
                </a:r>
                <a:endParaRPr lang="en-GB" sz="1400" b="1" dirty="0">
                  <a:solidFill>
                    <a:srgbClr val="582F7A"/>
                  </a:solidFill>
                </a:endParaRPr>
              </a:p>
            </p:txBody>
          </p:sp>
          <p:sp>
            <p:nvSpPr>
              <p:cNvPr id="296" name="Hour 23"/>
              <p:cNvSpPr txBox="1"/>
              <p:nvPr/>
            </p:nvSpPr>
            <p:spPr>
              <a:xfrm>
                <a:off x="7287195" y="5138865"/>
                <a:ext cx="383438" cy="307777"/>
              </a:xfrm>
              <a:prstGeom prst="rect">
                <a:avLst/>
              </a:prstGeom>
              <a:noFill/>
            </p:spPr>
            <p:txBody>
              <a:bodyPr wrap="none" rtlCol="0">
                <a:spAutoFit/>
              </a:bodyPr>
              <a:lstStyle/>
              <a:p>
                <a:r>
                  <a:rPr lang="en-GB" sz="1400" b="1" dirty="0" smtClean="0">
                    <a:solidFill>
                      <a:srgbClr val="582F7A"/>
                    </a:solidFill>
                  </a:rPr>
                  <a:t>23</a:t>
                </a:r>
                <a:endParaRPr lang="en-GB" sz="1400" b="1" dirty="0">
                  <a:solidFill>
                    <a:srgbClr val="582F7A"/>
                  </a:solidFill>
                </a:endParaRPr>
              </a:p>
            </p:txBody>
          </p:sp>
        </p:grpSp>
        <p:sp>
          <p:nvSpPr>
            <p:cNvPr id="267" name="Data set 2 Label"/>
            <p:cNvSpPr/>
            <p:nvPr/>
          </p:nvSpPr>
          <p:spPr>
            <a:xfrm>
              <a:off x="7283042" y="4068032"/>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microwave</a:t>
              </a:r>
            </a:p>
          </p:txBody>
        </p:sp>
        <p:sp>
          <p:nvSpPr>
            <p:cNvPr id="268" name="Data set 1 Label"/>
            <p:cNvSpPr/>
            <p:nvPr/>
          </p:nvSpPr>
          <p:spPr>
            <a:xfrm>
              <a:off x="7283042" y="4733083"/>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radio</a:t>
              </a:r>
            </a:p>
          </p:txBody>
        </p:sp>
        <p:sp>
          <p:nvSpPr>
            <p:cNvPr id="269" name="Data set 3 Label"/>
            <p:cNvSpPr/>
            <p:nvPr/>
          </p:nvSpPr>
          <p:spPr>
            <a:xfrm>
              <a:off x="7283042" y="3339420"/>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lamp</a:t>
              </a:r>
              <a:endParaRPr lang="en-GB" sz="2400" dirty="0" smtClean="0">
                <a:latin typeface="Arial Narrow" panose="020B0606020202030204" pitchFamily="34" charset="0"/>
              </a:endParaRPr>
            </a:p>
          </p:txBody>
        </p:sp>
        <p:sp>
          <p:nvSpPr>
            <p:cNvPr id="270" name="Data set 4 Label"/>
            <p:cNvSpPr/>
            <p:nvPr/>
          </p:nvSpPr>
          <p:spPr>
            <a:xfrm>
              <a:off x="7283042" y="2628470"/>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kettle</a:t>
              </a:r>
            </a:p>
          </p:txBody>
        </p:sp>
        <p:sp>
          <p:nvSpPr>
            <p:cNvPr id="271" name="Data set 5 Label"/>
            <p:cNvSpPr/>
            <p:nvPr/>
          </p:nvSpPr>
          <p:spPr>
            <a:xfrm>
              <a:off x="7283042" y="1944302"/>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television</a:t>
              </a:r>
            </a:p>
          </p:txBody>
        </p:sp>
        <p:sp>
          <p:nvSpPr>
            <p:cNvPr id="272" name="Time axis Label"/>
            <p:cNvSpPr txBox="1"/>
            <p:nvPr/>
          </p:nvSpPr>
          <p:spPr>
            <a:xfrm>
              <a:off x="431800" y="5443321"/>
              <a:ext cx="6789117" cy="369332"/>
            </a:xfrm>
            <a:prstGeom prst="rect">
              <a:avLst/>
            </a:prstGeom>
            <a:noFill/>
          </p:spPr>
          <p:txBody>
            <a:bodyPr wrap="square" rtlCol="0">
              <a:spAutoFit/>
            </a:bodyPr>
            <a:lstStyle/>
            <a:p>
              <a:pPr algn="ctr"/>
              <a:r>
                <a:rPr lang="en-GB" sz="1800" b="1" dirty="0" smtClean="0">
                  <a:solidFill>
                    <a:srgbClr val="582F7A"/>
                  </a:solidFill>
                </a:rPr>
                <a:t>One day (24-hours)</a:t>
              </a:r>
              <a:endParaRPr lang="en-GB" sz="1800" b="1" dirty="0">
                <a:solidFill>
                  <a:srgbClr val="582F7A"/>
                </a:solidFill>
              </a:endParaRPr>
            </a:p>
          </p:txBody>
        </p:sp>
        <p:grpSp>
          <p:nvGrpSpPr>
            <p:cNvPr id="273" name="Group 272"/>
            <p:cNvGrpSpPr/>
            <p:nvPr/>
          </p:nvGrpSpPr>
          <p:grpSpPr>
            <a:xfrm>
              <a:off x="2958263" y="4769000"/>
              <a:ext cx="3849266" cy="365559"/>
              <a:chOff x="2958263" y="4769000"/>
              <a:chExt cx="3849266" cy="365559"/>
            </a:xfrm>
          </p:grpSpPr>
          <p:sp>
            <p:nvSpPr>
              <p:cNvPr id="282" name="Rectangle 50"/>
              <p:cNvSpPr>
                <a:spLocks noChangeArrowheads="1"/>
              </p:cNvSpPr>
              <p:nvPr/>
            </p:nvSpPr>
            <p:spPr bwMode="auto">
              <a:xfrm>
                <a:off x="2958263" y="4774559"/>
                <a:ext cx="151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83" name="Rectangle 50"/>
              <p:cNvSpPr>
                <a:spLocks noChangeArrowheads="1"/>
              </p:cNvSpPr>
              <p:nvPr/>
            </p:nvSpPr>
            <p:spPr bwMode="auto">
              <a:xfrm>
                <a:off x="6698799" y="4769000"/>
                <a:ext cx="10873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274" name="Group 273"/>
            <p:cNvGrpSpPr/>
            <p:nvPr/>
          </p:nvGrpSpPr>
          <p:grpSpPr>
            <a:xfrm>
              <a:off x="2901498" y="2651866"/>
              <a:ext cx="3677307" cy="360000"/>
              <a:chOff x="2901498" y="2651866"/>
              <a:chExt cx="3677307" cy="360000"/>
            </a:xfrm>
          </p:grpSpPr>
          <p:sp>
            <p:nvSpPr>
              <p:cNvPr id="275" name="Rectangle 50"/>
              <p:cNvSpPr>
                <a:spLocks noChangeArrowheads="1"/>
              </p:cNvSpPr>
              <p:nvPr/>
            </p:nvSpPr>
            <p:spPr bwMode="auto">
              <a:xfrm>
                <a:off x="2901498" y="2651866"/>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76" name="Rectangle 50"/>
              <p:cNvSpPr>
                <a:spLocks noChangeArrowheads="1"/>
              </p:cNvSpPr>
              <p:nvPr/>
            </p:nvSpPr>
            <p:spPr bwMode="auto">
              <a:xfrm>
                <a:off x="3403370" y="2651866"/>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77" name="Rectangle 50"/>
              <p:cNvSpPr>
                <a:spLocks noChangeArrowheads="1"/>
              </p:cNvSpPr>
              <p:nvPr/>
            </p:nvSpPr>
            <p:spPr bwMode="auto">
              <a:xfrm>
                <a:off x="4276228" y="2651866"/>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78" name="Rectangle 50"/>
              <p:cNvSpPr>
                <a:spLocks noChangeArrowheads="1"/>
              </p:cNvSpPr>
              <p:nvPr/>
            </p:nvSpPr>
            <p:spPr bwMode="auto">
              <a:xfrm>
                <a:off x="4901531" y="2651866"/>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79" name="Rectangle 50"/>
              <p:cNvSpPr>
                <a:spLocks noChangeArrowheads="1"/>
              </p:cNvSpPr>
              <p:nvPr/>
            </p:nvSpPr>
            <p:spPr bwMode="auto">
              <a:xfrm>
                <a:off x="5526834" y="2651866"/>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80" name="Rectangle 50"/>
              <p:cNvSpPr>
                <a:spLocks noChangeArrowheads="1"/>
              </p:cNvSpPr>
              <p:nvPr/>
            </p:nvSpPr>
            <p:spPr bwMode="auto">
              <a:xfrm>
                <a:off x="6026349" y="2651866"/>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81" name="Rectangle 50"/>
              <p:cNvSpPr>
                <a:spLocks noChangeArrowheads="1"/>
              </p:cNvSpPr>
              <p:nvPr/>
            </p:nvSpPr>
            <p:spPr bwMode="auto">
              <a:xfrm>
                <a:off x="6542805" y="2651866"/>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grpSp>
        <p:nvGrpSpPr>
          <p:cNvPr id="176" name="Activity Chart 2"/>
          <p:cNvGrpSpPr/>
          <p:nvPr/>
        </p:nvGrpSpPr>
        <p:grpSpPr>
          <a:xfrm>
            <a:off x="420958" y="1568708"/>
            <a:ext cx="8291242" cy="4183178"/>
            <a:chOff x="431800" y="1629475"/>
            <a:chExt cx="8291242" cy="4183178"/>
          </a:xfrm>
        </p:grpSpPr>
        <p:grpSp>
          <p:nvGrpSpPr>
            <p:cNvPr id="177" name="Group 176"/>
            <p:cNvGrpSpPr/>
            <p:nvPr/>
          </p:nvGrpSpPr>
          <p:grpSpPr>
            <a:xfrm>
              <a:off x="3521397" y="2651667"/>
              <a:ext cx="2523291" cy="366096"/>
              <a:chOff x="3521397" y="2651667"/>
              <a:chExt cx="2523291" cy="366096"/>
            </a:xfrm>
          </p:grpSpPr>
          <p:sp>
            <p:nvSpPr>
              <p:cNvPr id="257" name="Rectangle 50"/>
              <p:cNvSpPr>
                <a:spLocks noChangeArrowheads="1"/>
              </p:cNvSpPr>
              <p:nvPr/>
            </p:nvSpPr>
            <p:spPr bwMode="auto">
              <a:xfrm>
                <a:off x="3521397" y="2651667"/>
                <a:ext cx="10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58" name="Rectangle 51"/>
              <p:cNvSpPr>
                <a:spLocks noChangeArrowheads="1"/>
              </p:cNvSpPr>
              <p:nvPr/>
            </p:nvSpPr>
            <p:spPr bwMode="auto">
              <a:xfrm>
                <a:off x="5886127" y="2657763"/>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59" name="Rectangle 52"/>
              <p:cNvSpPr>
                <a:spLocks noChangeArrowheads="1"/>
              </p:cNvSpPr>
              <p:nvPr/>
            </p:nvSpPr>
            <p:spPr bwMode="auto">
              <a:xfrm>
                <a:off x="6026688" y="2657763"/>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178" name="Group 177"/>
            <p:cNvGrpSpPr/>
            <p:nvPr/>
          </p:nvGrpSpPr>
          <p:grpSpPr>
            <a:xfrm>
              <a:off x="1784548" y="1982617"/>
              <a:ext cx="3566651" cy="360000"/>
              <a:chOff x="1784548" y="1982617"/>
              <a:chExt cx="3566651" cy="360000"/>
            </a:xfrm>
          </p:grpSpPr>
          <p:sp>
            <p:nvSpPr>
              <p:cNvPr id="251" name="Rectangle 50"/>
              <p:cNvSpPr>
                <a:spLocks noChangeArrowheads="1"/>
              </p:cNvSpPr>
              <p:nvPr/>
            </p:nvSpPr>
            <p:spPr bwMode="auto">
              <a:xfrm>
                <a:off x="1784548" y="1982617"/>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52" name="Rectangle 50"/>
              <p:cNvSpPr>
                <a:spLocks noChangeArrowheads="1"/>
              </p:cNvSpPr>
              <p:nvPr/>
            </p:nvSpPr>
            <p:spPr bwMode="auto">
              <a:xfrm>
                <a:off x="3113926" y="1982617"/>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53" name="Rectangle 50"/>
              <p:cNvSpPr>
                <a:spLocks noChangeArrowheads="1"/>
              </p:cNvSpPr>
              <p:nvPr/>
            </p:nvSpPr>
            <p:spPr bwMode="auto">
              <a:xfrm>
                <a:off x="3308973" y="1982617"/>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54" name="Rectangle 50"/>
              <p:cNvSpPr>
                <a:spLocks noChangeArrowheads="1"/>
              </p:cNvSpPr>
              <p:nvPr/>
            </p:nvSpPr>
            <p:spPr bwMode="auto">
              <a:xfrm>
                <a:off x="3772419" y="1982617"/>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55" name="Rectangle 50"/>
              <p:cNvSpPr>
                <a:spLocks noChangeArrowheads="1"/>
              </p:cNvSpPr>
              <p:nvPr/>
            </p:nvSpPr>
            <p:spPr bwMode="auto">
              <a:xfrm>
                <a:off x="4107901" y="1982617"/>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56" name="Rectangle 50"/>
              <p:cNvSpPr>
                <a:spLocks noChangeArrowheads="1"/>
              </p:cNvSpPr>
              <p:nvPr/>
            </p:nvSpPr>
            <p:spPr bwMode="auto">
              <a:xfrm>
                <a:off x="5333199" y="1982617"/>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179" name="Group 178"/>
            <p:cNvGrpSpPr/>
            <p:nvPr/>
          </p:nvGrpSpPr>
          <p:grpSpPr>
            <a:xfrm>
              <a:off x="2980669" y="4098030"/>
              <a:ext cx="4045180" cy="360000"/>
              <a:chOff x="2980669" y="4098030"/>
              <a:chExt cx="4045180" cy="360000"/>
            </a:xfrm>
          </p:grpSpPr>
          <p:sp>
            <p:nvSpPr>
              <p:cNvPr id="247" name="Rectangle 58"/>
              <p:cNvSpPr>
                <a:spLocks noChangeArrowheads="1"/>
              </p:cNvSpPr>
              <p:nvPr/>
            </p:nvSpPr>
            <p:spPr bwMode="auto">
              <a:xfrm>
                <a:off x="2980669" y="4098030"/>
                <a:ext cx="7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48" name="Rectangle 58"/>
              <p:cNvSpPr>
                <a:spLocks noChangeArrowheads="1"/>
              </p:cNvSpPr>
              <p:nvPr/>
            </p:nvSpPr>
            <p:spPr bwMode="auto">
              <a:xfrm>
                <a:off x="6953849" y="4098030"/>
                <a:ext cx="7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49" name="Rectangle 58"/>
              <p:cNvSpPr>
                <a:spLocks noChangeArrowheads="1"/>
              </p:cNvSpPr>
              <p:nvPr/>
            </p:nvSpPr>
            <p:spPr bwMode="auto">
              <a:xfrm>
                <a:off x="5444724" y="4098030"/>
                <a:ext cx="7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50" name="Rectangle 58"/>
              <p:cNvSpPr>
                <a:spLocks noChangeArrowheads="1"/>
              </p:cNvSpPr>
              <p:nvPr/>
            </p:nvSpPr>
            <p:spPr bwMode="auto">
              <a:xfrm>
                <a:off x="6797743" y="4098030"/>
                <a:ext cx="7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180" name="Data Axes"/>
            <p:cNvGrpSpPr/>
            <p:nvPr/>
          </p:nvGrpSpPr>
          <p:grpSpPr>
            <a:xfrm>
              <a:off x="488917" y="1629475"/>
              <a:ext cx="6732001" cy="3528230"/>
              <a:chOff x="886325" y="1616918"/>
              <a:chExt cx="6732001" cy="3528230"/>
            </a:xfrm>
          </p:grpSpPr>
          <p:sp>
            <p:nvSpPr>
              <p:cNvPr id="241" name="y-axis"/>
              <p:cNvSpPr>
                <a:spLocks noChangeShapeType="1"/>
              </p:cNvSpPr>
              <p:nvPr/>
            </p:nvSpPr>
            <p:spPr bwMode="auto">
              <a:xfrm>
                <a:off x="886326" y="1616918"/>
                <a:ext cx="1380" cy="3528230"/>
              </a:xfrm>
              <a:prstGeom prst="line">
                <a:avLst/>
              </a:prstGeom>
              <a:noFill/>
              <a:ln w="57240">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42" name="x-axis 1"/>
              <p:cNvSpPr>
                <a:spLocks noChangeShapeType="1"/>
              </p:cNvSpPr>
              <p:nvPr/>
            </p:nvSpPr>
            <p:spPr bwMode="auto">
              <a:xfrm>
                <a:off x="886326" y="5129622"/>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43" name="x-axis 2"/>
              <p:cNvSpPr>
                <a:spLocks noChangeShapeType="1"/>
              </p:cNvSpPr>
              <p:nvPr/>
            </p:nvSpPr>
            <p:spPr bwMode="auto">
              <a:xfrm>
                <a:off x="886326" y="4451847"/>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44" name="x-axis 3"/>
              <p:cNvSpPr>
                <a:spLocks noChangeShapeType="1"/>
              </p:cNvSpPr>
              <p:nvPr/>
            </p:nvSpPr>
            <p:spPr bwMode="auto">
              <a:xfrm>
                <a:off x="886326" y="3728786"/>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45" name="x-axis 4"/>
              <p:cNvSpPr>
                <a:spLocks noChangeShapeType="1"/>
              </p:cNvSpPr>
              <p:nvPr/>
            </p:nvSpPr>
            <p:spPr bwMode="auto">
              <a:xfrm>
                <a:off x="886325" y="3016747"/>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46" name="x-axis 5"/>
              <p:cNvSpPr>
                <a:spLocks noChangeShapeType="1"/>
              </p:cNvSpPr>
              <p:nvPr/>
            </p:nvSpPr>
            <p:spPr bwMode="auto">
              <a:xfrm>
                <a:off x="886325" y="2330060"/>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dirty="0">
                  <a:solidFill>
                    <a:srgbClr val="000000"/>
                  </a:solidFill>
                  <a:latin typeface="Times New Roman" pitchFamily="18" charset="0"/>
                </a:endParaRPr>
              </a:p>
            </p:txBody>
          </p:sp>
        </p:grpSp>
        <p:grpSp>
          <p:nvGrpSpPr>
            <p:cNvPr id="181" name="Time sub-axes"/>
            <p:cNvGrpSpPr/>
            <p:nvPr/>
          </p:nvGrpSpPr>
          <p:grpSpPr>
            <a:xfrm>
              <a:off x="813644" y="1629475"/>
              <a:ext cx="6095061" cy="3708000"/>
              <a:chOff x="1217504" y="1576135"/>
              <a:chExt cx="6095061" cy="3768044"/>
            </a:xfrm>
          </p:grpSpPr>
          <p:sp>
            <p:nvSpPr>
              <p:cNvPr id="217" name="Axis Hour 1"/>
              <p:cNvSpPr>
                <a:spLocks noChangeShapeType="1"/>
              </p:cNvSpPr>
              <p:nvPr/>
            </p:nvSpPr>
            <p:spPr bwMode="auto">
              <a:xfrm flipV="1">
                <a:off x="121750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18" name="Axis Hour 2"/>
              <p:cNvSpPr>
                <a:spLocks noChangeShapeType="1"/>
              </p:cNvSpPr>
              <p:nvPr/>
            </p:nvSpPr>
            <p:spPr bwMode="auto">
              <a:xfrm flipV="1">
                <a:off x="148244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19" name="Axis Hour 3"/>
              <p:cNvSpPr>
                <a:spLocks noChangeShapeType="1"/>
              </p:cNvSpPr>
              <p:nvPr/>
            </p:nvSpPr>
            <p:spPr bwMode="auto">
              <a:xfrm flipV="1">
                <a:off x="174739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20" name="Axis Hour 4"/>
              <p:cNvSpPr>
                <a:spLocks noChangeShapeType="1"/>
              </p:cNvSpPr>
              <p:nvPr/>
            </p:nvSpPr>
            <p:spPr bwMode="auto">
              <a:xfrm flipV="1">
                <a:off x="2012333"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21" name="Axis Hour 5"/>
              <p:cNvSpPr>
                <a:spLocks noChangeShapeType="1"/>
              </p:cNvSpPr>
              <p:nvPr/>
            </p:nvSpPr>
            <p:spPr bwMode="auto">
              <a:xfrm flipV="1">
                <a:off x="2277276"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22" name="Axis Hour 6"/>
              <p:cNvSpPr>
                <a:spLocks noChangeShapeType="1"/>
              </p:cNvSpPr>
              <p:nvPr/>
            </p:nvSpPr>
            <p:spPr bwMode="auto">
              <a:xfrm flipV="1">
                <a:off x="2542219"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23" name="Axis Hour 7"/>
              <p:cNvSpPr>
                <a:spLocks noChangeShapeType="1"/>
              </p:cNvSpPr>
              <p:nvPr/>
            </p:nvSpPr>
            <p:spPr bwMode="auto">
              <a:xfrm flipV="1">
                <a:off x="2807162"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24" name="Axis Hour 8"/>
              <p:cNvSpPr>
                <a:spLocks noChangeShapeType="1"/>
              </p:cNvSpPr>
              <p:nvPr/>
            </p:nvSpPr>
            <p:spPr bwMode="auto">
              <a:xfrm flipV="1">
                <a:off x="307210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25" name="Axis Hour 9"/>
              <p:cNvSpPr>
                <a:spLocks noChangeShapeType="1"/>
              </p:cNvSpPr>
              <p:nvPr/>
            </p:nvSpPr>
            <p:spPr bwMode="auto">
              <a:xfrm flipV="1">
                <a:off x="3337048"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26" name="Axis Hour 10"/>
              <p:cNvSpPr>
                <a:spLocks noChangeShapeType="1"/>
              </p:cNvSpPr>
              <p:nvPr/>
            </p:nvSpPr>
            <p:spPr bwMode="auto">
              <a:xfrm flipV="1">
                <a:off x="3601991"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27" name="Axis Hour 11"/>
              <p:cNvSpPr>
                <a:spLocks noChangeShapeType="1"/>
              </p:cNvSpPr>
              <p:nvPr/>
            </p:nvSpPr>
            <p:spPr bwMode="auto">
              <a:xfrm flipV="1">
                <a:off x="386693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28" name="Axis Hour 12"/>
              <p:cNvSpPr>
                <a:spLocks noChangeShapeType="1"/>
              </p:cNvSpPr>
              <p:nvPr/>
            </p:nvSpPr>
            <p:spPr bwMode="auto">
              <a:xfrm flipV="1">
                <a:off x="413187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29" name="Axis Hour 13"/>
              <p:cNvSpPr>
                <a:spLocks noChangeShapeType="1"/>
              </p:cNvSpPr>
              <p:nvPr/>
            </p:nvSpPr>
            <p:spPr bwMode="auto">
              <a:xfrm flipV="1">
                <a:off x="439682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30" name="Axis Hour 14"/>
              <p:cNvSpPr>
                <a:spLocks noChangeShapeType="1"/>
              </p:cNvSpPr>
              <p:nvPr/>
            </p:nvSpPr>
            <p:spPr bwMode="auto">
              <a:xfrm flipV="1">
                <a:off x="4661763"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31" name="Axis Hour 15"/>
              <p:cNvSpPr>
                <a:spLocks noChangeShapeType="1"/>
              </p:cNvSpPr>
              <p:nvPr/>
            </p:nvSpPr>
            <p:spPr bwMode="auto">
              <a:xfrm flipV="1">
                <a:off x="4926706"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32" name="Axis Hour 16"/>
              <p:cNvSpPr>
                <a:spLocks noChangeShapeType="1"/>
              </p:cNvSpPr>
              <p:nvPr/>
            </p:nvSpPr>
            <p:spPr bwMode="auto">
              <a:xfrm flipV="1">
                <a:off x="5191649"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33" name="Axis Hour 17"/>
              <p:cNvSpPr>
                <a:spLocks noChangeShapeType="1"/>
              </p:cNvSpPr>
              <p:nvPr/>
            </p:nvSpPr>
            <p:spPr bwMode="auto">
              <a:xfrm flipV="1">
                <a:off x="5456592"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34" name="Axis Hour 18"/>
              <p:cNvSpPr>
                <a:spLocks noChangeShapeType="1"/>
              </p:cNvSpPr>
              <p:nvPr/>
            </p:nvSpPr>
            <p:spPr bwMode="auto">
              <a:xfrm flipV="1">
                <a:off x="572153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35" name="Axis Hour 19"/>
              <p:cNvSpPr>
                <a:spLocks noChangeShapeType="1"/>
              </p:cNvSpPr>
              <p:nvPr/>
            </p:nvSpPr>
            <p:spPr bwMode="auto">
              <a:xfrm flipV="1">
                <a:off x="5986478"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36" name="Axis Hour 20"/>
              <p:cNvSpPr>
                <a:spLocks noChangeShapeType="1"/>
              </p:cNvSpPr>
              <p:nvPr/>
            </p:nvSpPr>
            <p:spPr bwMode="auto">
              <a:xfrm flipV="1">
                <a:off x="6251421"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37" name="Axis Hour 21"/>
              <p:cNvSpPr>
                <a:spLocks noChangeShapeType="1"/>
              </p:cNvSpPr>
              <p:nvPr/>
            </p:nvSpPr>
            <p:spPr bwMode="auto">
              <a:xfrm flipV="1">
                <a:off x="651636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38" name="Axis Hour 22"/>
              <p:cNvSpPr>
                <a:spLocks noChangeShapeType="1"/>
              </p:cNvSpPr>
              <p:nvPr/>
            </p:nvSpPr>
            <p:spPr bwMode="auto">
              <a:xfrm flipV="1">
                <a:off x="678130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39" name="Axis Hour 23"/>
              <p:cNvSpPr>
                <a:spLocks noChangeShapeType="1"/>
              </p:cNvSpPr>
              <p:nvPr/>
            </p:nvSpPr>
            <p:spPr bwMode="auto">
              <a:xfrm flipV="1">
                <a:off x="704625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40" name="Axis Hour 24"/>
              <p:cNvSpPr>
                <a:spLocks noChangeShapeType="1"/>
              </p:cNvSpPr>
              <p:nvPr/>
            </p:nvSpPr>
            <p:spPr bwMode="auto">
              <a:xfrm flipV="1">
                <a:off x="731118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grpSp>
        <p:grpSp>
          <p:nvGrpSpPr>
            <p:cNvPr id="182" name="Hours on axes"/>
            <p:cNvGrpSpPr/>
            <p:nvPr/>
          </p:nvGrpSpPr>
          <p:grpSpPr>
            <a:xfrm>
              <a:off x="531695" y="5151422"/>
              <a:ext cx="6741530" cy="307777"/>
              <a:chOff x="929103" y="5138865"/>
              <a:chExt cx="6741530" cy="307777"/>
            </a:xfrm>
          </p:grpSpPr>
          <p:sp>
            <p:nvSpPr>
              <p:cNvPr id="204" name="Hour 0"/>
              <p:cNvSpPr txBox="1"/>
              <p:nvPr/>
            </p:nvSpPr>
            <p:spPr>
              <a:xfrm>
                <a:off x="929103" y="5138865"/>
                <a:ext cx="284052" cy="307777"/>
              </a:xfrm>
              <a:prstGeom prst="rect">
                <a:avLst/>
              </a:prstGeom>
              <a:noFill/>
            </p:spPr>
            <p:txBody>
              <a:bodyPr wrap="none" rtlCol="0">
                <a:spAutoFit/>
              </a:bodyPr>
              <a:lstStyle/>
              <a:p>
                <a:r>
                  <a:rPr lang="en-GB" sz="1400" b="1" dirty="0" smtClean="0">
                    <a:solidFill>
                      <a:srgbClr val="582F7A"/>
                    </a:solidFill>
                  </a:rPr>
                  <a:t>0</a:t>
                </a:r>
                <a:endParaRPr lang="en-GB" sz="1400" b="1" dirty="0">
                  <a:solidFill>
                    <a:srgbClr val="582F7A"/>
                  </a:solidFill>
                </a:endParaRPr>
              </a:p>
            </p:txBody>
          </p:sp>
          <p:sp>
            <p:nvSpPr>
              <p:cNvPr id="205" name="Hour 2"/>
              <p:cNvSpPr txBox="1"/>
              <p:nvPr/>
            </p:nvSpPr>
            <p:spPr>
              <a:xfrm>
                <a:off x="1482439" y="5138865"/>
                <a:ext cx="284052" cy="307777"/>
              </a:xfrm>
              <a:prstGeom prst="rect">
                <a:avLst/>
              </a:prstGeom>
              <a:noFill/>
            </p:spPr>
            <p:txBody>
              <a:bodyPr wrap="none" rtlCol="0">
                <a:spAutoFit/>
              </a:bodyPr>
              <a:lstStyle/>
              <a:p>
                <a:r>
                  <a:rPr lang="en-GB" sz="1400" b="1" dirty="0" smtClean="0">
                    <a:solidFill>
                      <a:srgbClr val="582F7A"/>
                    </a:solidFill>
                  </a:rPr>
                  <a:t>2</a:t>
                </a:r>
                <a:endParaRPr lang="en-GB" sz="1400" b="1" dirty="0">
                  <a:solidFill>
                    <a:srgbClr val="582F7A"/>
                  </a:solidFill>
                </a:endParaRPr>
              </a:p>
            </p:txBody>
          </p:sp>
          <p:sp>
            <p:nvSpPr>
              <p:cNvPr id="206" name="Hour 4"/>
              <p:cNvSpPr txBox="1"/>
              <p:nvPr/>
            </p:nvSpPr>
            <p:spPr>
              <a:xfrm>
                <a:off x="2012915" y="5138865"/>
                <a:ext cx="284052" cy="307777"/>
              </a:xfrm>
              <a:prstGeom prst="rect">
                <a:avLst/>
              </a:prstGeom>
              <a:noFill/>
            </p:spPr>
            <p:txBody>
              <a:bodyPr wrap="none" rtlCol="0">
                <a:spAutoFit/>
              </a:bodyPr>
              <a:lstStyle/>
              <a:p>
                <a:r>
                  <a:rPr lang="en-GB" sz="1400" b="1" dirty="0" smtClean="0">
                    <a:solidFill>
                      <a:srgbClr val="582F7A"/>
                    </a:solidFill>
                  </a:rPr>
                  <a:t>4</a:t>
                </a:r>
                <a:endParaRPr lang="en-GB" sz="1400" b="1" dirty="0">
                  <a:solidFill>
                    <a:srgbClr val="582F7A"/>
                  </a:solidFill>
                </a:endParaRPr>
              </a:p>
            </p:txBody>
          </p:sp>
          <p:sp>
            <p:nvSpPr>
              <p:cNvPr id="207" name="Hour 6"/>
              <p:cNvSpPr txBox="1"/>
              <p:nvPr/>
            </p:nvSpPr>
            <p:spPr>
              <a:xfrm>
                <a:off x="2535771" y="5138865"/>
                <a:ext cx="284052" cy="307777"/>
              </a:xfrm>
              <a:prstGeom prst="rect">
                <a:avLst/>
              </a:prstGeom>
              <a:noFill/>
            </p:spPr>
            <p:txBody>
              <a:bodyPr wrap="none" rtlCol="0">
                <a:spAutoFit/>
              </a:bodyPr>
              <a:lstStyle/>
              <a:p>
                <a:r>
                  <a:rPr lang="en-GB" sz="1400" b="1" dirty="0" smtClean="0">
                    <a:solidFill>
                      <a:srgbClr val="582F7A"/>
                    </a:solidFill>
                  </a:rPr>
                  <a:t>6</a:t>
                </a:r>
                <a:endParaRPr lang="en-GB" sz="1400" b="1" dirty="0">
                  <a:solidFill>
                    <a:srgbClr val="582F7A"/>
                  </a:solidFill>
                </a:endParaRPr>
              </a:p>
            </p:txBody>
          </p:sp>
          <p:sp>
            <p:nvSpPr>
              <p:cNvPr id="208" name="Hour 8"/>
              <p:cNvSpPr txBox="1"/>
              <p:nvPr/>
            </p:nvSpPr>
            <p:spPr>
              <a:xfrm>
                <a:off x="3066247" y="5138865"/>
                <a:ext cx="284052" cy="307777"/>
              </a:xfrm>
              <a:prstGeom prst="rect">
                <a:avLst/>
              </a:prstGeom>
              <a:noFill/>
            </p:spPr>
            <p:txBody>
              <a:bodyPr wrap="none" rtlCol="0">
                <a:spAutoFit/>
              </a:bodyPr>
              <a:lstStyle/>
              <a:p>
                <a:r>
                  <a:rPr lang="en-GB" sz="1400" b="1" dirty="0" smtClean="0">
                    <a:solidFill>
                      <a:srgbClr val="582F7A"/>
                    </a:solidFill>
                  </a:rPr>
                  <a:t>8</a:t>
                </a:r>
                <a:endParaRPr lang="en-GB" sz="1400" b="1" dirty="0">
                  <a:solidFill>
                    <a:srgbClr val="582F7A"/>
                  </a:solidFill>
                </a:endParaRPr>
              </a:p>
            </p:txBody>
          </p:sp>
          <p:sp>
            <p:nvSpPr>
              <p:cNvPr id="209" name="Hour 10"/>
              <p:cNvSpPr txBox="1"/>
              <p:nvPr/>
            </p:nvSpPr>
            <p:spPr>
              <a:xfrm>
                <a:off x="3543383" y="5138865"/>
                <a:ext cx="383438" cy="307777"/>
              </a:xfrm>
              <a:prstGeom prst="rect">
                <a:avLst/>
              </a:prstGeom>
              <a:noFill/>
            </p:spPr>
            <p:txBody>
              <a:bodyPr wrap="none" rtlCol="0">
                <a:spAutoFit/>
              </a:bodyPr>
              <a:lstStyle/>
              <a:p>
                <a:r>
                  <a:rPr lang="en-GB" sz="1400" b="1" dirty="0" smtClean="0">
                    <a:solidFill>
                      <a:srgbClr val="582F7A"/>
                    </a:solidFill>
                  </a:rPr>
                  <a:t>10</a:t>
                </a:r>
                <a:endParaRPr lang="en-GB" sz="1400" b="1" dirty="0">
                  <a:solidFill>
                    <a:srgbClr val="582F7A"/>
                  </a:solidFill>
                </a:endParaRPr>
              </a:p>
            </p:txBody>
          </p:sp>
          <p:sp>
            <p:nvSpPr>
              <p:cNvPr id="210" name="Hour 12"/>
              <p:cNvSpPr txBox="1"/>
              <p:nvPr/>
            </p:nvSpPr>
            <p:spPr>
              <a:xfrm>
                <a:off x="4081479" y="5138865"/>
                <a:ext cx="383438" cy="307777"/>
              </a:xfrm>
              <a:prstGeom prst="rect">
                <a:avLst/>
              </a:prstGeom>
              <a:noFill/>
            </p:spPr>
            <p:txBody>
              <a:bodyPr wrap="none" rtlCol="0">
                <a:spAutoFit/>
              </a:bodyPr>
              <a:lstStyle/>
              <a:p>
                <a:r>
                  <a:rPr lang="en-GB" sz="1400" b="1" dirty="0" smtClean="0">
                    <a:solidFill>
                      <a:srgbClr val="582F7A"/>
                    </a:solidFill>
                  </a:rPr>
                  <a:t>12</a:t>
                </a:r>
                <a:endParaRPr lang="en-GB" sz="1400" b="1" dirty="0">
                  <a:solidFill>
                    <a:srgbClr val="582F7A"/>
                  </a:solidFill>
                </a:endParaRPr>
              </a:p>
            </p:txBody>
          </p:sp>
          <p:sp>
            <p:nvSpPr>
              <p:cNvPr id="211" name="Hour 14"/>
              <p:cNvSpPr txBox="1"/>
              <p:nvPr/>
            </p:nvSpPr>
            <p:spPr>
              <a:xfrm>
                <a:off x="4604335" y="5138865"/>
                <a:ext cx="383438" cy="307777"/>
              </a:xfrm>
              <a:prstGeom prst="rect">
                <a:avLst/>
              </a:prstGeom>
              <a:noFill/>
            </p:spPr>
            <p:txBody>
              <a:bodyPr wrap="none" rtlCol="0">
                <a:spAutoFit/>
              </a:bodyPr>
              <a:lstStyle/>
              <a:p>
                <a:r>
                  <a:rPr lang="en-GB" sz="1400" b="1" dirty="0" smtClean="0">
                    <a:solidFill>
                      <a:srgbClr val="582F7A"/>
                    </a:solidFill>
                  </a:rPr>
                  <a:t>14</a:t>
                </a:r>
                <a:endParaRPr lang="en-GB" sz="1400" b="1" dirty="0">
                  <a:solidFill>
                    <a:srgbClr val="582F7A"/>
                  </a:solidFill>
                </a:endParaRPr>
              </a:p>
            </p:txBody>
          </p:sp>
          <p:sp>
            <p:nvSpPr>
              <p:cNvPr id="212" name="Hour 16"/>
              <p:cNvSpPr txBox="1"/>
              <p:nvPr/>
            </p:nvSpPr>
            <p:spPr>
              <a:xfrm>
                <a:off x="5134811" y="5138865"/>
                <a:ext cx="383438" cy="307777"/>
              </a:xfrm>
              <a:prstGeom prst="rect">
                <a:avLst/>
              </a:prstGeom>
              <a:noFill/>
            </p:spPr>
            <p:txBody>
              <a:bodyPr wrap="none" rtlCol="0">
                <a:spAutoFit/>
              </a:bodyPr>
              <a:lstStyle/>
              <a:p>
                <a:r>
                  <a:rPr lang="en-GB" sz="1400" b="1" dirty="0" smtClean="0">
                    <a:solidFill>
                      <a:srgbClr val="582F7A"/>
                    </a:solidFill>
                  </a:rPr>
                  <a:t>16</a:t>
                </a:r>
                <a:endParaRPr lang="en-GB" sz="1400" b="1" dirty="0">
                  <a:solidFill>
                    <a:srgbClr val="582F7A"/>
                  </a:solidFill>
                </a:endParaRPr>
              </a:p>
            </p:txBody>
          </p:sp>
          <p:sp>
            <p:nvSpPr>
              <p:cNvPr id="213" name="Hour 18"/>
              <p:cNvSpPr txBox="1"/>
              <p:nvPr/>
            </p:nvSpPr>
            <p:spPr>
              <a:xfrm>
                <a:off x="5665287" y="5138865"/>
                <a:ext cx="383438" cy="307777"/>
              </a:xfrm>
              <a:prstGeom prst="rect">
                <a:avLst/>
              </a:prstGeom>
              <a:noFill/>
            </p:spPr>
            <p:txBody>
              <a:bodyPr wrap="none" rtlCol="0">
                <a:spAutoFit/>
              </a:bodyPr>
              <a:lstStyle/>
              <a:p>
                <a:r>
                  <a:rPr lang="en-GB" sz="1400" b="1" dirty="0" smtClean="0">
                    <a:solidFill>
                      <a:srgbClr val="582F7A"/>
                    </a:solidFill>
                  </a:rPr>
                  <a:t>18</a:t>
                </a:r>
                <a:endParaRPr lang="en-GB" sz="1400" b="1" dirty="0">
                  <a:solidFill>
                    <a:srgbClr val="582F7A"/>
                  </a:solidFill>
                </a:endParaRPr>
              </a:p>
            </p:txBody>
          </p:sp>
          <p:sp>
            <p:nvSpPr>
              <p:cNvPr id="214" name="Hour 20"/>
              <p:cNvSpPr txBox="1"/>
              <p:nvPr/>
            </p:nvSpPr>
            <p:spPr>
              <a:xfrm>
                <a:off x="6211003" y="5138865"/>
                <a:ext cx="383438" cy="307777"/>
              </a:xfrm>
              <a:prstGeom prst="rect">
                <a:avLst/>
              </a:prstGeom>
              <a:noFill/>
            </p:spPr>
            <p:txBody>
              <a:bodyPr wrap="none" rtlCol="0">
                <a:spAutoFit/>
              </a:bodyPr>
              <a:lstStyle/>
              <a:p>
                <a:r>
                  <a:rPr lang="en-GB" sz="1400" b="1" dirty="0" smtClean="0">
                    <a:solidFill>
                      <a:srgbClr val="582F7A"/>
                    </a:solidFill>
                  </a:rPr>
                  <a:t>20</a:t>
                </a:r>
                <a:endParaRPr lang="en-GB" sz="1400" b="1" dirty="0">
                  <a:solidFill>
                    <a:srgbClr val="582F7A"/>
                  </a:solidFill>
                </a:endParaRPr>
              </a:p>
            </p:txBody>
          </p:sp>
          <p:sp>
            <p:nvSpPr>
              <p:cNvPr id="215" name="Hour 22"/>
              <p:cNvSpPr txBox="1"/>
              <p:nvPr/>
            </p:nvSpPr>
            <p:spPr>
              <a:xfrm>
                <a:off x="6741479" y="5138865"/>
                <a:ext cx="383438" cy="307777"/>
              </a:xfrm>
              <a:prstGeom prst="rect">
                <a:avLst/>
              </a:prstGeom>
              <a:noFill/>
            </p:spPr>
            <p:txBody>
              <a:bodyPr wrap="none" rtlCol="0">
                <a:spAutoFit/>
              </a:bodyPr>
              <a:lstStyle/>
              <a:p>
                <a:r>
                  <a:rPr lang="en-GB" sz="1400" b="1" dirty="0" smtClean="0">
                    <a:solidFill>
                      <a:srgbClr val="582F7A"/>
                    </a:solidFill>
                  </a:rPr>
                  <a:t>22</a:t>
                </a:r>
                <a:endParaRPr lang="en-GB" sz="1400" b="1" dirty="0">
                  <a:solidFill>
                    <a:srgbClr val="582F7A"/>
                  </a:solidFill>
                </a:endParaRPr>
              </a:p>
            </p:txBody>
          </p:sp>
          <p:sp>
            <p:nvSpPr>
              <p:cNvPr id="216" name="Hour 23"/>
              <p:cNvSpPr txBox="1"/>
              <p:nvPr/>
            </p:nvSpPr>
            <p:spPr>
              <a:xfrm>
                <a:off x="7287195" y="5138865"/>
                <a:ext cx="383438" cy="307777"/>
              </a:xfrm>
              <a:prstGeom prst="rect">
                <a:avLst/>
              </a:prstGeom>
              <a:noFill/>
            </p:spPr>
            <p:txBody>
              <a:bodyPr wrap="none" rtlCol="0">
                <a:spAutoFit/>
              </a:bodyPr>
              <a:lstStyle/>
              <a:p>
                <a:r>
                  <a:rPr lang="en-GB" sz="1400" b="1" dirty="0" smtClean="0">
                    <a:solidFill>
                      <a:srgbClr val="582F7A"/>
                    </a:solidFill>
                  </a:rPr>
                  <a:t>23</a:t>
                </a:r>
                <a:endParaRPr lang="en-GB" sz="1400" b="1" dirty="0">
                  <a:solidFill>
                    <a:srgbClr val="582F7A"/>
                  </a:solidFill>
                </a:endParaRPr>
              </a:p>
            </p:txBody>
          </p:sp>
        </p:grpSp>
        <p:sp>
          <p:nvSpPr>
            <p:cNvPr id="183" name="Data set 2 Label"/>
            <p:cNvSpPr/>
            <p:nvPr/>
          </p:nvSpPr>
          <p:spPr>
            <a:xfrm>
              <a:off x="7283042" y="4068032"/>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medication</a:t>
              </a:r>
            </a:p>
          </p:txBody>
        </p:sp>
        <p:sp>
          <p:nvSpPr>
            <p:cNvPr id="184" name="Data set 1 Label"/>
            <p:cNvSpPr/>
            <p:nvPr/>
          </p:nvSpPr>
          <p:spPr>
            <a:xfrm>
              <a:off x="7283042" y="4733083"/>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larder</a:t>
              </a:r>
            </a:p>
          </p:txBody>
        </p:sp>
        <p:sp>
          <p:nvSpPr>
            <p:cNvPr id="185" name="Data set 3 Label"/>
            <p:cNvSpPr/>
            <p:nvPr/>
          </p:nvSpPr>
          <p:spPr>
            <a:xfrm>
              <a:off x="7283042" y="3339420"/>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fridge door</a:t>
              </a:r>
              <a:endParaRPr lang="en-GB" sz="2400" dirty="0" smtClean="0">
                <a:latin typeface="Arial Narrow" panose="020B0606020202030204" pitchFamily="34" charset="0"/>
              </a:endParaRPr>
            </a:p>
          </p:txBody>
        </p:sp>
        <p:sp>
          <p:nvSpPr>
            <p:cNvPr id="186" name="Data set 4 Label"/>
            <p:cNvSpPr/>
            <p:nvPr/>
          </p:nvSpPr>
          <p:spPr>
            <a:xfrm>
              <a:off x="7283042" y="2628470"/>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back door</a:t>
              </a:r>
            </a:p>
          </p:txBody>
        </p:sp>
        <p:sp>
          <p:nvSpPr>
            <p:cNvPr id="187" name="Data set 5 Label"/>
            <p:cNvSpPr/>
            <p:nvPr/>
          </p:nvSpPr>
          <p:spPr>
            <a:xfrm>
              <a:off x="7283042" y="1944302"/>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front door</a:t>
              </a:r>
            </a:p>
          </p:txBody>
        </p:sp>
        <p:sp>
          <p:nvSpPr>
            <p:cNvPr id="188" name="Time axis Label"/>
            <p:cNvSpPr txBox="1"/>
            <p:nvPr/>
          </p:nvSpPr>
          <p:spPr>
            <a:xfrm>
              <a:off x="431800" y="5443321"/>
              <a:ext cx="6789117" cy="369332"/>
            </a:xfrm>
            <a:prstGeom prst="rect">
              <a:avLst/>
            </a:prstGeom>
            <a:noFill/>
          </p:spPr>
          <p:txBody>
            <a:bodyPr wrap="square" rtlCol="0">
              <a:spAutoFit/>
            </a:bodyPr>
            <a:lstStyle/>
            <a:p>
              <a:pPr algn="ctr"/>
              <a:r>
                <a:rPr lang="en-GB" sz="1800" b="1" dirty="0" smtClean="0">
                  <a:solidFill>
                    <a:srgbClr val="582F7A"/>
                  </a:solidFill>
                </a:rPr>
                <a:t>One day (24-hours)</a:t>
              </a:r>
              <a:endParaRPr lang="en-GB" sz="1800" b="1" dirty="0">
                <a:solidFill>
                  <a:srgbClr val="582F7A"/>
                </a:solidFill>
              </a:endParaRPr>
            </a:p>
          </p:txBody>
        </p:sp>
        <p:grpSp>
          <p:nvGrpSpPr>
            <p:cNvPr id="189" name="Group 188"/>
            <p:cNvGrpSpPr/>
            <p:nvPr/>
          </p:nvGrpSpPr>
          <p:grpSpPr>
            <a:xfrm>
              <a:off x="2718021" y="3365712"/>
              <a:ext cx="3737229" cy="360000"/>
              <a:chOff x="2718021" y="3365712"/>
              <a:chExt cx="3737229" cy="360000"/>
            </a:xfrm>
          </p:grpSpPr>
          <p:sp>
            <p:nvSpPr>
              <p:cNvPr id="195" name="Rectangle 50"/>
              <p:cNvSpPr>
                <a:spLocks noChangeArrowheads="1"/>
              </p:cNvSpPr>
              <p:nvPr/>
            </p:nvSpPr>
            <p:spPr bwMode="auto">
              <a:xfrm>
                <a:off x="2772519" y="3365712"/>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96" name="Rectangle 50"/>
              <p:cNvSpPr>
                <a:spLocks noChangeArrowheads="1"/>
              </p:cNvSpPr>
              <p:nvPr/>
            </p:nvSpPr>
            <p:spPr bwMode="auto">
              <a:xfrm>
                <a:off x="3336672" y="3365712"/>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97" name="Rectangle 50"/>
              <p:cNvSpPr>
                <a:spLocks noChangeArrowheads="1"/>
              </p:cNvSpPr>
              <p:nvPr/>
            </p:nvSpPr>
            <p:spPr bwMode="auto">
              <a:xfrm>
                <a:off x="3754755" y="3365712"/>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98" name="Rectangle 50"/>
              <p:cNvSpPr>
                <a:spLocks noChangeArrowheads="1"/>
              </p:cNvSpPr>
              <p:nvPr/>
            </p:nvSpPr>
            <p:spPr bwMode="auto">
              <a:xfrm>
                <a:off x="4410838" y="3365712"/>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99" name="Rectangle 50"/>
              <p:cNvSpPr>
                <a:spLocks noChangeArrowheads="1"/>
              </p:cNvSpPr>
              <p:nvPr/>
            </p:nvSpPr>
            <p:spPr bwMode="auto">
              <a:xfrm>
                <a:off x="4829073" y="3365712"/>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00" name="Rectangle 50"/>
              <p:cNvSpPr>
                <a:spLocks noChangeArrowheads="1"/>
              </p:cNvSpPr>
              <p:nvPr/>
            </p:nvSpPr>
            <p:spPr bwMode="auto">
              <a:xfrm>
                <a:off x="5303819" y="3365712"/>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01" name="Rectangle 50"/>
              <p:cNvSpPr>
                <a:spLocks noChangeArrowheads="1"/>
              </p:cNvSpPr>
              <p:nvPr/>
            </p:nvSpPr>
            <p:spPr bwMode="auto">
              <a:xfrm>
                <a:off x="6029222" y="3365712"/>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02" name="Rectangle 50"/>
              <p:cNvSpPr>
                <a:spLocks noChangeArrowheads="1"/>
              </p:cNvSpPr>
              <p:nvPr/>
            </p:nvSpPr>
            <p:spPr bwMode="auto">
              <a:xfrm>
                <a:off x="6437250" y="3365712"/>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203" name="Rectangle 50"/>
              <p:cNvSpPr>
                <a:spLocks noChangeArrowheads="1"/>
              </p:cNvSpPr>
              <p:nvPr/>
            </p:nvSpPr>
            <p:spPr bwMode="auto">
              <a:xfrm>
                <a:off x="2718021" y="3365712"/>
                <a:ext cx="18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190" name="Group 189"/>
            <p:cNvGrpSpPr/>
            <p:nvPr/>
          </p:nvGrpSpPr>
          <p:grpSpPr>
            <a:xfrm>
              <a:off x="3049911" y="4769564"/>
              <a:ext cx="2623761" cy="360000"/>
              <a:chOff x="3049911" y="4769564"/>
              <a:chExt cx="2623761" cy="360000"/>
            </a:xfrm>
          </p:grpSpPr>
          <p:sp>
            <p:nvSpPr>
              <p:cNvPr id="191" name="Rectangle 58"/>
              <p:cNvSpPr>
                <a:spLocks noChangeArrowheads="1"/>
              </p:cNvSpPr>
              <p:nvPr/>
            </p:nvSpPr>
            <p:spPr bwMode="auto">
              <a:xfrm>
                <a:off x="3049911" y="4769564"/>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92" name="Rectangle 58"/>
              <p:cNvSpPr>
                <a:spLocks noChangeArrowheads="1"/>
              </p:cNvSpPr>
              <p:nvPr/>
            </p:nvSpPr>
            <p:spPr bwMode="auto">
              <a:xfrm>
                <a:off x="3803377" y="4769564"/>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93" name="Rectangle 58"/>
              <p:cNvSpPr>
                <a:spLocks noChangeArrowheads="1"/>
              </p:cNvSpPr>
              <p:nvPr/>
            </p:nvSpPr>
            <p:spPr bwMode="auto">
              <a:xfrm>
                <a:off x="5411295" y="4769564"/>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94" name="Rectangle 58"/>
              <p:cNvSpPr>
                <a:spLocks noChangeArrowheads="1"/>
              </p:cNvSpPr>
              <p:nvPr/>
            </p:nvSpPr>
            <p:spPr bwMode="auto">
              <a:xfrm>
                <a:off x="5637672" y="4769564"/>
                <a:ext cx="36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grpSp>
        <p:nvGrpSpPr>
          <p:cNvPr id="34" name="Activity Chart 1"/>
          <p:cNvGrpSpPr/>
          <p:nvPr/>
        </p:nvGrpSpPr>
        <p:grpSpPr>
          <a:xfrm>
            <a:off x="420958" y="1568708"/>
            <a:ext cx="8291242" cy="4183178"/>
            <a:chOff x="431800" y="1629475"/>
            <a:chExt cx="8291242" cy="4183178"/>
          </a:xfrm>
        </p:grpSpPr>
        <p:grpSp>
          <p:nvGrpSpPr>
            <p:cNvPr id="115" name="Data Axes"/>
            <p:cNvGrpSpPr/>
            <p:nvPr/>
          </p:nvGrpSpPr>
          <p:grpSpPr>
            <a:xfrm>
              <a:off x="488917" y="1629475"/>
              <a:ext cx="6732001" cy="3528230"/>
              <a:chOff x="886325" y="1616918"/>
              <a:chExt cx="6732001" cy="3528230"/>
            </a:xfrm>
          </p:grpSpPr>
          <p:sp>
            <p:nvSpPr>
              <p:cNvPr id="5" name="y-axis"/>
              <p:cNvSpPr>
                <a:spLocks noChangeShapeType="1"/>
              </p:cNvSpPr>
              <p:nvPr/>
            </p:nvSpPr>
            <p:spPr bwMode="auto">
              <a:xfrm>
                <a:off x="886326" y="1616918"/>
                <a:ext cx="1380" cy="3528230"/>
              </a:xfrm>
              <a:prstGeom prst="line">
                <a:avLst/>
              </a:prstGeom>
              <a:noFill/>
              <a:ln w="57240">
                <a:solidFill>
                  <a:schemeClr val="bg1">
                    <a:lumMod val="75000"/>
                  </a:schemeClr>
                </a:solidFill>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68" name="x-axis 1"/>
              <p:cNvSpPr>
                <a:spLocks noChangeShapeType="1"/>
              </p:cNvSpPr>
              <p:nvPr/>
            </p:nvSpPr>
            <p:spPr bwMode="auto">
              <a:xfrm>
                <a:off x="886326" y="5129622"/>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81" name="x-axis 2"/>
              <p:cNvSpPr>
                <a:spLocks noChangeShapeType="1"/>
              </p:cNvSpPr>
              <p:nvPr/>
            </p:nvSpPr>
            <p:spPr bwMode="auto">
              <a:xfrm>
                <a:off x="886326" y="4451847"/>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98" name="x-axis 3"/>
              <p:cNvSpPr>
                <a:spLocks noChangeShapeType="1"/>
              </p:cNvSpPr>
              <p:nvPr/>
            </p:nvSpPr>
            <p:spPr bwMode="auto">
              <a:xfrm>
                <a:off x="886326" y="3728786"/>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91" name="x-axis 4"/>
              <p:cNvSpPr>
                <a:spLocks noChangeShapeType="1"/>
              </p:cNvSpPr>
              <p:nvPr/>
            </p:nvSpPr>
            <p:spPr bwMode="auto">
              <a:xfrm>
                <a:off x="886325" y="3016747"/>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35" name="x-axis 5"/>
              <p:cNvSpPr>
                <a:spLocks noChangeShapeType="1"/>
              </p:cNvSpPr>
              <p:nvPr/>
            </p:nvSpPr>
            <p:spPr bwMode="auto">
              <a:xfrm>
                <a:off x="886325" y="2330060"/>
                <a:ext cx="6732000" cy="1102"/>
              </a:xfrm>
              <a:prstGeom prst="line">
                <a:avLst/>
              </a:prstGeom>
              <a:noFill/>
              <a:ln w="38160">
                <a:solidFill>
                  <a:schemeClr val="bg1">
                    <a:lumMod val="75000"/>
                  </a:schemeClr>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GB" sz="1800" dirty="0">
                  <a:solidFill>
                    <a:srgbClr val="000000"/>
                  </a:solidFill>
                  <a:latin typeface="Times New Roman" pitchFamily="18" charset="0"/>
                </a:endParaRPr>
              </a:p>
            </p:txBody>
          </p:sp>
        </p:grpSp>
        <p:grpSp>
          <p:nvGrpSpPr>
            <p:cNvPr id="116" name="Time sub-axes"/>
            <p:cNvGrpSpPr/>
            <p:nvPr/>
          </p:nvGrpSpPr>
          <p:grpSpPr>
            <a:xfrm>
              <a:off x="813644" y="1629475"/>
              <a:ext cx="6095061" cy="3708000"/>
              <a:chOff x="1217504" y="1576135"/>
              <a:chExt cx="6095061" cy="3768044"/>
            </a:xfrm>
          </p:grpSpPr>
          <p:sp>
            <p:nvSpPr>
              <p:cNvPr id="6" name="Axis Hour 1"/>
              <p:cNvSpPr>
                <a:spLocks noChangeShapeType="1"/>
              </p:cNvSpPr>
              <p:nvPr/>
            </p:nvSpPr>
            <p:spPr bwMode="auto">
              <a:xfrm flipV="1">
                <a:off x="121750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7" name="Axis Hour 2"/>
              <p:cNvSpPr>
                <a:spLocks noChangeShapeType="1"/>
              </p:cNvSpPr>
              <p:nvPr/>
            </p:nvSpPr>
            <p:spPr bwMode="auto">
              <a:xfrm flipV="1">
                <a:off x="148244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8" name="Axis Hour 3"/>
              <p:cNvSpPr>
                <a:spLocks noChangeShapeType="1"/>
              </p:cNvSpPr>
              <p:nvPr/>
            </p:nvSpPr>
            <p:spPr bwMode="auto">
              <a:xfrm flipV="1">
                <a:off x="174739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9" name="Axis Hour 4"/>
              <p:cNvSpPr>
                <a:spLocks noChangeShapeType="1"/>
              </p:cNvSpPr>
              <p:nvPr/>
            </p:nvSpPr>
            <p:spPr bwMode="auto">
              <a:xfrm flipV="1">
                <a:off x="2012333"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10" name="Axis Hour 5"/>
              <p:cNvSpPr>
                <a:spLocks noChangeShapeType="1"/>
              </p:cNvSpPr>
              <p:nvPr/>
            </p:nvSpPr>
            <p:spPr bwMode="auto">
              <a:xfrm flipV="1">
                <a:off x="2277276"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12" name="Axis Hour 6"/>
              <p:cNvSpPr>
                <a:spLocks noChangeShapeType="1"/>
              </p:cNvSpPr>
              <p:nvPr/>
            </p:nvSpPr>
            <p:spPr bwMode="auto">
              <a:xfrm flipV="1">
                <a:off x="2542219"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13" name="Axis Hour 7"/>
              <p:cNvSpPr>
                <a:spLocks noChangeShapeType="1"/>
              </p:cNvSpPr>
              <p:nvPr/>
            </p:nvSpPr>
            <p:spPr bwMode="auto">
              <a:xfrm flipV="1">
                <a:off x="2807162"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15" name="Axis Hour 8"/>
              <p:cNvSpPr>
                <a:spLocks noChangeShapeType="1"/>
              </p:cNvSpPr>
              <p:nvPr/>
            </p:nvSpPr>
            <p:spPr bwMode="auto">
              <a:xfrm flipV="1">
                <a:off x="307210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16" name="Axis Hour 9"/>
              <p:cNvSpPr>
                <a:spLocks noChangeShapeType="1"/>
              </p:cNvSpPr>
              <p:nvPr/>
            </p:nvSpPr>
            <p:spPr bwMode="auto">
              <a:xfrm flipV="1">
                <a:off x="3337048"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18" name="Axis Hour 10"/>
              <p:cNvSpPr>
                <a:spLocks noChangeShapeType="1"/>
              </p:cNvSpPr>
              <p:nvPr/>
            </p:nvSpPr>
            <p:spPr bwMode="auto">
              <a:xfrm flipV="1">
                <a:off x="3601991"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19" name="Axis Hour 11"/>
              <p:cNvSpPr>
                <a:spLocks noChangeShapeType="1"/>
              </p:cNvSpPr>
              <p:nvPr/>
            </p:nvSpPr>
            <p:spPr bwMode="auto">
              <a:xfrm flipV="1">
                <a:off x="386693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11" name="Axis Hour 12"/>
              <p:cNvSpPr>
                <a:spLocks noChangeShapeType="1"/>
              </p:cNvSpPr>
              <p:nvPr/>
            </p:nvSpPr>
            <p:spPr bwMode="auto">
              <a:xfrm flipV="1">
                <a:off x="413187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14" name="Axis Hour 13"/>
              <p:cNvSpPr>
                <a:spLocks noChangeShapeType="1"/>
              </p:cNvSpPr>
              <p:nvPr/>
            </p:nvSpPr>
            <p:spPr bwMode="auto">
              <a:xfrm flipV="1">
                <a:off x="439682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17" name="Axis Hour 14"/>
              <p:cNvSpPr>
                <a:spLocks noChangeShapeType="1"/>
              </p:cNvSpPr>
              <p:nvPr/>
            </p:nvSpPr>
            <p:spPr bwMode="auto">
              <a:xfrm flipV="1">
                <a:off x="4661763"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0" name="Axis Hour 15"/>
              <p:cNvSpPr>
                <a:spLocks noChangeShapeType="1"/>
              </p:cNvSpPr>
              <p:nvPr/>
            </p:nvSpPr>
            <p:spPr bwMode="auto">
              <a:xfrm flipV="1">
                <a:off x="4926706"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1" name="Axis Hour 16"/>
              <p:cNvSpPr>
                <a:spLocks noChangeShapeType="1"/>
              </p:cNvSpPr>
              <p:nvPr/>
            </p:nvSpPr>
            <p:spPr bwMode="auto">
              <a:xfrm flipV="1">
                <a:off x="5191649"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2" name="Axis Hour 17"/>
              <p:cNvSpPr>
                <a:spLocks noChangeShapeType="1"/>
              </p:cNvSpPr>
              <p:nvPr/>
            </p:nvSpPr>
            <p:spPr bwMode="auto">
              <a:xfrm flipV="1">
                <a:off x="5456592"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3" name="Axis Hour 18"/>
              <p:cNvSpPr>
                <a:spLocks noChangeShapeType="1"/>
              </p:cNvSpPr>
              <p:nvPr/>
            </p:nvSpPr>
            <p:spPr bwMode="auto">
              <a:xfrm flipV="1">
                <a:off x="572153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4" name="Axis Hour 19"/>
              <p:cNvSpPr>
                <a:spLocks noChangeShapeType="1"/>
              </p:cNvSpPr>
              <p:nvPr/>
            </p:nvSpPr>
            <p:spPr bwMode="auto">
              <a:xfrm flipV="1">
                <a:off x="5986478"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5" name="Axis Hour 20"/>
              <p:cNvSpPr>
                <a:spLocks noChangeShapeType="1"/>
              </p:cNvSpPr>
              <p:nvPr/>
            </p:nvSpPr>
            <p:spPr bwMode="auto">
              <a:xfrm flipV="1">
                <a:off x="6251421"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6" name="Axis Hour 21"/>
              <p:cNvSpPr>
                <a:spLocks noChangeShapeType="1"/>
              </p:cNvSpPr>
              <p:nvPr/>
            </p:nvSpPr>
            <p:spPr bwMode="auto">
              <a:xfrm flipV="1">
                <a:off x="6516364"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7" name="Axis Hour 22"/>
              <p:cNvSpPr>
                <a:spLocks noChangeShapeType="1"/>
              </p:cNvSpPr>
              <p:nvPr/>
            </p:nvSpPr>
            <p:spPr bwMode="auto">
              <a:xfrm flipV="1">
                <a:off x="6781307"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8" name="Axis Hour 23"/>
              <p:cNvSpPr>
                <a:spLocks noChangeShapeType="1"/>
              </p:cNvSpPr>
              <p:nvPr/>
            </p:nvSpPr>
            <p:spPr bwMode="auto">
              <a:xfrm flipV="1">
                <a:off x="7046250"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sp>
            <p:nvSpPr>
              <p:cNvPr id="29" name="Axis Hour 24"/>
              <p:cNvSpPr>
                <a:spLocks noChangeShapeType="1"/>
              </p:cNvSpPr>
              <p:nvPr/>
            </p:nvSpPr>
            <p:spPr bwMode="auto">
              <a:xfrm flipV="1">
                <a:off x="7311185" y="1576135"/>
                <a:ext cx="1380" cy="3768044"/>
              </a:xfrm>
              <a:prstGeom prst="line">
                <a:avLst/>
              </a:prstGeom>
              <a:noFill/>
              <a:ln w="936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sz="1800">
                  <a:solidFill>
                    <a:srgbClr val="000000"/>
                  </a:solidFill>
                  <a:latin typeface="Times New Roman" pitchFamily="18" charset="0"/>
                </a:endParaRPr>
              </a:p>
            </p:txBody>
          </p:sp>
        </p:grpSp>
        <p:grpSp>
          <p:nvGrpSpPr>
            <p:cNvPr id="130" name="Hours on axes"/>
            <p:cNvGrpSpPr/>
            <p:nvPr/>
          </p:nvGrpSpPr>
          <p:grpSpPr>
            <a:xfrm>
              <a:off x="531695" y="5151422"/>
              <a:ext cx="6741530" cy="307777"/>
              <a:chOff x="929103" y="5138865"/>
              <a:chExt cx="6741530" cy="307777"/>
            </a:xfrm>
          </p:grpSpPr>
          <p:sp>
            <p:nvSpPr>
              <p:cNvPr id="117" name="Hour 0"/>
              <p:cNvSpPr txBox="1"/>
              <p:nvPr/>
            </p:nvSpPr>
            <p:spPr>
              <a:xfrm>
                <a:off x="929103" y="5138865"/>
                <a:ext cx="284052" cy="307777"/>
              </a:xfrm>
              <a:prstGeom prst="rect">
                <a:avLst/>
              </a:prstGeom>
              <a:noFill/>
            </p:spPr>
            <p:txBody>
              <a:bodyPr wrap="none" rtlCol="0">
                <a:spAutoFit/>
              </a:bodyPr>
              <a:lstStyle/>
              <a:p>
                <a:r>
                  <a:rPr lang="en-GB" sz="1400" b="1" dirty="0" smtClean="0">
                    <a:solidFill>
                      <a:srgbClr val="582F7A"/>
                    </a:solidFill>
                  </a:rPr>
                  <a:t>0</a:t>
                </a:r>
                <a:endParaRPr lang="en-GB" sz="1400" b="1" dirty="0">
                  <a:solidFill>
                    <a:srgbClr val="582F7A"/>
                  </a:solidFill>
                </a:endParaRPr>
              </a:p>
            </p:txBody>
          </p:sp>
          <p:sp>
            <p:nvSpPr>
              <p:cNvPr id="118" name="Hour 2"/>
              <p:cNvSpPr txBox="1"/>
              <p:nvPr/>
            </p:nvSpPr>
            <p:spPr>
              <a:xfrm>
                <a:off x="1482439" y="5138865"/>
                <a:ext cx="284052" cy="307777"/>
              </a:xfrm>
              <a:prstGeom prst="rect">
                <a:avLst/>
              </a:prstGeom>
              <a:noFill/>
            </p:spPr>
            <p:txBody>
              <a:bodyPr wrap="none" rtlCol="0">
                <a:spAutoFit/>
              </a:bodyPr>
              <a:lstStyle/>
              <a:p>
                <a:r>
                  <a:rPr lang="en-GB" sz="1400" b="1" dirty="0" smtClean="0">
                    <a:solidFill>
                      <a:srgbClr val="582F7A"/>
                    </a:solidFill>
                  </a:rPr>
                  <a:t>2</a:t>
                </a:r>
                <a:endParaRPr lang="en-GB" sz="1400" b="1" dirty="0">
                  <a:solidFill>
                    <a:srgbClr val="582F7A"/>
                  </a:solidFill>
                </a:endParaRPr>
              </a:p>
            </p:txBody>
          </p:sp>
          <p:sp>
            <p:nvSpPr>
              <p:cNvPr id="119" name="Hour 4"/>
              <p:cNvSpPr txBox="1"/>
              <p:nvPr/>
            </p:nvSpPr>
            <p:spPr>
              <a:xfrm>
                <a:off x="2012915" y="5138865"/>
                <a:ext cx="284052" cy="307777"/>
              </a:xfrm>
              <a:prstGeom prst="rect">
                <a:avLst/>
              </a:prstGeom>
              <a:noFill/>
            </p:spPr>
            <p:txBody>
              <a:bodyPr wrap="none" rtlCol="0">
                <a:spAutoFit/>
              </a:bodyPr>
              <a:lstStyle/>
              <a:p>
                <a:r>
                  <a:rPr lang="en-GB" sz="1400" b="1" dirty="0" smtClean="0">
                    <a:solidFill>
                      <a:srgbClr val="582F7A"/>
                    </a:solidFill>
                  </a:rPr>
                  <a:t>4</a:t>
                </a:r>
                <a:endParaRPr lang="en-GB" sz="1400" b="1" dirty="0">
                  <a:solidFill>
                    <a:srgbClr val="582F7A"/>
                  </a:solidFill>
                </a:endParaRPr>
              </a:p>
            </p:txBody>
          </p:sp>
          <p:sp>
            <p:nvSpPr>
              <p:cNvPr id="120" name="Hour 6"/>
              <p:cNvSpPr txBox="1"/>
              <p:nvPr/>
            </p:nvSpPr>
            <p:spPr>
              <a:xfrm>
                <a:off x="2535771" y="5138865"/>
                <a:ext cx="284052" cy="307777"/>
              </a:xfrm>
              <a:prstGeom prst="rect">
                <a:avLst/>
              </a:prstGeom>
              <a:noFill/>
            </p:spPr>
            <p:txBody>
              <a:bodyPr wrap="none" rtlCol="0">
                <a:spAutoFit/>
              </a:bodyPr>
              <a:lstStyle/>
              <a:p>
                <a:r>
                  <a:rPr lang="en-GB" sz="1400" b="1" dirty="0" smtClean="0">
                    <a:solidFill>
                      <a:srgbClr val="582F7A"/>
                    </a:solidFill>
                  </a:rPr>
                  <a:t>6</a:t>
                </a:r>
                <a:endParaRPr lang="en-GB" sz="1400" b="1" dirty="0">
                  <a:solidFill>
                    <a:srgbClr val="582F7A"/>
                  </a:solidFill>
                </a:endParaRPr>
              </a:p>
            </p:txBody>
          </p:sp>
          <p:sp>
            <p:nvSpPr>
              <p:cNvPr id="121" name="Hour 8"/>
              <p:cNvSpPr txBox="1"/>
              <p:nvPr/>
            </p:nvSpPr>
            <p:spPr>
              <a:xfrm>
                <a:off x="3066247" y="5138865"/>
                <a:ext cx="284052" cy="307777"/>
              </a:xfrm>
              <a:prstGeom prst="rect">
                <a:avLst/>
              </a:prstGeom>
              <a:noFill/>
            </p:spPr>
            <p:txBody>
              <a:bodyPr wrap="none" rtlCol="0">
                <a:spAutoFit/>
              </a:bodyPr>
              <a:lstStyle/>
              <a:p>
                <a:r>
                  <a:rPr lang="en-GB" sz="1400" b="1" dirty="0" smtClean="0">
                    <a:solidFill>
                      <a:srgbClr val="582F7A"/>
                    </a:solidFill>
                  </a:rPr>
                  <a:t>8</a:t>
                </a:r>
                <a:endParaRPr lang="en-GB" sz="1400" b="1" dirty="0">
                  <a:solidFill>
                    <a:srgbClr val="582F7A"/>
                  </a:solidFill>
                </a:endParaRPr>
              </a:p>
            </p:txBody>
          </p:sp>
          <p:sp>
            <p:nvSpPr>
              <p:cNvPr id="122" name="Hour 10"/>
              <p:cNvSpPr txBox="1"/>
              <p:nvPr/>
            </p:nvSpPr>
            <p:spPr>
              <a:xfrm>
                <a:off x="3543383" y="5138865"/>
                <a:ext cx="383438" cy="307777"/>
              </a:xfrm>
              <a:prstGeom prst="rect">
                <a:avLst/>
              </a:prstGeom>
              <a:noFill/>
            </p:spPr>
            <p:txBody>
              <a:bodyPr wrap="none" rtlCol="0">
                <a:spAutoFit/>
              </a:bodyPr>
              <a:lstStyle/>
              <a:p>
                <a:r>
                  <a:rPr lang="en-GB" sz="1400" b="1" dirty="0" smtClean="0">
                    <a:solidFill>
                      <a:srgbClr val="582F7A"/>
                    </a:solidFill>
                  </a:rPr>
                  <a:t>10</a:t>
                </a:r>
                <a:endParaRPr lang="en-GB" sz="1400" b="1" dirty="0">
                  <a:solidFill>
                    <a:srgbClr val="582F7A"/>
                  </a:solidFill>
                </a:endParaRPr>
              </a:p>
            </p:txBody>
          </p:sp>
          <p:sp>
            <p:nvSpPr>
              <p:cNvPr id="123" name="Hour 12"/>
              <p:cNvSpPr txBox="1"/>
              <p:nvPr/>
            </p:nvSpPr>
            <p:spPr>
              <a:xfrm>
                <a:off x="4081479" y="5138865"/>
                <a:ext cx="383438" cy="307777"/>
              </a:xfrm>
              <a:prstGeom prst="rect">
                <a:avLst/>
              </a:prstGeom>
              <a:noFill/>
            </p:spPr>
            <p:txBody>
              <a:bodyPr wrap="none" rtlCol="0">
                <a:spAutoFit/>
              </a:bodyPr>
              <a:lstStyle/>
              <a:p>
                <a:r>
                  <a:rPr lang="en-GB" sz="1400" b="1" dirty="0" smtClean="0">
                    <a:solidFill>
                      <a:srgbClr val="582F7A"/>
                    </a:solidFill>
                  </a:rPr>
                  <a:t>12</a:t>
                </a:r>
                <a:endParaRPr lang="en-GB" sz="1400" b="1" dirty="0">
                  <a:solidFill>
                    <a:srgbClr val="582F7A"/>
                  </a:solidFill>
                </a:endParaRPr>
              </a:p>
            </p:txBody>
          </p:sp>
          <p:sp>
            <p:nvSpPr>
              <p:cNvPr id="124" name="Hour 14"/>
              <p:cNvSpPr txBox="1"/>
              <p:nvPr/>
            </p:nvSpPr>
            <p:spPr>
              <a:xfrm>
                <a:off x="4604335" y="5138865"/>
                <a:ext cx="383438" cy="307777"/>
              </a:xfrm>
              <a:prstGeom prst="rect">
                <a:avLst/>
              </a:prstGeom>
              <a:noFill/>
            </p:spPr>
            <p:txBody>
              <a:bodyPr wrap="none" rtlCol="0">
                <a:spAutoFit/>
              </a:bodyPr>
              <a:lstStyle/>
              <a:p>
                <a:r>
                  <a:rPr lang="en-GB" sz="1400" b="1" dirty="0" smtClean="0">
                    <a:solidFill>
                      <a:srgbClr val="582F7A"/>
                    </a:solidFill>
                  </a:rPr>
                  <a:t>14</a:t>
                </a:r>
                <a:endParaRPr lang="en-GB" sz="1400" b="1" dirty="0">
                  <a:solidFill>
                    <a:srgbClr val="582F7A"/>
                  </a:solidFill>
                </a:endParaRPr>
              </a:p>
            </p:txBody>
          </p:sp>
          <p:sp>
            <p:nvSpPr>
              <p:cNvPr id="125" name="Hour 16"/>
              <p:cNvSpPr txBox="1"/>
              <p:nvPr/>
            </p:nvSpPr>
            <p:spPr>
              <a:xfrm>
                <a:off x="5134811" y="5138865"/>
                <a:ext cx="383438" cy="307777"/>
              </a:xfrm>
              <a:prstGeom prst="rect">
                <a:avLst/>
              </a:prstGeom>
              <a:noFill/>
            </p:spPr>
            <p:txBody>
              <a:bodyPr wrap="none" rtlCol="0">
                <a:spAutoFit/>
              </a:bodyPr>
              <a:lstStyle/>
              <a:p>
                <a:r>
                  <a:rPr lang="en-GB" sz="1400" b="1" dirty="0" smtClean="0">
                    <a:solidFill>
                      <a:srgbClr val="582F7A"/>
                    </a:solidFill>
                  </a:rPr>
                  <a:t>16</a:t>
                </a:r>
                <a:endParaRPr lang="en-GB" sz="1400" b="1" dirty="0">
                  <a:solidFill>
                    <a:srgbClr val="582F7A"/>
                  </a:solidFill>
                </a:endParaRPr>
              </a:p>
            </p:txBody>
          </p:sp>
          <p:sp>
            <p:nvSpPr>
              <p:cNvPr id="126" name="Hour 18"/>
              <p:cNvSpPr txBox="1"/>
              <p:nvPr/>
            </p:nvSpPr>
            <p:spPr>
              <a:xfrm>
                <a:off x="5665287" y="5138865"/>
                <a:ext cx="383438" cy="307777"/>
              </a:xfrm>
              <a:prstGeom prst="rect">
                <a:avLst/>
              </a:prstGeom>
              <a:noFill/>
            </p:spPr>
            <p:txBody>
              <a:bodyPr wrap="none" rtlCol="0">
                <a:spAutoFit/>
              </a:bodyPr>
              <a:lstStyle/>
              <a:p>
                <a:r>
                  <a:rPr lang="en-GB" sz="1400" b="1" dirty="0" smtClean="0">
                    <a:solidFill>
                      <a:srgbClr val="582F7A"/>
                    </a:solidFill>
                  </a:rPr>
                  <a:t>18</a:t>
                </a:r>
                <a:endParaRPr lang="en-GB" sz="1400" b="1" dirty="0">
                  <a:solidFill>
                    <a:srgbClr val="582F7A"/>
                  </a:solidFill>
                </a:endParaRPr>
              </a:p>
            </p:txBody>
          </p:sp>
          <p:sp>
            <p:nvSpPr>
              <p:cNvPr id="127" name="Hour 20"/>
              <p:cNvSpPr txBox="1"/>
              <p:nvPr/>
            </p:nvSpPr>
            <p:spPr>
              <a:xfrm>
                <a:off x="6211003" y="5138865"/>
                <a:ext cx="383438" cy="307777"/>
              </a:xfrm>
              <a:prstGeom prst="rect">
                <a:avLst/>
              </a:prstGeom>
              <a:noFill/>
            </p:spPr>
            <p:txBody>
              <a:bodyPr wrap="none" rtlCol="0">
                <a:spAutoFit/>
              </a:bodyPr>
              <a:lstStyle/>
              <a:p>
                <a:r>
                  <a:rPr lang="en-GB" sz="1400" b="1" dirty="0" smtClean="0">
                    <a:solidFill>
                      <a:srgbClr val="582F7A"/>
                    </a:solidFill>
                  </a:rPr>
                  <a:t>20</a:t>
                </a:r>
                <a:endParaRPr lang="en-GB" sz="1400" b="1" dirty="0">
                  <a:solidFill>
                    <a:srgbClr val="582F7A"/>
                  </a:solidFill>
                </a:endParaRPr>
              </a:p>
            </p:txBody>
          </p:sp>
          <p:sp>
            <p:nvSpPr>
              <p:cNvPr id="128" name="Hour 22"/>
              <p:cNvSpPr txBox="1"/>
              <p:nvPr/>
            </p:nvSpPr>
            <p:spPr>
              <a:xfrm>
                <a:off x="6741479" y="5138865"/>
                <a:ext cx="383438" cy="307777"/>
              </a:xfrm>
              <a:prstGeom prst="rect">
                <a:avLst/>
              </a:prstGeom>
              <a:noFill/>
            </p:spPr>
            <p:txBody>
              <a:bodyPr wrap="none" rtlCol="0">
                <a:spAutoFit/>
              </a:bodyPr>
              <a:lstStyle/>
              <a:p>
                <a:r>
                  <a:rPr lang="en-GB" sz="1400" b="1" dirty="0" smtClean="0">
                    <a:solidFill>
                      <a:srgbClr val="582F7A"/>
                    </a:solidFill>
                  </a:rPr>
                  <a:t>22</a:t>
                </a:r>
                <a:endParaRPr lang="en-GB" sz="1400" b="1" dirty="0">
                  <a:solidFill>
                    <a:srgbClr val="582F7A"/>
                  </a:solidFill>
                </a:endParaRPr>
              </a:p>
            </p:txBody>
          </p:sp>
          <p:sp>
            <p:nvSpPr>
              <p:cNvPr id="129" name="Hour 23"/>
              <p:cNvSpPr txBox="1"/>
              <p:nvPr/>
            </p:nvSpPr>
            <p:spPr>
              <a:xfrm>
                <a:off x="7287195" y="5138865"/>
                <a:ext cx="383438" cy="307777"/>
              </a:xfrm>
              <a:prstGeom prst="rect">
                <a:avLst/>
              </a:prstGeom>
              <a:noFill/>
            </p:spPr>
            <p:txBody>
              <a:bodyPr wrap="none" rtlCol="0">
                <a:spAutoFit/>
              </a:bodyPr>
              <a:lstStyle/>
              <a:p>
                <a:r>
                  <a:rPr lang="en-GB" sz="1400" b="1" dirty="0" smtClean="0">
                    <a:solidFill>
                      <a:srgbClr val="582F7A"/>
                    </a:solidFill>
                  </a:rPr>
                  <a:t>23</a:t>
                </a:r>
                <a:endParaRPr lang="en-GB" sz="1400" b="1" dirty="0">
                  <a:solidFill>
                    <a:srgbClr val="582F7A"/>
                  </a:solidFill>
                </a:endParaRPr>
              </a:p>
            </p:txBody>
          </p:sp>
        </p:grpSp>
        <p:sp>
          <p:nvSpPr>
            <p:cNvPr id="132" name="Data set 2 Label"/>
            <p:cNvSpPr/>
            <p:nvPr/>
          </p:nvSpPr>
          <p:spPr>
            <a:xfrm>
              <a:off x="7283042" y="4068032"/>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bathroom</a:t>
              </a:r>
            </a:p>
          </p:txBody>
        </p:sp>
        <p:sp>
          <p:nvSpPr>
            <p:cNvPr id="133" name="Data set 1 Label"/>
            <p:cNvSpPr/>
            <p:nvPr/>
          </p:nvSpPr>
          <p:spPr>
            <a:xfrm>
              <a:off x="7283042" y="4733083"/>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bedroom</a:t>
              </a:r>
            </a:p>
          </p:txBody>
        </p:sp>
        <p:sp>
          <p:nvSpPr>
            <p:cNvPr id="134" name="Data set 3 Label"/>
            <p:cNvSpPr/>
            <p:nvPr/>
          </p:nvSpPr>
          <p:spPr>
            <a:xfrm>
              <a:off x="7283042" y="3339420"/>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kitchen</a:t>
              </a:r>
              <a:endParaRPr lang="en-GB" sz="2400" dirty="0" smtClean="0">
                <a:latin typeface="Arial Narrow" panose="020B0606020202030204" pitchFamily="34" charset="0"/>
              </a:endParaRPr>
            </a:p>
          </p:txBody>
        </p:sp>
        <p:sp>
          <p:nvSpPr>
            <p:cNvPr id="135" name="Data set 4 Label"/>
            <p:cNvSpPr/>
            <p:nvPr/>
          </p:nvSpPr>
          <p:spPr>
            <a:xfrm>
              <a:off x="7283042" y="2628470"/>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lounge</a:t>
              </a:r>
            </a:p>
          </p:txBody>
        </p:sp>
        <p:sp>
          <p:nvSpPr>
            <p:cNvPr id="136" name="Data set 5 Label"/>
            <p:cNvSpPr/>
            <p:nvPr/>
          </p:nvSpPr>
          <p:spPr>
            <a:xfrm>
              <a:off x="7283042" y="1944302"/>
              <a:ext cx="1440000" cy="351725"/>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hall</a:t>
              </a:r>
            </a:p>
          </p:txBody>
        </p:sp>
        <p:sp>
          <p:nvSpPr>
            <p:cNvPr id="143" name="Time axis Label"/>
            <p:cNvSpPr txBox="1"/>
            <p:nvPr/>
          </p:nvSpPr>
          <p:spPr>
            <a:xfrm>
              <a:off x="431800" y="5443321"/>
              <a:ext cx="6789117" cy="369332"/>
            </a:xfrm>
            <a:prstGeom prst="rect">
              <a:avLst/>
            </a:prstGeom>
            <a:noFill/>
          </p:spPr>
          <p:txBody>
            <a:bodyPr wrap="square" rtlCol="0">
              <a:spAutoFit/>
            </a:bodyPr>
            <a:lstStyle/>
            <a:p>
              <a:pPr algn="ctr"/>
              <a:r>
                <a:rPr lang="en-GB" sz="1800" b="1" dirty="0" smtClean="0">
                  <a:solidFill>
                    <a:srgbClr val="582F7A"/>
                  </a:solidFill>
                </a:rPr>
                <a:t>One day (24-hours)</a:t>
              </a:r>
              <a:endParaRPr lang="en-GB" sz="1800" b="1" dirty="0">
                <a:solidFill>
                  <a:srgbClr val="582F7A"/>
                </a:solidFill>
              </a:endParaRPr>
            </a:p>
          </p:txBody>
        </p:sp>
        <p:grpSp>
          <p:nvGrpSpPr>
            <p:cNvPr id="33" name="Group 32"/>
            <p:cNvGrpSpPr/>
            <p:nvPr/>
          </p:nvGrpSpPr>
          <p:grpSpPr>
            <a:xfrm>
              <a:off x="519453" y="4765966"/>
              <a:ext cx="6530974" cy="362695"/>
              <a:chOff x="519453" y="4765966"/>
              <a:chExt cx="6530974" cy="362695"/>
            </a:xfrm>
          </p:grpSpPr>
          <p:sp>
            <p:nvSpPr>
              <p:cNvPr id="80" name="Data Point"/>
              <p:cNvSpPr>
                <a:spLocks noChangeArrowheads="1"/>
              </p:cNvSpPr>
              <p:nvPr/>
            </p:nvSpPr>
            <p:spPr bwMode="auto">
              <a:xfrm>
                <a:off x="6715070" y="4768661"/>
                <a:ext cx="335357"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31" name="Data Point"/>
              <p:cNvSpPr>
                <a:spLocks noChangeArrowheads="1"/>
              </p:cNvSpPr>
              <p:nvPr/>
            </p:nvSpPr>
            <p:spPr bwMode="auto">
              <a:xfrm>
                <a:off x="519453" y="4765966"/>
                <a:ext cx="1212241"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37" name="Data Point"/>
              <p:cNvSpPr>
                <a:spLocks noChangeArrowheads="1"/>
              </p:cNvSpPr>
              <p:nvPr/>
            </p:nvSpPr>
            <p:spPr bwMode="auto">
              <a:xfrm>
                <a:off x="1816294" y="4765966"/>
                <a:ext cx="851951"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31" name="Group 30"/>
            <p:cNvGrpSpPr/>
            <p:nvPr/>
          </p:nvGrpSpPr>
          <p:grpSpPr>
            <a:xfrm>
              <a:off x="2879321" y="3364247"/>
              <a:ext cx="2836459" cy="360000"/>
              <a:chOff x="2879321" y="3364247"/>
              <a:chExt cx="2836459" cy="360000"/>
            </a:xfrm>
          </p:grpSpPr>
          <p:sp>
            <p:nvSpPr>
              <p:cNvPr id="147" name="Data Point"/>
              <p:cNvSpPr>
                <a:spLocks noChangeArrowheads="1"/>
              </p:cNvSpPr>
              <p:nvPr/>
            </p:nvSpPr>
            <p:spPr bwMode="auto">
              <a:xfrm>
                <a:off x="2879321" y="3364247"/>
                <a:ext cx="105633"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53" name="Data Point"/>
              <p:cNvSpPr>
                <a:spLocks noChangeArrowheads="1"/>
              </p:cNvSpPr>
              <p:nvPr/>
            </p:nvSpPr>
            <p:spPr bwMode="auto">
              <a:xfrm>
                <a:off x="3631988" y="3364247"/>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56" name="Data Point"/>
              <p:cNvSpPr>
                <a:spLocks noChangeArrowheads="1"/>
              </p:cNvSpPr>
              <p:nvPr/>
            </p:nvSpPr>
            <p:spPr bwMode="auto">
              <a:xfrm>
                <a:off x="4017088" y="3364247"/>
                <a:ext cx="282475"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64" name="Data Point"/>
              <p:cNvSpPr>
                <a:spLocks noChangeArrowheads="1"/>
              </p:cNvSpPr>
              <p:nvPr/>
            </p:nvSpPr>
            <p:spPr bwMode="auto">
              <a:xfrm>
                <a:off x="5115276" y="3364247"/>
                <a:ext cx="118652"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68" name="Data Point"/>
              <p:cNvSpPr>
                <a:spLocks noChangeArrowheads="1"/>
              </p:cNvSpPr>
              <p:nvPr/>
            </p:nvSpPr>
            <p:spPr bwMode="auto">
              <a:xfrm>
                <a:off x="5546480" y="3364247"/>
                <a:ext cx="1693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30" name="Group 29"/>
            <p:cNvGrpSpPr/>
            <p:nvPr/>
          </p:nvGrpSpPr>
          <p:grpSpPr>
            <a:xfrm>
              <a:off x="3114384" y="2633707"/>
              <a:ext cx="3480728" cy="377384"/>
              <a:chOff x="3114384" y="2633707"/>
              <a:chExt cx="3480728" cy="377384"/>
            </a:xfrm>
          </p:grpSpPr>
          <p:sp>
            <p:nvSpPr>
              <p:cNvPr id="416" name="Data Point"/>
              <p:cNvSpPr>
                <a:spLocks noChangeArrowheads="1"/>
              </p:cNvSpPr>
              <p:nvPr/>
            </p:nvSpPr>
            <p:spPr bwMode="auto">
              <a:xfrm>
                <a:off x="3114384" y="2633707"/>
                <a:ext cx="264951"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417" name="Data Point"/>
              <p:cNvSpPr>
                <a:spLocks noChangeArrowheads="1"/>
              </p:cNvSpPr>
              <p:nvPr/>
            </p:nvSpPr>
            <p:spPr bwMode="auto">
              <a:xfrm>
                <a:off x="3779707" y="2633707"/>
                <a:ext cx="165983"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418" name="Data Point"/>
              <p:cNvSpPr>
                <a:spLocks noChangeArrowheads="1"/>
              </p:cNvSpPr>
              <p:nvPr/>
            </p:nvSpPr>
            <p:spPr bwMode="auto">
              <a:xfrm>
                <a:off x="4386538" y="2633707"/>
                <a:ext cx="524472"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419" name="Data Point"/>
              <p:cNvSpPr>
                <a:spLocks noChangeArrowheads="1"/>
              </p:cNvSpPr>
              <p:nvPr/>
            </p:nvSpPr>
            <p:spPr bwMode="auto">
              <a:xfrm>
                <a:off x="5313741" y="2633707"/>
                <a:ext cx="1693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420" name="Data Point"/>
              <p:cNvSpPr>
                <a:spLocks noChangeArrowheads="1"/>
              </p:cNvSpPr>
              <p:nvPr/>
            </p:nvSpPr>
            <p:spPr bwMode="auto">
              <a:xfrm>
                <a:off x="5860294" y="2633707"/>
                <a:ext cx="734818"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49" name="Data Point"/>
              <p:cNvSpPr>
                <a:spLocks noChangeArrowheads="1"/>
              </p:cNvSpPr>
              <p:nvPr/>
            </p:nvSpPr>
            <p:spPr bwMode="auto">
              <a:xfrm>
                <a:off x="3114384" y="2651091"/>
                <a:ext cx="264951"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55" name="Data Point"/>
              <p:cNvSpPr>
                <a:spLocks noChangeArrowheads="1"/>
              </p:cNvSpPr>
              <p:nvPr/>
            </p:nvSpPr>
            <p:spPr bwMode="auto">
              <a:xfrm>
                <a:off x="3779707" y="2651091"/>
                <a:ext cx="165983"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59" name="Data Point"/>
              <p:cNvSpPr>
                <a:spLocks noChangeArrowheads="1"/>
              </p:cNvSpPr>
              <p:nvPr/>
            </p:nvSpPr>
            <p:spPr bwMode="auto">
              <a:xfrm>
                <a:off x="4386538" y="2651091"/>
                <a:ext cx="524472"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66" name="Data Point"/>
              <p:cNvSpPr>
                <a:spLocks noChangeArrowheads="1"/>
              </p:cNvSpPr>
              <p:nvPr/>
            </p:nvSpPr>
            <p:spPr bwMode="auto">
              <a:xfrm>
                <a:off x="5313741" y="2651091"/>
                <a:ext cx="1693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72" name="Data Point"/>
              <p:cNvSpPr>
                <a:spLocks noChangeArrowheads="1"/>
              </p:cNvSpPr>
              <p:nvPr/>
            </p:nvSpPr>
            <p:spPr bwMode="auto">
              <a:xfrm>
                <a:off x="5860294" y="2651091"/>
                <a:ext cx="734818"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4" name="Group 3"/>
            <p:cNvGrpSpPr/>
            <p:nvPr/>
          </p:nvGrpSpPr>
          <p:grpSpPr>
            <a:xfrm>
              <a:off x="2780011" y="1969189"/>
              <a:ext cx="3859370" cy="360000"/>
              <a:chOff x="2780011" y="1969189"/>
              <a:chExt cx="3859370" cy="360000"/>
            </a:xfrm>
          </p:grpSpPr>
          <p:sp>
            <p:nvSpPr>
              <p:cNvPr id="146" name="Data Point"/>
              <p:cNvSpPr>
                <a:spLocks noChangeArrowheads="1"/>
              </p:cNvSpPr>
              <p:nvPr/>
            </p:nvSpPr>
            <p:spPr bwMode="auto">
              <a:xfrm>
                <a:off x="2780011"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48" name="Data Point"/>
              <p:cNvSpPr>
                <a:spLocks noChangeArrowheads="1"/>
              </p:cNvSpPr>
              <p:nvPr/>
            </p:nvSpPr>
            <p:spPr bwMode="auto">
              <a:xfrm>
                <a:off x="3022564"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50" name="Data Point"/>
              <p:cNvSpPr>
                <a:spLocks noChangeArrowheads="1"/>
              </p:cNvSpPr>
              <p:nvPr/>
            </p:nvSpPr>
            <p:spPr bwMode="auto">
              <a:xfrm>
                <a:off x="3405382"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52" name="Data Point"/>
              <p:cNvSpPr>
                <a:spLocks noChangeArrowheads="1"/>
              </p:cNvSpPr>
              <p:nvPr/>
            </p:nvSpPr>
            <p:spPr bwMode="auto">
              <a:xfrm>
                <a:off x="3541743"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54" name="Data Point"/>
              <p:cNvSpPr>
                <a:spLocks noChangeArrowheads="1"/>
              </p:cNvSpPr>
              <p:nvPr/>
            </p:nvSpPr>
            <p:spPr bwMode="auto">
              <a:xfrm>
                <a:off x="3705149"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57" name="Data Point"/>
              <p:cNvSpPr>
                <a:spLocks noChangeArrowheads="1"/>
              </p:cNvSpPr>
              <p:nvPr/>
            </p:nvSpPr>
            <p:spPr bwMode="auto">
              <a:xfrm>
                <a:off x="3983454"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58" name="Data Point"/>
              <p:cNvSpPr>
                <a:spLocks noChangeArrowheads="1"/>
              </p:cNvSpPr>
              <p:nvPr/>
            </p:nvSpPr>
            <p:spPr bwMode="auto">
              <a:xfrm>
                <a:off x="4259292" y="1969189"/>
                <a:ext cx="72000"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61" name="Data Point"/>
              <p:cNvSpPr>
                <a:spLocks noChangeArrowheads="1"/>
              </p:cNvSpPr>
              <p:nvPr/>
            </p:nvSpPr>
            <p:spPr bwMode="auto">
              <a:xfrm>
                <a:off x="4912909"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63" name="Data Point"/>
              <p:cNvSpPr>
                <a:spLocks noChangeArrowheads="1"/>
              </p:cNvSpPr>
              <p:nvPr/>
            </p:nvSpPr>
            <p:spPr bwMode="auto">
              <a:xfrm>
                <a:off x="5017651"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65" name="Data Point"/>
              <p:cNvSpPr>
                <a:spLocks noChangeArrowheads="1"/>
              </p:cNvSpPr>
              <p:nvPr/>
            </p:nvSpPr>
            <p:spPr bwMode="auto">
              <a:xfrm>
                <a:off x="5231108"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67" name="Data Point"/>
              <p:cNvSpPr>
                <a:spLocks noChangeArrowheads="1"/>
              </p:cNvSpPr>
              <p:nvPr/>
            </p:nvSpPr>
            <p:spPr bwMode="auto">
              <a:xfrm>
                <a:off x="5485413"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69" name="Data Point"/>
              <p:cNvSpPr>
                <a:spLocks noChangeArrowheads="1"/>
              </p:cNvSpPr>
              <p:nvPr/>
            </p:nvSpPr>
            <p:spPr bwMode="auto">
              <a:xfrm>
                <a:off x="5705839"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71" name="Data Point"/>
              <p:cNvSpPr>
                <a:spLocks noChangeArrowheads="1"/>
              </p:cNvSpPr>
              <p:nvPr/>
            </p:nvSpPr>
            <p:spPr bwMode="auto">
              <a:xfrm>
                <a:off x="5836598"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73" name="Data Point"/>
              <p:cNvSpPr>
                <a:spLocks noChangeArrowheads="1"/>
              </p:cNvSpPr>
              <p:nvPr/>
            </p:nvSpPr>
            <p:spPr bwMode="auto">
              <a:xfrm>
                <a:off x="6593662" y="1969189"/>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nvGrpSpPr>
            <p:cNvPr id="32" name="Group 31"/>
            <p:cNvGrpSpPr/>
            <p:nvPr/>
          </p:nvGrpSpPr>
          <p:grpSpPr>
            <a:xfrm>
              <a:off x="1737490" y="4095468"/>
              <a:ext cx="4947610" cy="360000"/>
              <a:chOff x="1737490" y="4080228"/>
              <a:chExt cx="4947610" cy="360000"/>
            </a:xfrm>
          </p:grpSpPr>
          <p:sp>
            <p:nvSpPr>
              <p:cNvPr id="144" name="Data Point"/>
              <p:cNvSpPr>
                <a:spLocks noChangeArrowheads="1"/>
              </p:cNvSpPr>
              <p:nvPr/>
            </p:nvSpPr>
            <p:spPr bwMode="auto">
              <a:xfrm>
                <a:off x="1737490" y="4080228"/>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45" name="Data Point"/>
              <p:cNvSpPr>
                <a:spLocks noChangeArrowheads="1"/>
              </p:cNvSpPr>
              <p:nvPr/>
            </p:nvSpPr>
            <p:spPr bwMode="auto">
              <a:xfrm>
                <a:off x="2697536" y="4080228"/>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51" name="Data Point"/>
              <p:cNvSpPr>
                <a:spLocks noChangeArrowheads="1"/>
              </p:cNvSpPr>
              <p:nvPr/>
            </p:nvSpPr>
            <p:spPr bwMode="auto">
              <a:xfrm>
                <a:off x="3428241" y="4080228"/>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62" name="Data Point"/>
              <p:cNvSpPr>
                <a:spLocks noChangeArrowheads="1"/>
              </p:cNvSpPr>
              <p:nvPr/>
            </p:nvSpPr>
            <p:spPr bwMode="auto">
              <a:xfrm>
                <a:off x="4943338" y="4080228"/>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70" name="Data Point"/>
              <p:cNvSpPr>
                <a:spLocks noChangeArrowheads="1"/>
              </p:cNvSpPr>
              <p:nvPr/>
            </p:nvSpPr>
            <p:spPr bwMode="auto">
              <a:xfrm>
                <a:off x="5735951" y="4080228"/>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sp>
            <p:nvSpPr>
              <p:cNvPr id="175" name="Data Point"/>
              <p:cNvSpPr>
                <a:spLocks noChangeArrowheads="1"/>
              </p:cNvSpPr>
              <p:nvPr/>
            </p:nvSpPr>
            <p:spPr bwMode="auto">
              <a:xfrm>
                <a:off x="6639381" y="4080228"/>
                <a:ext cx="45719" cy="360000"/>
              </a:xfrm>
              <a:prstGeom prst="rect">
                <a:avLst/>
              </a:prstGeom>
              <a:solidFill>
                <a:srgbClr val="69A830"/>
              </a:solidFill>
              <a:ln w="9360">
                <a:noFill/>
                <a:miter lim="800000"/>
                <a:headEnd/>
                <a:tailEnd/>
              </a:ln>
            </p:spPr>
            <p:txBody>
              <a:bodyPr wrap="none" anchor="ctr"/>
              <a:lstStyle/>
              <a:p>
                <a:endParaRPr lang="en-US" sz="1800">
                  <a:solidFill>
                    <a:srgbClr val="000000"/>
                  </a:solidFill>
                  <a:latin typeface="Times New Roman" pitchFamily="18" charset="0"/>
                </a:endParaRPr>
              </a:p>
            </p:txBody>
          </p:sp>
        </p:grpSp>
      </p:grpSp>
      <p:sp>
        <p:nvSpPr>
          <p:cNvPr id="2" name="Slide Title"/>
          <p:cNvSpPr>
            <a:spLocks noGrp="1"/>
          </p:cNvSpPr>
          <p:nvPr>
            <p:ph type="title"/>
          </p:nvPr>
        </p:nvSpPr>
        <p:spPr/>
        <p:txBody>
          <a:bodyPr/>
          <a:lstStyle/>
          <a:p>
            <a:r>
              <a:rPr lang="en-GB" dirty="0" smtClean="0"/>
              <a:t>Monitoring activities</a:t>
            </a:r>
            <a:endParaRPr lang="en-GB" dirty="0"/>
          </a:p>
        </p:txBody>
      </p:sp>
    </p:spTree>
    <p:extLst>
      <p:ext uri="{BB962C8B-B14F-4D97-AF65-F5344CB8AC3E}">
        <p14:creationId xmlns:p14="http://schemas.microsoft.com/office/powerpoint/2010/main" val="62936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6"/>
                                        </p:tgtEl>
                                        <p:attrNameLst>
                                          <p:attrName>style.visibility</p:attrName>
                                        </p:attrNameLst>
                                      </p:cBhvr>
                                      <p:to>
                                        <p:strVal val="visible"/>
                                      </p:to>
                                    </p:set>
                                    <p:animEffect transition="in" filter="wipe(left)">
                                      <p:cBhvr>
                                        <p:cTn id="12" dur="500"/>
                                        <p:tgtEl>
                                          <p:spTgt spid="176"/>
                                        </p:tgtEl>
                                      </p:cBhvr>
                                    </p:animEffect>
                                  </p:childTnLst>
                                  <p:subTnLst>
                                    <p:set>
                                      <p:cBhvr override="childStyle">
                                        <p:cTn dur="1" fill="hold" display="0" masterRel="nextClick" afterEffect="1"/>
                                        <p:tgtEl>
                                          <p:spTgt spid="17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0"/>
                                        </p:tgtEl>
                                        <p:attrNameLst>
                                          <p:attrName>style.visibility</p:attrName>
                                        </p:attrNameLst>
                                      </p:cBhvr>
                                      <p:to>
                                        <p:strVal val="visible"/>
                                      </p:to>
                                    </p:set>
                                    <p:animEffect transition="in" filter="wipe(left)">
                                      <p:cBhvr>
                                        <p:cTn id="17" dur="500"/>
                                        <p:tgtEl>
                                          <p:spTgt spid="260"/>
                                        </p:tgtEl>
                                      </p:cBhvr>
                                    </p:animEffect>
                                  </p:childTnLst>
                                  <p:subTnLst>
                                    <p:set>
                                      <p:cBhvr override="childStyle">
                                        <p:cTn dur="1" fill="hold" display="0" masterRel="nextClick" afterEffect="1"/>
                                        <p:tgtEl>
                                          <p:spTgt spid="260"/>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5"/>
                                        </p:tgtEl>
                                        <p:attrNameLst>
                                          <p:attrName>style.visibility</p:attrName>
                                        </p:attrNameLst>
                                      </p:cBhvr>
                                      <p:to>
                                        <p:strVal val="visible"/>
                                      </p:to>
                                    </p:set>
                                    <p:animEffect transition="in" filter="wipe(left)">
                                      <p:cBhvr>
                                        <p:cTn id="22" dur="5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2450" name="Picture 1" descr="Mr Webb Thurs.png"/>
          <p:cNvPicPr>
            <a:picLocks noChangeAspect="1"/>
          </p:cNvPicPr>
          <p:nvPr/>
        </p:nvPicPr>
        <p:blipFill rotWithShape="1">
          <a:blip r:embed="rId3">
            <a:extLst>
              <a:ext uri="{28A0092B-C50C-407E-A947-70E740481C1C}">
                <a14:useLocalDpi xmlns:a14="http://schemas.microsoft.com/office/drawing/2010/main" val="0"/>
              </a:ext>
            </a:extLst>
          </a:blip>
          <a:srcRect l="9460" t="27553" r="783" b="2264"/>
          <a:stretch/>
        </p:blipFill>
        <p:spPr bwMode="auto">
          <a:xfrm>
            <a:off x="431800" y="1507422"/>
            <a:ext cx="8155759" cy="419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2452" name="Rectangle 4"/>
          <p:cNvSpPr>
            <a:spLocks noChangeArrowheads="1"/>
          </p:cNvSpPr>
          <p:nvPr/>
        </p:nvSpPr>
        <p:spPr bwMode="auto">
          <a:xfrm>
            <a:off x="7502525" y="1735138"/>
            <a:ext cx="1195388" cy="3397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 name="TextBox 1"/>
          <p:cNvSpPr txBox="1"/>
          <p:nvPr/>
        </p:nvSpPr>
        <p:spPr>
          <a:xfrm>
            <a:off x="669356" y="6123040"/>
            <a:ext cx="1946367" cy="307777"/>
          </a:xfrm>
          <a:prstGeom prst="rect">
            <a:avLst/>
          </a:prstGeom>
          <a:noFill/>
        </p:spPr>
        <p:txBody>
          <a:bodyPr wrap="none" rtlCol="0">
            <a:spAutoFit/>
          </a:bodyPr>
          <a:lstStyle/>
          <a:p>
            <a:r>
              <a:rPr lang="en-GB" sz="1400" i="1" dirty="0" smtClean="0">
                <a:solidFill>
                  <a:schemeClr val="bg1">
                    <a:lumMod val="65000"/>
                  </a:schemeClr>
                </a:solidFill>
              </a:rPr>
              <a:t>Used </a:t>
            </a:r>
            <a:r>
              <a:rPr lang="en-GB" sz="1400" i="1" dirty="0">
                <a:solidFill>
                  <a:schemeClr val="bg1">
                    <a:lumMod val="65000"/>
                  </a:schemeClr>
                </a:solidFill>
              </a:rPr>
              <a:t>with </a:t>
            </a:r>
            <a:r>
              <a:rPr lang="en-GB" sz="1400" i="1" dirty="0" smtClean="0">
                <a:solidFill>
                  <a:schemeClr val="bg1">
                    <a:lumMod val="65000"/>
                  </a:schemeClr>
                </a:solidFill>
              </a:rPr>
              <a:t>permission.</a:t>
            </a:r>
            <a:endParaRPr lang="en-GB" sz="1400" i="1" dirty="0">
              <a:solidFill>
                <a:schemeClr val="bg1">
                  <a:lumMod val="65000"/>
                </a:schemeClr>
              </a:solidFill>
            </a:endParaRPr>
          </a:p>
        </p:txBody>
      </p:sp>
      <p:sp>
        <p:nvSpPr>
          <p:cNvPr id="3" name="Title 2"/>
          <p:cNvSpPr>
            <a:spLocks noGrp="1"/>
          </p:cNvSpPr>
          <p:nvPr>
            <p:ph type="title"/>
          </p:nvPr>
        </p:nvSpPr>
        <p:spPr/>
        <p:txBody>
          <a:bodyPr>
            <a:normAutofit fontScale="90000"/>
          </a:bodyPr>
          <a:lstStyle/>
          <a:p>
            <a:r>
              <a:rPr lang="en-GB" dirty="0"/>
              <a:t>Case showing extremely agitated </a:t>
            </a:r>
            <a:r>
              <a:rPr lang="en-GB" dirty="0" smtClean="0"/>
              <a:t>individual</a:t>
            </a:r>
            <a:endParaRPr lang="en-GB" dirty="0"/>
          </a:p>
        </p:txBody>
      </p:sp>
    </p:spTree>
    <p:extLst>
      <p:ext uri="{BB962C8B-B14F-4D97-AF65-F5344CB8AC3E}">
        <p14:creationId xmlns:p14="http://schemas.microsoft.com/office/powerpoint/2010/main" val="34122151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Title 1"/>
          <p:cNvSpPr>
            <a:spLocks noGrp="1"/>
          </p:cNvSpPr>
          <p:nvPr>
            <p:ph type="title"/>
          </p:nvPr>
        </p:nvSpPr>
        <p:spPr/>
        <p:txBody>
          <a:bodyPr>
            <a:normAutofit/>
          </a:bodyPr>
          <a:lstStyle/>
          <a:p>
            <a:pPr eaLnBrk="1" hangingPunct="1">
              <a:lnSpc>
                <a:spcPct val="80000"/>
              </a:lnSpc>
              <a:defRPr/>
            </a:pPr>
            <a:r>
              <a:rPr lang="en-GB" dirty="0"/>
              <a:t>Technologies to help confirm or identify some issues</a:t>
            </a:r>
          </a:p>
        </p:txBody>
      </p:sp>
      <p:sp>
        <p:nvSpPr>
          <p:cNvPr id="3" name="GPS Text"/>
          <p:cNvSpPr>
            <a:spLocks noGrp="1"/>
          </p:cNvSpPr>
          <p:nvPr>
            <p:ph idx="1"/>
          </p:nvPr>
        </p:nvSpPr>
        <p:spPr/>
        <p:txBody>
          <a:bodyPr rtlCol="0">
            <a:noAutofit/>
          </a:bodyPr>
          <a:lstStyle/>
          <a:p>
            <a:pPr marL="0" indent="0" eaLnBrk="1" fontAlgn="auto" hangingPunct="1">
              <a:spcAft>
                <a:spcPts val="0"/>
              </a:spcAft>
              <a:buNone/>
              <a:defRPr/>
            </a:pPr>
            <a:r>
              <a:rPr lang="en-GB" sz="2400" b="1" dirty="0">
                <a:cs typeface="Arial" pitchFamily="34" charset="0"/>
              </a:rPr>
              <a:t>GPS tracker devices:</a:t>
            </a:r>
          </a:p>
          <a:p>
            <a:pPr lvl="1" eaLnBrk="1" fontAlgn="auto" hangingPunct="1">
              <a:spcAft>
                <a:spcPts val="0"/>
              </a:spcAft>
              <a:buFont typeface="Arial" panose="020B0604020202020204" pitchFamily="34" charset="0"/>
              <a:buChar char="•"/>
              <a:defRPr/>
            </a:pPr>
            <a:r>
              <a:rPr lang="en-GB" sz="2400" dirty="0">
                <a:cs typeface="Arial" pitchFamily="34" charset="0"/>
              </a:rPr>
              <a:t>Where do they go when they go out?</a:t>
            </a:r>
          </a:p>
          <a:p>
            <a:pPr lvl="1" eaLnBrk="1" fontAlgn="auto" hangingPunct="1">
              <a:spcAft>
                <a:spcPts val="0"/>
              </a:spcAft>
              <a:buFont typeface="Arial" panose="020B0604020202020204" pitchFamily="34" charset="0"/>
              <a:buChar char="•"/>
              <a:defRPr/>
            </a:pPr>
            <a:r>
              <a:rPr lang="en-GB" sz="2400" dirty="0">
                <a:cs typeface="Arial" pitchFamily="34" charset="0"/>
              </a:rPr>
              <a:t>Do they cross dangerous roads and rivers?</a:t>
            </a:r>
          </a:p>
        </p:txBody>
      </p:sp>
      <p:pic>
        <p:nvPicPr>
          <p:cNvPr id="6" name="Picture 8" descr="i-Got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090" y="3220302"/>
            <a:ext cx="3455987" cy="26638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23"/>
          <p:cNvPicPr>
            <a:picLocks noChangeAspect="1" noChangeArrowheads="1"/>
          </p:cNvPicPr>
          <p:nvPr/>
        </p:nvPicPr>
        <p:blipFill>
          <a:blip r:embed="rId4">
            <a:extLst>
              <a:ext uri="{28A0092B-C50C-407E-A947-70E740481C1C}">
                <a14:useLocalDpi xmlns:a14="http://schemas.microsoft.com/office/drawing/2010/main" val="0"/>
              </a:ext>
            </a:extLst>
          </a:blip>
          <a:srcRect l="17043" t="12370" r="15060" b="28865"/>
          <a:stretch>
            <a:fillRect/>
          </a:stretch>
        </p:blipFill>
        <p:spPr bwMode="auto">
          <a:xfrm>
            <a:off x="1923256" y="3173074"/>
            <a:ext cx="5297487" cy="271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
          <p:cNvSpPr/>
          <p:nvPr/>
        </p:nvSpPr>
        <p:spPr>
          <a:xfrm>
            <a:off x="2328862" y="3357563"/>
            <a:ext cx="2376488" cy="1831636"/>
          </a:xfrm>
          <a:custGeom>
            <a:avLst/>
            <a:gdLst>
              <a:gd name="connsiteX0" fmla="*/ 1152236 w 1196109"/>
              <a:gd name="connsiteY0" fmla="*/ 845127 h 1057563"/>
              <a:gd name="connsiteX1" fmla="*/ 1013691 w 1196109"/>
              <a:gd name="connsiteY1" fmla="*/ 845127 h 1057563"/>
              <a:gd name="connsiteX2" fmla="*/ 708891 w 1196109"/>
              <a:gd name="connsiteY2" fmla="*/ 1025236 h 1057563"/>
              <a:gd name="connsiteX3" fmla="*/ 445654 w 1196109"/>
              <a:gd name="connsiteY3" fmla="*/ 1039091 h 1057563"/>
              <a:gd name="connsiteX4" fmla="*/ 279400 w 1196109"/>
              <a:gd name="connsiteY4" fmla="*/ 942109 h 1057563"/>
              <a:gd name="connsiteX5" fmla="*/ 57727 w 1196109"/>
              <a:gd name="connsiteY5" fmla="*/ 817418 h 1057563"/>
              <a:gd name="connsiteX6" fmla="*/ 2309 w 1196109"/>
              <a:gd name="connsiteY6" fmla="*/ 595746 h 1057563"/>
              <a:gd name="connsiteX7" fmla="*/ 71582 w 1196109"/>
              <a:gd name="connsiteY7" fmla="*/ 401782 h 1057563"/>
              <a:gd name="connsiteX8" fmla="*/ 182418 w 1196109"/>
              <a:gd name="connsiteY8" fmla="*/ 221673 h 1057563"/>
              <a:gd name="connsiteX9" fmla="*/ 223982 w 1196109"/>
              <a:gd name="connsiteY9" fmla="*/ 166255 h 1057563"/>
              <a:gd name="connsiteX10" fmla="*/ 279400 w 1196109"/>
              <a:gd name="connsiteY10" fmla="*/ 0 h 1057563"/>
              <a:gd name="connsiteX11" fmla="*/ 279400 w 1196109"/>
              <a:gd name="connsiteY11" fmla="*/ 0 h 1057563"/>
              <a:gd name="connsiteX12" fmla="*/ 334818 w 1196109"/>
              <a:gd name="connsiteY12" fmla="*/ 138546 h 1057563"/>
              <a:gd name="connsiteX13" fmla="*/ 445654 w 1196109"/>
              <a:gd name="connsiteY13" fmla="*/ 332509 h 1057563"/>
              <a:gd name="connsiteX14" fmla="*/ 611909 w 1196109"/>
              <a:gd name="connsiteY14" fmla="*/ 526473 h 1057563"/>
              <a:gd name="connsiteX15" fmla="*/ 750454 w 1196109"/>
              <a:gd name="connsiteY15" fmla="*/ 734291 h 1057563"/>
              <a:gd name="connsiteX16" fmla="*/ 1152236 w 1196109"/>
              <a:gd name="connsiteY16" fmla="*/ 845127 h 105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6109" h="1057563">
                <a:moveTo>
                  <a:pt x="1152236" y="845127"/>
                </a:moveTo>
                <a:cubicBezTo>
                  <a:pt x="1196109" y="863600"/>
                  <a:pt x="1087582" y="815109"/>
                  <a:pt x="1013691" y="845127"/>
                </a:cubicBezTo>
                <a:cubicBezTo>
                  <a:pt x="939800" y="875145"/>
                  <a:pt x="803564" y="992909"/>
                  <a:pt x="708891" y="1025236"/>
                </a:cubicBezTo>
                <a:cubicBezTo>
                  <a:pt x="614218" y="1057563"/>
                  <a:pt x="517236" y="1052946"/>
                  <a:pt x="445654" y="1039091"/>
                </a:cubicBezTo>
                <a:cubicBezTo>
                  <a:pt x="374072" y="1025237"/>
                  <a:pt x="279400" y="942109"/>
                  <a:pt x="279400" y="942109"/>
                </a:cubicBezTo>
                <a:cubicBezTo>
                  <a:pt x="214746" y="905164"/>
                  <a:pt x="103909" y="875145"/>
                  <a:pt x="57727" y="817418"/>
                </a:cubicBezTo>
                <a:cubicBezTo>
                  <a:pt x="11545" y="759691"/>
                  <a:pt x="0" y="665019"/>
                  <a:pt x="2309" y="595746"/>
                </a:cubicBezTo>
                <a:cubicBezTo>
                  <a:pt x="4618" y="526473"/>
                  <a:pt x="41564" y="464128"/>
                  <a:pt x="71582" y="401782"/>
                </a:cubicBezTo>
                <a:cubicBezTo>
                  <a:pt x="101600" y="339437"/>
                  <a:pt x="157018" y="260928"/>
                  <a:pt x="182418" y="221673"/>
                </a:cubicBezTo>
                <a:cubicBezTo>
                  <a:pt x="207818" y="182419"/>
                  <a:pt x="207818" y="203201"/>
                  <a:pt x="223982" y="166255"/>
                </a:cubicBezTo>
                <a:cubicBezTo>
                  <a:pt x="240146" y="129309"/>
                  <a:pt x="279400" y="0"/>
                  <a:pt x="279400" y="0"/>
                </a:cubicBezTo>
                <a:lnTo>
                  <a:pt x="279400" y="0"/>
                </a:lnTo>
                <a:cubicBezTo>
                  <a:pt x="288636" y="23091"/>
                  <a:pt x="307109" y="83128"/>
                  <a:pt x="334818" y="138546"/>
                </a:cubicBezTo>
                <a:cubicBezTo>
                  <a:pt x="362527" y="193964"/>
                  <a:pt x="399472" y="267855"/>
                  <a:pt x="445654" y="332509"/>
                </a:cubicBezTo>
                <a:cubicBezTo>
                  <a:pt x="491836" y="397163"/>
                  <a:pt x="561109" y="459509"/>
                  <a:pt x="611909" y="526473"/>
                </a:cubicBezTo>
                <a:cubicBezTo>
                  <a:pt x="662709" y="593437"/>
                  <a:pt x="667327" y="683491"/>
                  <a:pt x="750454" y="734291"/>
                </a:cubicBezTo>
                <a:cubicBezTo>
                  <a:pt x="833581" y="785091"/>
                  <a:pt x="1108363" y="826654"/>
                  <a:pt x="1152236" y="845127"/>
                </a:cubicBezTo>
                <a:close/>
              </a:path>
            </a:pathLst>
          </a:custGeom>
          <a:noFill/>
          <a:ln w="57150">
            <a:solidFill>
              <a:srgbClr val="AC140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Freeform 8"/>
          <p:cNvSpPr/>
          <p:nvPr/>
        </p:nvSpPr>
        <p:spPr>
          <a:xfrm>
            <a:off x="4572000" y="3627099"/>
            <a:ext cx="1065212" cy="1200150"/>
          </a:xfrm>
          <a:custGeom>
            <a:avLst/>
            <a:gdLst>
              <a:gd name="connsiteX0" fmla="*/ 16164 w 1064491"/>
              <a:gd name="connsiteY0" fmla="*/ 1161473 h 1200727"/>
              <a:gd name="connsiteX1" fmla="*/ 196273 w 1064491"/>
              <a:gd name="connsiteY1" fmla="*/ 856673 h 1200727"/>
              <a:gd name="connsiteX2" fmla="*/ 307109 w 1064491"/>
              <a:gd name="connsiteY2" fmla="*/ 704273 h 1200727"/>
              <a:gd name="connsiteX3" fmla="*/ 459509 w 1064491"/>
              <a:gd name="connsiteY3" fmla="*/ 607291 h 1200727"/>
              <a:gd name="connsiteX4" fmla="*/ 584200 w 1064491"/>
              <a:gd name="connsiteY4" fmla="*/ 524164 h 1200727"/>
              <a:gd name="connsiteX5" fmla="*/ 681182 w 1064491"/>
              <a:gd name="connsiteY5" fmla="*/ 454891 h 1200727"/>
              <a:gd name="connsiteX6" fmla="*/ 847436 w 1064491"/>
              <a:gd name="connsiteY6" fmla="*/ 288637 h 1200727"/>
              <a:gd name="connsiteX7" fmla="*/ 944418 w 1064491"/>
              <a:gd name="connsiteY7" fmla="*/ 177800 h 1200727"/>
              <a:gd name="connsiteX8" fmla="*/ 999836 w 1064491"/>
              <a:gd name="connsiteY8" fmla="*/ 136237 h 1200727"/>
              <a:gd name="connsiteX9" fmla="*/ 1055255 w 1064491"/>
              <a:gd name="connsiteY9" fmla="*/ 25400 h 1200727"/>
              <a:gd name="connsiteX10" fmla="*/ 944418 w 1064491"/>
              <a:gd name="connsiteY10" fmla="*/ 288637 h 1200727"/>
              <a:gd name="connsiteX11" fmla="*/ 778164 w 1064491"/>
              <a:gd name="connsiteY11" fmla="*/ 468746 h 1200727"/>
              <a:gd name="connsiteX12" fmla="*/ 695036 w 1064491"/>
              <a:gd name="connsiteY12" fmla="*/ 565727 h 1200727"/>
              <a:gd name="connsiteX13" fmla="*/ 320964 w 1064491"/>
              <a:gd name="connsiteY13" fmla="*/ 870527 h 1200727"/>
              <a:gd name="connsiteX14" fmla="*/ 99291 w 1064491"/>
              <a:gd name="connsiteY14" fmla="*/ 1092200 h 1200727"/>
              <a:gd name="connsiteX15" fmla="*/ 16164 w 1064491"/>
              <a:gd name="connsiteY15" fmla="*/ 1161473 h 12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4491" h="1200727">
                <a:moveTo>
                  <a:pt x="16164" y="1161473"/>
                </a:moveTo>
                <a:cubicBezTo>
                  <a:pt x="32328" y="1122219"/>
                  <a:pt x="147782" y="932873"/>
                  <a:pt x="196273" y="856673"/>
                </a:cubicBezTo>
                <a:cubicBezTo>
                  <a:pt x="244764" y="780473"/>
                  <a:pt x="263236" y="745837"/>
                  <a:pt x="307109" y="704273"/>
                </a:cubicBezTo>
                <a:cubicBezTo>
                  <a:pt x="350982" y="662709"/>
                  <a:pt x="413327" y="637309"/>
                  <a:pt x="459509" y="607291"/>
                </a:cubicBezTo>
                <a:cubicBezTo>
                  <a:pt x="505691" y="577273"/>
                  <a:pt x="547255" y="549564"/>
                  <a:pt x="584200" y="524164"/>
                </a:cubicBezTo>
                <a:cubicBezTo>
                  <a:pt x="621145" y="498764"/>
                  <a:pt x="637309" y="494145"/>
                  <a:pt x="681182" y="454891"/>
                </a:cubicBezTo>
                <a:cubicBezTo>
                  <a:pt x="725055" y="415637"/>
                  <a:pt x="803564" y="334819"/>
                  <a:pt x="847436" y="288637"/>
                </a:cubicBezTo>
                <a:cubicBezTo>
                  <a:pt x="891308" y="242455"/>
                  <a:pt x="919018" y="203200"/>
                  <a:pt x="944418" y="177800"/>
                </a:cubicBezTo>
                <a:cubicBezTo>
                  <a:pt x="969818" y="152400"/>
                  <a:pt x="981363" y="161637"/>
                  <a:pt x="999836" y="136237"/>
                </a:cubicBezTo>
                <a:cubicBezTo>
                  <a:pt x="1018309" y="110837"/>
                  <a:pt x="1064491" y="0"/>
                  <a:pt x="1055255" y="25400"/>
                </a:cubicBezTo>
                <a:cubicBezTo>
                  <a:pt x="1046019" y="50800"/>
                  <a:pt x="990600" y="214746"/>
                  <a:pt x="944418" y="288637"/>
                </a:cubicBezTo>
                <a:cubicBezTo>
                  <a:pt x="898236" y="362528"/>
                  <a:pt x="819728" y="422564"/>
                  <a:pt x="778164" y="468746"/>
                </a:cubicBezTo>
                <a:cubicBezTo>
                  <a:pt x="736600" y="514928"/>
                  <a:pt x="771236" y="498764"/>
                  <a:pt x="695036" y="565727"/>
                </a:cubicBezTo>
                <a:cubicBezTo>
                  <a:pt x="618836" y="632691"/>
                  <a:pt x="420255" y="782782"/>
                  <a:pt x="320964" y="870527"/>
                </a:cubicBezTo>
                <a:cubicBezTo>
                  <a:pt x="221673" y="958272"/>
                  <a:pt x="145473" y="1043709"/>
                  <a:pt x="99291" y="1092200"/>
                </a:cubicBezTo>
                <a:cubicBezTo>
                  <a:pt x="53109" y="1140691"/>
                  <a:pt x="0" y="1200727"/>
                  <a:pt x="16164" y="1161473"/>
                </a:cubicBezTo>
                <a:close/>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2" name="Picture 11" descr="trail camer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87696" y="2963127"/>
            <a:ext cx="29210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3" name="Text Box 42"/>
          <p:cNvSpPr txBox="1">
            <a:spLocks noChangeArrowheads="1"/>
          </p:cNvSpPr>
          <p:nvPr/>
        </p:nvSpPr>
        <p:spPr bwMode="auto">
          <a:xfrm>
            <a:off x="8332788" y="6613525"/>
            <a:ext cx="8175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Arial" pitchFamily="34" charset="0"/>
                <a:ea typeface="MS Gothic" pitchFamily="49" charset="-128"/>
              </a:defRPr>
            </a:lvl1pPr>
            <a:lvl2pPr marL="742950" indent="-285750" eaLnBrk="0" hangingPunct="0">
              <a:defRPr sz="3600">
                <a:solidFill>
                  <a:schemeClr val="bg1"/>
                </a:solidFill>
                <a:latin typeface="Arial" pitchFamily="34" charset="0"/>
                <a:ea typeface="MS Gothic" pitchFamily="49" charset="-128"/>
              </a:defRPr>
            </a:lvl2pPr>
            <a:lvl3pPr marL="1143000" indent="-228600" eaLnBrk="0" hangingPunct="0">
              <a:defRPr sz="3600">
                <a:solidFill>
                  <a:schemeClr val="bg1"/>
                </a:solidFill>
                <a:latin typeface="Arial" pitchFamily="34" charset="0"/>
                <a:ea typeface="MS Gothic" pitchFamily="49" charset="-128"/>
              </a:defRPr>
            </a:lvl3pPr>
            <a:lvl4pPr marL="1600200" indent="-228600" eaLnBrk="0" hangingPunct="0">
              <a:defRPr sz="3600">
                <a:solidFill>
                  <a:schemeClr val="bg1"/>
                </a:solidFill>
                <a:latin typeface="Arial" pitchFamily="34" charset="0"/>
                <a:ea typeface="MS Gothic" pitchFamily="49" charset="-128"/>
              </a:defRPr>
            </a:lvl4pPr>
            <a:lvl5pPr marL="2057400" indent="-228600" eaLnBrk="0" hangingPunct="0">
              <a:defRPr sz="3600">
                <a:solidFill>
                  <a:schemeClr val="bg1"/>
                </a:solidFill>
                <a:latin typeface="Arial" pitchFamily="34" charset="0"/>
                <a:ea typeface="MS Gothic" pitchFamily="49" charset="-128"/>
              </a:defRPr>
            </a:lvl5pPr>
            <a:lvl6pPr marL="2514600" indent="-228600" defTabSz="455613" eaLnBrk="0" fontAlgn="base" hangingPunct="0">
              <a:spcBef>
                <a:spcPct val="0"/>
              </a:spcBef>
              <a:spcAft>
                <a:spcPct val="0"/>
              </a:spcAft>
              <a:buClr>
                <a:srgbClr val="000000"/>
              </a:buClr>
              <a:buSzPct val="100000"/>
              <a:buFont typeface="Times New Roman" pitchFamily="18" charset="0"/>
              <a:defRPr sz="3600">
                <a:solidFill>
                  <a:schemeClr val="bg1"/>
                </a:solidFill>
                <a:latin typeface="Arial" pitchFamily="34" charset="0"/>
                <a:ea typeface="MS Gothic" pitchFamily="49" charset="-128"/>
              </a:defRPr>
            </a:lvl6pPr>
            <a:lvl7pPr marL="2971800" indent="-228600" defTabSz="455613" eaLnBrk="0" fontAlgn="base" hangingPunct="0">
              <a:spcBef>
                <a:spcPct val="0"/>
              </a:spcBef>
              <a:spcAft>
                <a:spcPct val="0"/>
              </a:spcAft>
              <a:buClr>
                <a:srgbClr val="000000"/>
              </a:buClr>
              <a:buSzPct val="100000"/>
              <a:buFont typeface="Times New Roman" pitchFamily="18" charset="0"/>
              <a:defRPr sz="3600">
                <a:solidFill>
                  <a:schemeClr val="bg1"/>
                </a:solidFill>
                <a:latin typeface="Arial" pitchFamily="34" charset="0"/>
                <a:ea typeface="MS Gothic" pitchFamily="49" charset="-128"/>
              </a:defRPr>
            </a:lvl7pPr>
            <a:lvl8pPr marL="3429000" indent="-228600" defTabSz="455613" eaLnBrk="0" fontAlgn="base" hangingPunct="0">
              <a:spcBef>
                <a:spcPct val="0"/>
              </a:spcBef>
              <a:spcAft>
                <a:spcPct val="0"/>
              </a:spcAft>
              <a:buClr>
                <a:srgbClr val="000000"/>
              </a:buClr>
              <a:buSzPct val="100000"/>
              <a:buFont typeface="Times New Roman" pitchFamily="18" charset="0"/>
              <a:defRPr sz="3600">
                <a:solidFill>
                  <a:schemeClr val="bg1"/>
                </a:solidFill>
                <a:latin typeface="Arial" pitchFamily="34" charset="0"/>
                <a:ea typeface="MS Gothic" pitchFamily="49" charset="-128"/>
              </a:defRPr>
            </a:lvl8pPr>
            <a:lvl9pPr marL="3886200" indent="-228600" defTabSz="455613" eaLnBrk="0" fontAlgn="base" hangingPunct="0">
              <a:spcBef>
                <a:spcPct val="0"/>
              </a:spcBef>
              <a:spcAft>
                <a:spcPct val="0"/>
              </a:spcAft>
              <a:buClr>
                <a:srgbClr val="000000"/>
              </a:buClr>
              <a:buSzPct val="100000"/>
              <a:buFont typeface="Times New Roman" pitchFamily="18" charset="0"/>
              <a:defRPr sz="3600">
                <a:solidFill>
                  <a:schemeClr val="bg1"/>
                </a:solidFill>
                <a:latin typeface="Arial" pitchFamily="34" charset="0"/>
                <a:ea typeface="MS Gothic" pitchFamily="49" charset="-128"/>
              </a:defRPr>
            </a:lvl9pPr>
          </a:lstStyle>
          <a:p>
            <a:pPr eaLnBrk="1" hangingPunct="1"/>
            <a:r>
              <a:rPr lang="en-GB" sz="1000" b="1"/>
              <a:t>© KD 2012</a:t>
            </a:r>
          </a:p>
        </p:txBody>
      </p:sp>
      <p:sp>
        <p:nvSpPr>
          <p:cNvPr id="14" name="Camera Text"/>
          <p:cNvSpPr txBox="1">
            <a:spLocks/>
          </p:cNvSpPr>
          <p:nvPr/>
        </p:nvSpPr>
        <p:spPr bwMode="auto">
          <a:xfrm>
            <a:off x="532606" y="1736914"/>
            <a:ext cx="9144000" cy="1399051"/>
          </a:xfrm>
          <a:prstGeom prst="rect">
            <a:avLst/>
          </a:prstGeom>
          <a:noFill/>
          <a:ln w="9525">
            <a:noFill/>
            <a:round/>
            <a:headEnd/>
            <a:tailEnd/>
          </a:ln>
          <a:effectLst/>
        </p:spPr>
        <p:txBody>
          <a:bodyPr vert="horz" wrap="square" lIns="0" tIns="73149" rIns="0" bIns="0" numCol="1" rtlCol="0" anchor="t" anchorCtr="0" compatLnSpc="1">
            <a:prstTxWarp prst="textNoShape">
              <a:avLst/>
            </a:prstTxWarp>
            <a:normAutofit/>
          </a:bodyPr>
          <a:lstStyle>
            <a:lvl1pPr marL="311045" indent="-311045" algn="l" defTabSz="407526" rtl="0" eaLnBrk="1" fontAlgn="base" hangingPunct="1">
              <a:lnSpc>
                <a:spcPct val="87000"/>
              </a:lnSpc>
              <a:spcBef>
                <a:spcPct val="0"/>
              </a:spcBef>
              <a:spcAft>
                <a:spcPts val="1293"/>
              </a:spcAft>
              <a:buClr>
                <a:srgbClr val="000000"/>
              </a:buClr>
              <a:buSzPct val="100000"/>
              <a:buFont typeface="Times New Roman" pitchFamily="16" charset="0"/>
              <a:defRPr sz="2900">
                <a:solidFill>
                  <a:srgbClr val="000000"/>
                </a:solidFill>
                <a:latin typeface="+mn-lt"/>
                <a:ea typeface="+mn-ea"/>
                <a:cs typeface="+mn-cs"/>
              </a:defRPr>
            </a:lvl1pPr>
            <a:lvl2pPr marL="673930" indent="-259204" algn="l" defTabSz="407526" rtl="0" eaLnBrk="1" fontAlgn="base" hangingPunct="1">
              <a:lnSpc>
                <a:spcPct val="87000"/>
              </a:lnSpc>
              <a:spcBef>
                <a:spcPct val="0"/>
              </a:spcBef>
              <a:spcAft>
                <a:spcPts val="1032"/>
              </a:spcAft>
              <a:buClr>
                <a:srgbClr val="000000"/>
              </a:buClr>
              <a:buSzPct val="100000"/>
              <a:buFont typeface="Times New Roman" pitchFamily="16" charset="0"/>
              <a:defRPr sz="2500">
                <a:solidFill>
                  <a:srgbClr val="000000"/>
                </a:solidFill>
                <a:latin typeface="+mn-lt"/>
                <a:ea typeface="+mn-ea"/>
                <a:cs typeface="+mn-cs"/>
              </a:defRPr>
            </a:lvl2pPr>
            <a:lvl3pPr marL="1036815" indent="-207363" algn="l" defTabSz="407526" rtl="0" eaLnBrk="1" fontAlgn="base" hangingPunct="1">
              <a:lnSpc>
                <a:spcPct val="87000"/>
              </a:lnSpc>
              <a:spcBef>
                <a:spcPct val="0"/>
              </a:spcBef>
              <a:spcAft>
                <a:spcPts val="771"/>
              </a:spcAft>
              <a:buClr>
                <a:srgbClr val="000000"/>
              </a:buClr>
              <a:buSzPct val="100000"/>
              <a:buFont typeface="Times New Roman" pitchFamily="16" charset="0"/>
              <a:defRPr sz="2200">
                <a:solidFill>
                  <a:srgbClr val="000000"/>
                </a:solidFill>
                <a:latin typeface="+mn-lt"/>
                <a:ea typeface="+mn-ea"/>
                <a:cs typeface="+mn-cs"/>
              </a:defRPr>
            </a:lvl3pPr>
            <a:lvl4pPr marL="1451541" indent="-207363" algn="l" defTabSz="407526" rtl="0" eaLnBrk="1" fontAlgn="base" hangingPunct="1">
              <a:lnSpc>
                <a:spcPct val="87000"/>
              </a:lnSpc>
              <a:spcBef>
                <a:spcPct val="0"/>
              </a:spcBef>
              <a:spcAft>
                <a:spcPts val="522"/>
              </a:spcAft>
              <a:buClr>
                <a:srgbClr val="000000"/>
              </a:buClr>
              <a:buSzPct val="100000"/>
              <a:buFont typeface="Times New Roman" pitchFamily="16" charset="0"/>
              <a:defRPr sz="1800">
                <a:solidFill>
                  <a:srgbClr val="000000"/>
                </a:solidFill>
                <a:latin typeface="+mn-lt"/>
                <a:ea typeface="+mn-ea"/>
                <a:cs typeface="+mn-cs"/>
              </a:defRPr>
            </a:lvl4pPr>
            <a:lvl5pPr marL="1866268" indent="-207363" algn="l" defTabSz="407526" rtl="0" eaLnBrk="1" fontAlgn="base" hangingPunct="1">
              <a:lnSpc>
                <a:spcPct val="87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5pPr>
            <a:lvl6pPr marL="2280994" indent="-207363" algn="l" defTabSz="407526" rtl="0" eaLnBrk="1" fontAlgn="base" hangingPunct="1">
              <a:lnSpc>
                <a:spcPct val="87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6pPr>
            <a:lvl7pPr marL="2695720" indent="-207363" algn="l" defTabSz="407526" rtl="0" eaLnBrk="1" fontAlgn="base" hangingPunct="1">
              <a:lnSpc>
                <a:spcPct val="87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7pPr>
            <a:lvl8pPr marL="3110446" indent="-207363" algn="l" defTabSz="407526" rtl="0" eaLnBrk="1" fontAlgn="base" hangingPunct="1">
              <a:lnSpc>
                <a:spcPct val="87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8pPr>
            <a:lvl9pPr marL="3525172" indent="-207363" algn="l" defTabSz="407526" rtl="0" eaLnBrk="1" fontAlgn="base" hangingPunct="1">
              <a:lnSpc>
                <a:spcPct val="87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9pPr>
          </a:lstStyle>
          <a:p>
            <a:pPr fontAlgn="auto">
              <a:spcAft>
                <a:spcPts val="0"/>
              </a:spcAft>
              <a:defRPr/>
            </a:pPr>
            <a:r>
              <a:rPr lang="en-GB" sz="2400" b="1" kern="0" dirty="0">
                <a:solidFill>
                  <a:srgbClr val="69A830"/>
                </a:solidFill>
                <a:cs typeface="Arial" pitchFamily="34" charset="0"/>
              </a:rPr>
              <a:t>Camera </a:t>
            </a:r>
            <a:r>
              <a:rPr lang="en-GB" sz="2400" b="1" kern="0" dirty="0" smtClean="0">
                <a:solidFill>
                  <a:srgbClr val="69A830"/>
                </a:solidFill>
                <a:cs typeface="Arial" pitchFamily="34" charset="0"/>
              </a:rPr>
              <a:t>technologies:</a:t>
            </a:r>
            <a:endParaRPr lang="en-GB" sz="2400" b="1" kern="0" dirty="0">
              <a:solidFill>
                <a:srgbClr val="69A830"/>
              </a:solidFill>
              <a:cs typeface="Arial" pitchFamily="34" charset="0"/>
            </a:endParaRPr>
          </a:p>
          <a:p>
            <a:pPr marL="757626" lvl="1" indent="-342900" fontAlgn="auto">
              <a:spcAft>
                <a:spcPts val="0"/>
              </a:spcAft>
              <a:buClr>
                <a:srgbClr val="69A830"/>
              </a:buClr>
              <a:buFont typeface="Arial" panose="020B0604020202020204" pitchFamily="34" charset="0"/>
              <a:buChar char="•"/>
              <a:defRPr/>
            </a:pPr>
            <a:r>
              <a:rPr lang="en-GB" sz="2400" kern="0" dirty="0">
                <a:solidFill>
                  <a:srgbClr val="69A830"/>
                </a:solidFill>
                <a:cs typeface="Arial" pitchFamily="34" charset="0"/>
              </a:rPr>
              <a:t>When does the </a:t>
            </a:r>
            <a:r>
              <a:rPr lang="en-GB" sz="2400" kern="0" dirty="0" smtClean="0">
                <a:solidFill>
                  <a:srgbClr val="69A830"/>
                </a:solidFill>
                <a:cs typeface="Arial" pitchFamily="34" charset="0"/>
              </a:rPr>
              <a:t>individual </a:t>
            </a:r>
            <a:r>
              <a:rPr lang="en-GB" sz="2400" kern="0" dirty="0">
                <a:solidFill>
                  <a:srgbClr val="69A830"/>
                </a:solidFill>
                <a:cs typeface="Arial" pitchFamily="34" charset="0"/>
              </a:rPr>
              <a:t>go out and return?</a:t>
            </a:r>
          </a:p>
          <a:p>
            <a:pPr marL="757626" lvl="1" indent="-342900" fontAlgn="auto">
              <a:spcAft>
                <a:spcPts val="0"/>
              </a:spcAft>
              <a:buClr>
                <a:srgbClr val="69A830"/>
              </a:buClr>
              <a:buFont typeface="Arial" panose="020B0604020202020204" pitchFamily="34" charset="0"/>
              <a:buChar char="•"/>
              <a:defRPr/>
            </a:pPr>
            <a:r>
              <a:rPr lang="en-GB" sz="2400" kern="0" dirty="0">
                <a:solidFill>
                  <a:srgbClr val="69A830"/>
                </a:solidFill>
                <a:cs typeface="Arial" pitchFamily="34" charset="0"/>
              </a:rPr>
              <a:t>Who else enters the property and how long do they stay?</a:t>
            </a:r>
          </a:p>
        </p:txBody>
      </p:sp>
    </p:spTree>
    <p:extLst>
      <p:ext uri="{BB962C8B-B14F-4D97-AF65-F5344CB8AC3E}">
        <p14:creationId xmlns:p14="http://schemas.microsoft.com/office/powerpoint/2010/main" val="563998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nodeType="with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nodeType="with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3">
                                            <p:txEl>
                                              <p:pRg st="0" end="0"/>
                                            </p:txEl>
                                          </p:spTgt>
                                        </p:tgtEl>
                                      </p:cBhvr>
                                    </p:animEffect>
                                    <p:set>
                                      <p:cBhvr>
                                        <p:cTn id="46" dur="1" fill="hold">
                                          <p:stCondLst>
                                            <p:cond delay="499"/>
                                          </p:stCondLst>
                                        </p:cTn>
                                        <p:tgtEl>
                                          <p:spTgt spid="3">
                                            <p:txEl>
                                              <p:pRg st="0" end="0"/>
                                            </p:txEl>
                                          </p:spTgt>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3">
                                            <p:txEl>
                                              <p:pRg st="1" end="1"/>
                                            </p:txEl>
                                          </p:spTgt>
                                        </p:tgtEl>
                                      </p:cBhvr>
                                    </p:animEffect>
                                    <p:set>
                                      <p:cBhvr>
                                        <p:cTn id="49" dur="1" fill="hold">
                                          <p:stCondLst>
                                            <p:cond delay="499"/>
                                          </p:stCondLst>
                                        </p:cTn>
                                        <p:tgtEl>
                                          <p:spTgt spid="3">
                                            <p:txEl>
                                              <p:pRg st="1" end="1"/>
                                            </p:txEl>
                                          </p:spTgt>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3">
                                            <p:txEl>
                                              <p:pRg st="2" end="2"/>
                                            </p:txEl>
                                          </p:spTgt>
                                        </p:tgtEl>
                                      </p:cBhvr>
                                    </p:animEffect>
                                    <p:set>
                                      <p:cBhvr>
                                        <p:cTn id="52" dur="1" fill="hold">
                                          <p:stCondLst>
                                            <p:cond delay="499"/>
                                          </p:stCondLst>
                                        </p:cTn>
                                        <p:tgtEl>
                                          <p:spTgt spid="3">
                                            <p:txEl>
                                              <p:pRg st="2" end="2"/>
                                            </p:txEl>
                                          </p:spTgt>
                                        </p:tgtEl>
                                        <p:attrNameLst>
                                          <p:attrName>style.visibility</p:attrName>
                                        </p:attrNameLst>
                                      </p:cBhvr>
                                      <p:to>
                                        <p:strVal val="hidden"/>
                                      </p:to>
                                    </p:se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par>
                          <p:cTn id="57" fill="hold">
                            <p:stCondLst>
                              <p:cond delay="1000"/>
                            </p:stCondLst>
                            <p:childTnLst>
                              <p:par>
                                <p:cTn id="58" presetID="9" presetClass="entr" presetSubtype="0"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dissolve">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9" grpId="0" animBg="1"/>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title"/>
          </p:nvPr>
        </p:nvSpPr>
        <p:spPr/>
        <p:txBody>
          <a:bodyPr/>
          <a:lstStyle/>
          <a:p>
            <a:r>
              <a:rPr lang="en-GB" dirty="0"/>
              <a:t>Issues of ethics and choice… discuss!</a:t>
            </a:r>
          </a:p>
        </p:txBody>
      </p:sp>
      <p:sp>
        <p:nvSpPr>
          <p:cNvPr id="3" name="Ethical framework text"/>
          <p:cNvSpPr>
            <a:spLocks noGrp="1"/>
          </p:cNvSpPr>
          <p:nvPr>
            <p:ph idx="4294967295"/>
          </p:nvPr>
        </p:nvSpPr>
        <p:spPr>
          <a:xfrm>
            <a:off x="431800" y="1376364"/>
            <a:ext cx="8280400" cy="4500562"/>
          </a:xfrm>
        </p:spPr>
        <p:txBody>
          <a:bodyPr>
            <a:noAutofit/>
          </a:bodyPr>
          <a:lstStyle/>
          <a:p>
            <a:pPr marL="0" indent="0">
              <a:lnSpc>
                <a:spcPct val="100000"/>
              </a:lnSpc>
              <a:spcBef>
                <a:spcPts val="300"/>
              </a:spcBef>
              <a:spcAft>
                <a:spcPts val="1200"/>
              </a:spcAft>
              <a:buNone/>
            </a:pPr>
            <a:r>
              <a:rPr lang="en-GB" altLang="en-US" sz="2400" dirty="0"/>
              <a:t>Use </a:t>
            </a:r>
            <a:r>
              <a:rPr lang="en-GB" altLang="en-US" sz="2400" b="1" dirty="0"/>
              <a:t>Ethical Framework </a:t>
            </a:r>
            <a:r>
              <a:rPr lang="en-GB" altLang="en-US" sz="2400" dirty="0"/>
              <a:t>based on 4 </a:t>
            </a:r>
            <a:r>
              <a:rPr lang="en-GB" altLang="en-US" sz="2400" dirty="0" smtClean="0"/>
              <a:t>principles:</a:t>
            </a:r>
            <a:endParaRPr lang="en-GB" altLang="en-US" sz="2400" dirty="0"/>
          </a:p>
          <a:p>
            <a:pPr lvl="1">
              <a:lnSpc>
                <a:spcPct val="100000"/>
              </a:lnSpc>
              <a:spcBef>
                <a:spcPts val="300"/>
              </a:spcBef>
              <a:spcAft>
                <a:spcPts val="300"/>
              </a:spcAft>
            </a:pPr>
            <a:r>
              <a:rPr lang="en-GB" altLang="en-US" sz="2400" b="1" dirty="0"/>
              <a:t>Beneficence</a:t>
            </a:r>
            <a:r>
              <a:rPr lang="en-GB" altLang="en-US" sz="2400" dirty="0"/>
              <a:t> - involves balancing risk acceptance &amp; aversion</a:t>
            </a:r>
          </a:p>
          <a:p>
            <a:pPr lvl="1">
              <a:lnSpc>
                <a:spcPct val="100000"/>
              </a:lnSpc>
              <a:spcBef>
                <a:spcPts val="300"/>
              </a:spcBef>
              <a:spcAft>
                <a:spcPts val="300"/>
              </a:spcAft>
            </a:pPr>
            <a:r>
              <a:rPr lang="en-GB" altLang="en-US" sz="2400" b="1" dirty="0"/>
              <a:t>Non-maleficence</a:t>
            </a:r>
            <a:r>
              <a:rPr lang="en-GB" altLang="en-US" sz="2400" dirty="0"/>
              <a:t> - finding a balance between avoiding harm and respecting decisions, dignity, integrity and preferences </a:t>
            </a:r>
          </a:p>
          <a:p>
            <a:pPr lvl="1">
              <a:lnSpc>
                <a:spcPct val="100000"/>
              </a:lnSpc>
              <a:spcBef>
                <a:spcPts val="300"/>
              </a:spcBef>
              <a:spcAft>
                <a:spcPts val="300"/>
              </a:spcAft>
            </a:pPr>
            <a:r>
              <a:rPr lang="en-GB" altLang="en-US" sz="2400" b="1" dirty="0"/>
              <a:t>Autonomy</a:t>
            </a:r>
            <a:r>
              <a:rPr lang="en-GB" altLang="en-US" sz="2400" dirty="0"/>
              <a:t> – empowering independence without causing social isolation, loneliness or depression</a:t>
            </a:r>
          </a:p>
          <a:p>
            <a:pPr lvl="1">
              <a:lnSpc>
                <a:spcPct val="100000"/>
              </a:lnSpc>
              <a:spcBef>
                <a:spcPts val="300"/>
              </a:spcBef>
              <a:spcAft>
                <a:spcPts val="300"/>
              </a:spcAft>
            </a:pPr>
            <a:r>
              <a:rPr lang="en-GB" altLang="en-US" sz="2400" b="1" dirty="0"/>
              <a:t>Justice</a:t>
            </a:r>
            <a:r>
              <a:rPr lang="en-GB" altLang="en-US" sz="2400" dirty="0"/>
              <a:t> - treating fairly and equally, and by respecting rights and preferences whether or not they are </a:t>
            </a:r>
            <a:r>
              <a:rPr lang="en-GB" altLang="en-US" sz="2400" dirty="0" smtClean="0"/>
              <a:t>perverse</a:t>
            </a:r>
          </a:p>
        </p:txBody>
      </p:sp>
      <p:pic>
        <p:nvPicPr>
          <p:cNvPr id="4" name="Ethics wordcloud"/>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557" t="18397" r="16455" b="10717"/>
          <a:stretch/>
        </p:blipFill>
        <p:spPr>
          <a:xfrm>
            <a:off x="1476673" y="1141517"/>
            <a:ext cx="6366848" cy="4906563"/>
          </a:xfrm>
          <a:prstGeom prst="rect">
            <a:avLst/>
          </a:prstGeom>
        </p:spPr>
      </p:pic>
      <p:sp>
        <p:nvSpPr>
          <p:cNvPr id="5" name="Summary Guidance Text"/>
          <p:cNvSpPr txBox="1">
            <a:spLocks/>
          </p:cNvSpPr>
          <p:nvPr/>
        </p:nvSpPr>
        <p:spPr>
          <a:xfrm>
            <a:off x="431800" y="1528764"/>
            <a:ext cx="8280400" cy="4500562"/>
          </a:xfrm>
          <a:prstGeom prst="rect">
            <a:avLst/>
          </a:prstGeom>
        </p:spPr>
        <p:txBody>
          <a:bodyPr vert="horz" lIns="91440" tIns="45720" rIns="91440" bIns="45720" rtlCol="0">
            <a:noAutofit/>
          </a:bodyPr>
          <a:lstStyle>
            <a:lvl1pPr marL="0" indent="0" algn="l" defTabSz="457200" rtl="0" eaLnBrk="1" latinLnBrk="0" hangingPunct="1">
              <a:spcBef>
                <a:spcPct val="20000"/>
              </a:spcBef>
              <a:spcAft>
                <a:spcPts val="500"/>
              </a:spcAft>
              <a:buFont typeface="Arial"/>
              <a:buNone/>
              <a:defRPr sz="3200" b="0" i="0" kern="1200">
                <a:solidFill>
                  <a:srgbClr val="69A830"/>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b="0" i="0" kern="1200">
                <a:solidFill>
                  <a:srgbClr val="69A830"/>
                </a:solidFill>
                <a:latin typeface="Arial" panose="020B0604020202020204" pitchFamily="34" charset="0"/>
                <a:ea typeface="+mn-ea"/>
                <a:cs typeface="Arial" panose="020B0604020202020204" pitchFamily="34" charset="0"/>
              </a:defRPr>
            </a:lvl2pPr>
            <a:lvl3pPr marL="0" indent="-228600" algn="l" defTabSz="457200" rtl="0" eaLnBrk="1" latinLnBrk="0" hangingPunct="1">
              <a:spcBef>
                <a:spcPct val="20000"/>
              </a:spcBef>
              <a:buFont typeface="Arial"/>
              <a:buChar char="•"/>
              <a:defRPr sz="2400" b="0" i="0" kern="1200">
                <a:solidFill>
                  <a:srgbClr val="69A830"/>
                </a:solidFill>
                <a:latin typeface="Arial" panose="020B0604020202020204" pitchFamily="34" charset="0"/>
                <a:ea typeface="+mn-ea"/>
                <a:cs typeface="Arial" panose="020B0604020202020204" pitchFamily="34" charset="0"/>
              </a:defRPr>
            </a:lvl3pPr>
            <a:lvl4pPr marL="0" indent="-228600" algn="l" defTabSz="457200" rtl="0" eaLnBrk="1" latinLnBrk="0" hangingPunct="1">
              <a:spcBef>
                <a:spcPct val="20000"/>
              </a:spcBef>
              <a:buFont typeface="Arial"/>
              <a:buChar char="–"/>
              <a:defRPr sz="2000" b="0" i="0" kern="1200">
                <a:solidFill>
                  <a:srgbClr val="69A830"/>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b="0" i="0" kern="1200">
                <a:solidFill>
                  <a:srgbClr val="69A830"/>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300"/>
              </a:spcAft>
            </a:pPr>
            <a:r>
              <a:rPr lang="en-GB" sz="2400" dirty="0" smtClean="0"/>
              <a:t>So …</a:t>
            </a:r>
          </a:p>
          <a:p>
            <a:pPr>
              <a:spcBef>
                <a:spcPts val="1200"/>
              </a:spcBef>
              <a:spcAft>
                <a:spcPts val="300"/>
              </a:spcAft>
            </a:pPr>
            <a:endParaRPr lang="en-GB" sz="1000" dirty="0" smtClean="0"/>
          </a:p>
          <a:p>
            <a:pPr>
              <a:spcBef>
                <a:spcPts val="1200"/>
              </a:spcBef>
              <a:spcAft>
                <a:spcPts val="300"/>
              </a:spcAft>
            </a:pPr>
            <a:r>
              <a:rPr lang="en-GB" sz="2400" dirty="0" smtClean="0"/>
              <a:t>Technology </a:t>
            </a:r>
            <a:r>
              <a:rPr lang="en-GB" sz="2400" dirty="0"/>
              <a:t>can be introduced (especially for assessment) if it is necessary to help achieve the overall ambition of </a:t>
            </a:r>
            <a:r>
              <a:rPr lang="en-GB" sz="2400" dirty="0" smtClean="0"/>
              <a:t>an individual. </a:t>
            </a:r>
          </a:p>
          <a:p>
            <a:pPr>
              <a:spcBef>
                <a:spcPts val="1200"/>
              </a:spcBef>
              <a:spcAft>
                <a:spcPts val="300"/>
              </a:spcAft>
            </a:pPr>
            <a:endParaRPr lang="en-GB" sz="1000" dirty="0"/>
          </a:p>
          <a:p>
            <a:pPr>
              <a:spcBef>
                <a:spcPts val="300"/>
              </a:spcBef>
              <a:spcAft>
                <a:spcPts val="300"/>
              </a:spcAft>
            </a:pPr>
            <a:r>
              <a:rPr lang="en-GB" sz="2400" dirty="0"/>
              <a:t>It might also be used to ensure that the user is not harmed by other technologies that are being used.</a:t>
            </a:r>
          </a:p>
        </p:txBody>
      </p:sp>
      <p:sp>
        <p:nvSpPr>
          <p:cNvPr id="6" name="Reference Text"/>
          <p:cNvSpPr txBox="1"/>
          <p:nvPr/>
        </p:nvSpPr>
        <p:spPr>
          <a:xfrm>
            <a:off x="431800" y="6048080"/>
            <a:ext cx="3060453" cy="400110"/>
          </a:xfrm>
          <a:prstGeom prst="rect">
            <a:avLst/>
          </a:prstGeom>
          <a:noFill/>
        </p:spPr>
        <p:txBody>
          <a:bodyPr wrap="none" rtlCol="0">
            <a:spAutoFit/>
          </a:bodyPr>
          <a:lstStyle/>
          <a:p>
            <a:r>
              <a:rPr lang="en-GB" sz="2000" i="1" dirty="0" smtClean="0">
                <a:solidFill>
                  <a:schemeClr val="bg1">
                    <a:lumMod val="75000"/>
                  </a:schemeClr>
                </a:solidFill>
              </a:rPr>
              <a:t>Beauchamp, et. al (2002)</a:t>
            </a:r>
            <a:endParaRPr lang="en-GB" sz="2000" i="1" dirty="0">
              <a:solidFill>
                <a:schemeClr val="bg1">
                  <a:lumMod val="75000"/>
                </a:schemeClr>
              </a:solidFill>
            </a:endParaRPr>
          </a:p>
        </p:txBody>
      </p:sp>
    </p:spTree>
    <p:extLst>
      <p:ext uri="{BB962C8B-B14F-4D97-AF65-F5344CB8AC3E}">
        <p14:creationId xmlns:p14="http://schemas.microsoft.com/office/powerpoint/2010/main" val="168056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9400"/>
                                        <p:tgtEl>
                                          <p:spTgt spid="4"/>
                                        </p:tgtEl>
                                        <p:attrNameLst>
                                          <p:attrName>style.opacity</p:attrName>
                                        </p:attrNameLst>
                                      </p:cBhvr>
                                      <p:to>
                                        <p:strVal val="0.02"/>
                                      </p:to>
                                    </p:set>
                                    <p:animEffect filter="image" prLst="opacity: 0.02">
                                      <p:cBhvr rctx="IE">
                                        <p:cTn id="12" dur="9400"/>
                                        <p:tgtEl>
                                          <p:spTgt spid="4"/>
                                        </p:tgtEl>
                                      </p:cBhvr>
                                    </p:animEffect>
                                  </p:childTnLst>
                                </p:cTn>
                              </p:par>
                            </p:childTnLst>
                          </p:cTn>
                        </p:par>
                        <p:par>
                          <p:cTn id="13" fill="hold">
                            <p:stCondLst>
                              <p:cond delay="9400"/>
                            </p:stCondLst>
                            <p:childTnLst>
                              <p:par>
                                <p:cTn id="14" presetID="10" presetClass="entr" presetSubtype="0" fill="hold"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3">
                                            <p:txEl>
                                              <p:pRg st="0" end="0"/>
                                            </p:txEl>
                                          </p:spTgt>
                                        </p:tgtEl>
                                        <p:attrNameLst>
                                          <p:attrName>style.visibility</p:attrName>
                                        </p:attrNameLst>
                                      </p:cBhvr>
                                      <p:to>
                                        <p:strVal val="hidden"/>
                                      </p:to>
                                    </p:set>
                                  </p:childTnLst>
                                </p:cTn>
                              </p:par>
                              <p:par>
                                <p:cTn id="44" presetID="1" presetClass="exit" presetSubtype="0" fill="hold" grpId="0" nodeType="withEffect">
                                  <p:stCondLst>
                                    <p:cond delay="0"/>
                                  </p:stCondLst>
                                  <p:childTnLst>
                                    <p:set>
                                      <p:cBhvr>
                                        <p:cTn id="45" dur="1" fill="hold">
                                          <p:stCondLst>
                                            <p:cond delay="0"/>
                                          </p:stCondLst>
                                        </p:cTn>
                                        <p:tgtEl>
                                          <p:spTgt spid="3">
                                            <p:txEl>
                                              <p:pRg st="1" end="1"/>
                                            </p:txEl>
                                          </p:spTgt>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3">
                                            <p:txEl>
                                              <p:pRg st="2" end="2"/>
                                            </p:txEl>
                                          </p:spTgt>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3">
                                            <p:txEl>
                                              <p:pRg st="3" end="3"/>
                                            </p:txEl>
                                          </p:spTgt>
                                        </p:tgtEl>
                                        <p:attrNameLst>
                                          <p:attrName>style.visibility</p:attrName>
                                        </p:attrNameLst>
                                      </p:cBhvr>
                                      <p:to>
                                        <p:strVal val="hidden"/>
                                      </p:to>
                                    </p:set>
                                  </p:childTnLst>
                                </p:cTn>
                              </p:par>
                              <p:par>
                                <p:cTn id="50" presetID="1" presetClass="exit" presetSubtype="0" fill="hold" grpId="0" nodeType="withEffect">
                                  <p:stCondLst>
                                    <p:cond delay="0"/>
                                  </p:stCondLst>
                                  <p:childTnLst>
                                    <p:set>
                                      <p:cBhvr>
                                        <p:cTn id="51" dur="1" fill="hold">
                                          <p:stCondLst>
                                            <p:cond delay="0"/>
                                          </p:stCondLst>
                                        </p:cTn>
                                        <p:tgtEl>
                                          <p:spTgt spid="3">
                                            <p:txEl>
                                              <p:pRg st="4" end="4"/>
                                            </p:txEl>
                                          </p:spTgt>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6"/>
                                        </p:tgtEl>
                                        <p:attrNameLst>
                                          <p:attrName>style.visibility</p:attrName>
                                        </p:attrNameLst>
                                      </p:cBhvr>
                                      <p:to>
                                        <p:strVal val="hidden"/>
                                      </p:to>
                                    </p:set>
                                  </p:childTnLst>
                                </p:cTn>
                              </p:par>
                            </p:childTnLst>
                          </p:cTn>
                        </p:par>
                        <p:par>
                          <p:cTn id="54" fill="hold">
                            <p:stCondLst>
                              <p:cond delay="0"/>
                            </p:stCondLst>
                            <p:childTnLst>
                              <p:par>
                                <p:cTn id="55" presetID="10" presetClass="entr" presetSubtype="0" fill="hold" nodeType="afterEffect">
                                  <p:stCondLst>
                                    <p:cond delay="0"/>
                                  </p:stCondLst>
                                  <p:childTnLst>
                                    <p:set>
                                      <p:cBhvr>
                                        <p:cTn id="56" dur="1" fill="hold">
                                          <p:stCondLst>
                                            <p:cond delay="0"/>
                                          </p:stCondLst>
                                        </p:cTn>
                                        <p:tgtEl>
                                          <p:spTgt spid="5">
                                            <p:txEl>
                                              <p:pRg st="0" end="0"/>
                                            </p:txEl>
                                          </p:spTgt>
                                        </p:tgtEl>
                                        <p:attrNameLst>
                                          <p:attrName>style.visibility</p:attrName>
                                        </p:attrNameLst>
                                      </p:cBhvr>
                                      <p:to>
                                        <p:strVal val="visible"/>
                                      </p:to>
                                    </p:set>
                                    <p:animEffect transition="in" filter="fade">
                                      <p:cBhvr>
                                        <p:cTn id="57" dur="500"/>
                                        <p:tgtEl>
                                          <p:spTgt spid="5">
                                            <p:txEl>
                                              <p:pRg st="0" end="0"/>
                                            </p:txEl>
                                          </p:spTgt>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5">
                                            <p:txEl>
                                              <p:pRg st="2" end="2"/>
                                            </p:txEl>
                                          </p:spTgt>
                                        </p:tgtEl>
                                        <p:attrNameLst>
                                          <p:attrName>style.visibility</p:attrName>
                                        </p:attrNameLst>
                                      </p:cBhvr>
                                      <p:to>
                                        <p:strVal val="visible"/>
                                      </p:to>
                                    </p:set>
                                    <p:animEffect transition="in" filter="fade">
                                      <p:cBhvr>
                                        <p:cTn id="61" dur="500"/>
                                        <p:tgtEl>
                                          <p:spTgt spid="5">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
                                            <p:txEl>
                                              <p:pRg st="4" end="4"/>
                                            </p:txEl>
                                          </p:spTgt>
                                        </p:tgtEl>
                                        <p:attrNameLst>
                                          <p:attrName>style.visibility</p:attrName>
                                        </p:attrNameLst>
                                      </p:cBhvr>
                                      <p:to>
                                        <p:strVal val="visible"/>
                                      </p:to>
                                    </p:set>
                                    <p:animEffect transition="in" filter="fade">
                                      <p:cBhvr>
                                        <p:cTn id="6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6"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Exercise 2</a:t>
            </a:r>
          </a:p>
        </p:txBody>
      </p:sp>
      <p:sp>
        <p:nvSpPr>
          <p:cNvPr id="3" name="Content Placeholder 2"/>
          <p:cNvSpPr>
            <a:spLocks noGrp="1"/>
          </p:cNvSpPr>
          <p:nvPr>
            <p:ph idx="4294967295"/>
          </p:nvPr>
        </p:nvSpPr>
        <p:spPr>
          <a:xfrm>
            <a:off x="431800" y="1376363"/>
            <a:ext cx="8280400" cy="4500562"/>
          </a:xfrm>
        </p:spPr>
        <p:txBody>
          <a:bodyPr>
            <a:noAutofit/>
          </a:bodyPr>
          <a:lstStyle/>
          <a:p>
            <a:pPr marL="0" indent="0">
              <a:buNone/>
            </a:pPr>
            <a:r>
              <a:rPr lang="en-GB" sz="2800" dirty="0"/>
              <a:t>Split into 3 teams. </a:t>
            </a:r>
            <a:r>
              <a:rPr lang="en-GB" sz="2800" dirty="0" smtClean="0"/>
              <a:t>List </a:t>
            </a:r>
            <a:r>
              <a:rPr lang="en-GB" sz="2800" dirty="0"/>
              <a:t>the major </a:t>
            </a:r>
            <a:r>
              <a:rPr lang="en-GB" sz="2800" b="1" dirty="0"/>
              <a:t>issues</a:t>
            </a:r>
            <a:r>
              <a:rPr lang="en-GB" sz="2800" dirty="0"/>
              <a:t> associated with:</a:t>
            </a:r>
          </a:p>
          <a:p>
            <a:pPr lvl="1"/>
            <a:r>
              <a:rPr lang="en-GB" b="1" dirty="0" smtClean="0">
                <a:solidFill>
                  <a:srgbClr val="582F7A"/>
                </a:solidFill>
              </a:rPr>
              <a:t>Team 1: </a:t>
            </a:r>
            <a:r>
              <a:rPr lang="en-GB" dirty="0" smtClean="0"/>
              <a:t>Depression</a:t>
            </a:r>
            <a:r>
              <a:rPr lang="en-GB" dirty="0"/>
              <a:t>, and </a:t>
            </a:r>
            <a:r>
              <a:rPr lang="en-GB" dirty="0" smtClean="0"/>
              <a:t>hearing </a:t>
            </a:r>
            <a:r>
              <a:rPr lang="en-GB" dirty="0"/>
              <a:t>loss</a:t>
            </a:r>
          </a:p>
          <a:p>
            <a:pPr lvl="1"/>
            <a:r>
              <a:rPr lang="en-GB" b="1" dirty="0">
                <a:solidFill>
                  <a:srgbClr val="582F7A"/>
                </a:solidFill>
              </a:rPr>
              <a:t>Team </a:t>
            </a:r>
            <a:r>
              <a:rPr lang="en-GB" b="1" dirty="0" smtClean="0">
                <a:solidFill>
                  <a:srgbClr val="582F7A"/>
                </a:solidFill>
              </a:rPr>
              <a:t>2: </a:t>
            </a:r>
            <a:r>
              <a:rPr lang="en-GB" dirty="0" smtClean="0"/>
              <a:t>Recuperation </a:t>
            </a:r>
            <a:r>
              <a:rPr lang="en-GB" dirty="0"/>
              <a:t>after illness, and a </a:t>
            </a:r>
            <a:r>
              <a:rPr lang="en-GB" dirty="0" smtClean="0"/>
              <a:t>cold home </a:t>
            </a:r>
            <a:endParaRPr lang="en-GB" dirty="0"/>
          </a:p>
          <a:p>
            <a:pPr lvl="1"/>
            <a:r>
              <a:rPr lang="en-GB" b="1" dirty="0">
                <a:solidFill>
                  <a:srgbClr val="582F7A"/>
                </a:solidFill>
              </a:rPr>
              <a:t>Team </a:t>
            </a:r>
            <a:r>
              <a:rPr lang="en-GB" b="1" dirty="0" smtClean="0">
                <a:solidFill>
                  <a:srgbClr val="582F7A"/>
                </a:solidFill>
              </a:rPr>
              <a:t>3: </a:t>
            </a:r>
            <a:r>
              <a:rPr lang="en-GB" dirty="0" smtClean="0"/>
              <a:t>Poverty</a:t>
            </a:r>
            <a:r>
              <a:rPr lang="en-GB" dirty="0"/>
              <a:t>, and a</a:t>
            </a:r>
            <a:r>
              <a:rPr lang="en-GB" dirty="0" smtClean="0"/>
              <a:t>nxiety</a:t>
            </a:r>
            <a:endParaRPr lang="en-GB" dirty="0"/>
          </a:p>
          <a:p>
            <a:pPr marL="0" indent="0">
              <a:buNone/>
            </a:pPr>
            <a:endParaRPr lang="en-GB" sz="1100" dirty="0" smtClean="0"/>
          </a:p>
          <a:p>
            <a:pPr marL="0" indent="0">
              <a:buNone/>
            </a:pPr>
            <a:r>
              <a:rPr lang="en-GB" sz="2800" dirty="0" smtClean="0"/>
              <a:t>You </a:t>
            </a:r>
            <a:r>
              <a:rPr lang="en-GB" sz="2800" dirty="0"/>
              <a:t>have </a:t>
            </a:r>
            <a:r>
              <a:rPr lang="en-GB" sz="2800" b="1" dirty="0"/>
              <a:t>10 minutes </a:t>
            </a:r>
            <a:r>
              <a:rPr lang="en-GB" sz="2800" dirty="0"/>
              <a:t>to produce your list.</a:t>
            </a:r>
          </a:p>
          <a:p>
            <a:pPr marL="0" indent="0">
              <a:buNone/>
            </a:pPr>
            <a:r>
              <a:rPr lang="en-GB" sz="2800" dirty="0" smtClean="0"/>
              <a:t>There </a:t>
            </a:r>
            <a:r>
              <a:rPr lang="en-GB" sz="2800" dirty="0"/>
              <a:t>are no wrong answers.</a:t>
            </a:r>
          </a:p>
        </p:txBody>
      </p:sp>
    </p:spTree>
    <p:extLst>
      <p:ext uri="{BB962C8B-B14F-4D97-AF65-F5344CB8AC3E}">
        <p14:creationId xmlns:p14="http://schemas.microsoft.com/office/powerpoint/2010/main" val="26119518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a:t>Time for a break …</a:t>
            </a:r>
          </a:p>
        </p:txBody>
      </p:sp>
    </p:spTree>
    <p:extLst>
      <p:ext uri="{BB962C8B-B14F-4D97-AF65-F5344CB8AC3E}">
        <p14:creationId xmlns:p14="http://schemas.microsoft.com/office/powerpoint/2010/main" val="35793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t>Session 3: Models of </a:t>
            </a:r>
            <a:r>
              <a:rPr lang="en-GB" dirty="0" smtClean="0"/>
              <a:t>service provision</a:t>
            </a:r>
            <a:endParaRPr lang="en-GB" dirty="0"/>
          </a:p>
        </p:txBody>
      </p:sp>
    </p:spTree>
    <p:extLst>
      <p:ext uri="{BB962C8B-B14F-4D97-AF65-F5344CB8AC3E}">
        <p14:creationId xmlns:p14="http://schemas.microsoft.com/office/powerpoint/2010/main" val="18308061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Course </a:t>
            </a:r>
            <a:r>
              <a:rPr lang="en-GB" dirty="0" smtClean="0"/>
              <a:t>programme (2)</a:t>
            </a:r>
            <a:endParaRPr lang="en-GB" dirty="0"/>
          </a:p>
        </p:txBody>
      </p:sp>
      <p:sp>
        <p:nvSpPr>
          <p:cNvPr id="6" name="Content Placeholder 5"/>
          <p:cNvSpPr>
            <a:spLocks noGrp="1"/>
          </p:cNvSpPr>
          <p:nvPr>
            <p:ph idx="1"/>
          </p:nvPr>
        </p:nvSpPr>
        <p:spPr/>
        <p:txBody>
          <a:bodyPr>
            <a:noAutofit/>
          </a:bodyPr>
          <a:lstStyle/>
          <a:p>
            <a:r>
              <a:rPr lang="en-GB" sz="2800" b="1" dirty="0" smtClean="0"/>
              <a:t>Session </a:t>
            </a:r>
            <a:r>
              <a:rPr lang="en-GB" sz="2800" b="1" dirty="0"/>
              <a:t>3 </a:t>
            </a:r>
            <a:r>
              <a:rPr lang="en-GB" sz="2800" dirty="0"/>
              <a:t>– Models of service </a:t>
            </a:r>
            <a:r>
              <a:rPr lang="en-GB" sz="2800" dirty="0" smtClean="0"/>
              <a:t>provision and additional assessment considerations</a:t>
            </a:r>
          </a:p>
          <a:p>
            <a:r>
              <a:rPr lang="en-GB" sz="2800" b="1" dirty="0" smtClean="0"/>
              <a:t>Session </a:t>
            </a:r>
            <a:r>
              <a:rPr lang="en-GB" sz="2800" b="1" dirty="0"/>
              <a:t>4 </a:t>
            </a:r>
            <a:r>
              <a:rPr lang="en-GB" sz="2800" dirty="0"/>
              <a:t>– Case studies and exercises; preparing for the future </a:t>
            </a:r>
          </a:p>
          <a:p>
            <a:r>
              <a:rPr lang="en-GB" sz="2800" b="1" dirty="0"/>
              <a:t>Review, Q&amp;A</a:t>
            </a:r>
          </a:p>
        </p:txBody>
      </p:sp>
    </p:spTree>
    <p:extLst>
      <p:ext uri="{BB962C8B-B14F-4D97-AF65-F5344CB8AC3E}">
        <p14:creationId xmlns:p14="http://schemas.microsoft.com/office/powerpoint/2010/main" val="354771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Different </a:t>
            </a:r>
            <a:r>
              <a:rPr lang="en-GB" dirty="0" smtClean="0"/>
              <a:t>models </a:t>
            </a:r>
            <a:r>
              <a:rPr lang="en-GB" dirty="0"/>
              <a:t>of </a:t>
            </a:r>
            <a:r>
              <a:rPr lang="en-GB" dirty="0" smtClean="0"/>
              <a:t>connected technology </a:t>
            </a:r>
            <a:r>
              <a:rPr lang="en-GB" dirty="0"/>
              <a:t>for </a:t>
            </a:r>
            <a:r>
              <a:rPr lang="en-GB" dirty="0" smtClean="0"/>
              <a:t>care and support</a:t>
            </a:r>
            <a:endParaRPr lang="en-GB" dirty="0"/>
          </a:p>
        </p:txBody>
      </p:sp>
      <p:sp>
        <p:nvSpPr>
          <p:cNvPr id="3" name="Content Placeholder 2"/>
          <p:cNvSpPr>
            <a:spLocks noGrp="1"/>
          </p:cNvSpPr>
          <p:nvPr>
            <p:ph idx="4294967295"/>
          </p:nvPr>
        </p:nvSpPr>
        <p:spPr>
          <a:xfrm>
            <a:off x="431800" y="1610043"/>
            <a:ext cx="8280400" cy="4059238"/>
          </a:xfrm>
        </p:spPr>
        <p:txBody>
          <a:bodyPr>
            <a:noAutofit/>
          </a:bodyPr>
          <a:lstStyle/>
          <a:p>
            <a:pPr>
              <a:lnSpc>
                <a:spcPct val="100000"/>
              </a:lnSpc>
              <a:spcBef>
                <a:spcPts val="300"/>
              </a:spcBef>
              <a:spcAft>
                <a:spcPts val="300"/>
              </a:spcAft>
            </a:pPr>
            <a:r>
              <a:rPr lang="en-GB" sz="2000" dirty="0"/>
              <a:t>Telecare alarm services have thrived over the past decade because they are ideally suited to a model of delivery that is built around a </a:t>
            </a:r>
            <a:r>
              <a:rPr lang="en-GB" sz="2000" dirty="0" smtClean="0"/>
              <a:t>24-hour </a:t>
            </a:r>
            <a:r>
              <a:rPr lang="en-GB" sz="2000" dirty="0"/>
              <a:t>monitoring </a:t>
            </a:r>
            <a:r>
              <a:rPr lang="en-GB" sz="2000" dirty="0" smtClean="0"/>
              <a:t>centre.</a:t>
            </a:r>
            <a:endParaRPr lang="en-GB" sz="2000" dirty="0"/>
          </a:p>
          <a:p>
            <a:pPr>
              <a:lnSpc>
                <a:spcPct val="100000"/>
              </a:lnSpc>
              <a:spcBef>
                <a:spcPts val="300"/>
              </a:spcBef>
              <a:spcAft>
                <a:spcPts val="300"/>
              </a:spcAft>
            </a:pPr>
            <a:r>
              <a:rPr lang="en-GB" sz="2000" dirty="0"/>
              <a:t>This has become the hub for service development and delivery in Wales and elsewhere - </a:t>
            </a:r>
            <a:r>
              <a:rPr lang="en-GB" sz="2000" dirty="0" smtClean="0"/>
              <a:t>but </a:t>
            </a:r>
            <a:r>
              <a:rPr lang="en-GB" sz="2000" dirty="0"/>
              <a:t>it does not suit the needs of everyone:</a:t>
            </a:r>
          </a:p>
          <a:p>
            <a:pPr lvl="1" indent="-324000">
              <a:lnSpc>
                <a:spcPct val="100000"/>
              </a:lnSpc>
              <a:spcBef>
                <a:spcPts val="300"/>
              </a:spcBef>
              <a:spcAft>
                <a:spcPts val="300"/>
              </a:spcAft>
              <a:buFont typeface="Courier New" panose="02070309020205020404" pitchFamily="49" charset="0"/>
              <a:buChar char="o"/>
            </a:pPr>
            <a:r>
              <a:rPr lang="en-GB" sz="2000" dirty="0"/>
              <a:t>It has encouraged a “one-trick” approach to managing risk with emphasis on rapid detection and response to emergencies, rather than an integrated approach that also aims to prevent accidents and satisfy unmet needs</a:t>
            </a:r>
          </a:p>
          <a:p>
            <a:pPr lvl="1" indent="-324000">
              <a:lnSpc>
                <a:spcPct val="100000"/>
              </a:lnSpc>
              <a:spcBef>
                <a:spcPts val="300"/>
              </a:spcBef>
              <a:spcAft>
                <a:spcPts val="300"/>
              </a:spcAft>
              <a:buFont typeface="Courier New" panose="02070309020205020404" pitchFamily="49" charset="0"/>
              <a:buChar char="o"/>
            </a:pPr>
            <a:r>
              <a:rPr lang="en-GB" sz="2000" dirty="0"/>
              <a:t>Not everyone lives alone and needs the level of standard intervention that alarm telecare services can provide</a:t>
            </a:r>
          </a:p>
          <a:p>
            <a:pPr lvl="1" indent="-324000">
              <a:lnSpc>
                <a:spcPct val="100000"/>
              </a:lnSpc>
              <a:spcBef>
                <a:spcPts val="300"/>
              </a:spcBef>
              <a:spcAft>
                <a:spcPts val="300"/>
              </a:spcAft>
              <a:buFont typeface="Courier New" panose="02070309020205020404" pitchFamily="49" charset="0"/>
              <a:buChar char="o"/>
            </a:pPr>
            <a:r>
              <a:rPr lang="en-GB" sz="2000" dirty="0"/>
              <a:t>New technologies offer more personalised approaches</a:t>
            </a:r>
          </a:p>
        </p:txBody>
      </p:sp>
    </p:spTree>
    <p:extLst>
      <p:ext uri="{BB962C8B-B14F-4D97-AF65-F5344CB8AC3E}">
        <p14:creationId xmlns:p14="http://schemas.microsoft.com/office/powerpoint/2010/main" val="29104093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307220" y="4340556"/>
            <a:ext cx="566709" cy="537931"/>
          </a:xfrm>
          <a:prstGeom prst="rect">
            <a:avLst/>
          </a:prstGeom>
        </p:spPr>
      </p:pic>
      <p:cxnSp>
        <p:nvCxnSpPr>
          <p:cNvPr id="3" name="Straight Connector 2"/>
          <p:cNvCxnSpPr/>
          <p:nvPr/>
        </p:nvCxnSpPr>
        <p:spPr>
          <a:xfrm>
            <a:off x="2072829" y="1436203"/>
            <a:ext cx="0" cy="3600000"/>
          </a:xfrm>
          <a:prstGeom prst="line">
            <a:avLst/>
          </a:prstGeom>
          <a:ln w="19050">
            <a:solidFill>
              <a:srgbClr val="582F7A"/>
            </a:solidFill>
          </a:ln>
          <a:effectLst/>
        </p:spPr>
        <p:style>
          <a:lnRef idx="3">
            <a:schemeClr val="accent6"/>
          </a:lnRef>
          <a:fillRef idx="0">
            <a:schemeClr val="accent6"/>
          </a:fillRef>
          <a:effectRef idx="2">
            <a:schemeClr val="accent6"/>
          </a:effectRef>
          <a:fontRef idx="minor">
            <a:schemeClr val="tx1"/>
          </a:fontRef>
        </p:style>
      </p:cxnSp>
      <p:pic>
        <p:nvPicPr>
          <p:cNvPr id="9" name="Picture 8"/>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32613" y="4340556"/>
            <a:ext cx="566709" cy="537931"/>
          </a:xfrm>
          <a:prstGeom prst="rect">
            <a:avLst/>
          </a:prstGeom>
        </p:spPr>
      </p:pic>
      <p:sp>
        <p:nvSpPr>
          <p:cNvPr id="49" name="TextBox 48"/>
          <p:cNvSpPr txBox="1"/>
          <p:nvPr/>
        </p:nvSpPr>
        <p:spPr>
          <a:xfrm>
            <a:off x="431799" y="1373650"/>
            <a:ext cx="1620000" cy="1077218"/>
          </a:xfrm>
          <a:prstGeom prst="rect">
            <a:avLst/>
          </a:prstGeom>
          <a:noFill/>
          <a:ln w="3175">
            <a:noFill/>
          </a:ln>
        </p:spPr>
        <p:txBody>
          <a:bodyPr wrap="square" rtlCol="0">
            <a:spAutoFit/>
          </a:bodyPr>
          <a:lstStyle/>
          <a:p>
            <a:pPr algn="ctr" fontAlgn="auto">
              <a:spcBef>
                <a:spcPts val="0"/>
              </a:spcBef>
              <a:spcAft>
                <a:spcPts val="0"/>
              </a:spcAft>
            </a:pPr>
            <a:r>
              <a:rPr lang="en-GB" sz="1600" dirty="0" smtClean="0">
                <a:solidFill>
                  <a:srgbClr val="69A830"/>
                </a:solidFill>
                <a:latin typeface="Calibri"/>
              </a:rPr>
              <a:t>Person is housebound and lives alone; has no close family</a:t>
            </a:r>
          </a:p>
        </p:txBody>
      </p:sp>
      <p:sp>
        <p:nvSpPr>
          <p:cNvPr id="50" name="Solution 1 Text"/>
          <p:cNvSpPr txBox="1"/>
          <p:nvPr/>
        </p:nvSpPr>
        <p:spPr>
          <a:xfrm>
            <a:off x="424560" y="5297641"/>
            <a:ext cx="4145793" cy="584775"/>
          </a:xfrm>
          <a:prstGeom prst="rect">
            <a:avLst/>
          </a:prstGeom>
          <a:solidFill>
            <a:srgbClr val="582F7A"/>
          </a:solidFill>
          <a:ln w="3175">
            <a:noFill/>
          </a:ln>
        </p:spPr>
        <p:txBody>
          <a:bodyPr wrap="square" rtlCol="0">
            <a:spAutoFit/>
          </a:bodyPr>
          <a:lstStyle/>
          <a:p>
            <a:pPr fontAlgn="auto">
              <a:spcBef>
                <a:spcPts val="0"/>
              </a:spcBef>
              <a:spcAft>
                <a:spcPts val="0"/>
              </a:spcAft>
            </a:pPr>
            <a:r>
              <a:rPr lang="en-GB" sz="1600" b="1" dirty="0" smtClean="0">
                <a:solidFill>
                  <a:prstClr val="white"/>
                </a:solidFill>
                <a:latin typeface="Calibri"/>
              </a:rPr>
              <a:t>1 - 24/7 Call handling centre to notify family members if there is a problem</a:t>
            </a:r>
            <a:endParaRPr lang="en-GB" sz="1600" b="1" dirty="0">
              <a:solidFill>
                <a:prstClr val="white"/>
              </a:solidFill>
              <a:latin typeface="Calibri"/>
            </a:endParaRPr>
          </a:p>
        </p:txBody>
      </p:sp>
      <p:sp>
        <p:nvSpPr>
          <p:cNvPr id="54" name="TextBox 53"/>
          <p:cNvSpPr txBox="1"/>
          <p:nvPr/>
        </p:nvSpPr>
        <p:spPr>
          <a:xfrm>
            <a:off x="5427099" y="1373650"/>
            <a:ext cx="1620000" cy="1332000"/>
          </a:xfrm>
          <a:prstGeom prst="rect">
            <a:avLst/>
          </a:prstGeom>
          <a:noFill/>
          <a:ln w="3175">
            <a:noFill/>
          </a:ln>
        </p:spPr>
        <p:txBody>
          <a:bodyPr wrap="square" rtlCol="0">
            <a:spAutoFit/>
          </a:bodyPr>
          <a:lstStyle/>
          <a:p>
            <a:pPr algn="ctr" fontAlgn="auto">
              <a:spcBef>
                <a:spcPts val="0"/>
              </a:spcBef>
              <a:spcAft>
                <a:spcPts val="0"/>
              </a:spcAft>
            </a:pPr>
            <a:r>
              <a:rPr lang="en-GB" sz="1600" dirty="0" smtClean="0">
                <a:solidFill>
                  <a:srgbClr val="69A830"/>
                </a:solidFill>
                <a:latin typeface="Calibri"/>
              </a:rPr>
              <a:t>Person is generally well. Does not want to involve external organisations.</a:t>
            </a:r>
            <a:endParaRPr lang="en-GB" sz="1600" dirty="0">
              <a:solidFill>
                <a:srgbClr val="69A830"/>
              </a:solidFill>
              <a:latin typeface="Calibri"/>
            </a:endParaRPr>
          </a:p>
        </p:txBody>
      </p:sp>
      <p:sp>
        <p:nvSpPr>
          <p:cNvPr id="57" name="Solution 4 Text"/>
          <p:cNvSpPr txBox="1"/>
          <p:nvPr/>
        </p:nvSpPr>
        <p:spPr>
          <a:xfrm>
            <a:off x="424560" y="5297641"/>
            <a:ext cx="4142884" cy="584775"/>
          </a:xfrm>
          <a:prstGeom prst="rect">
            <a:avLst/>
          </a:prstGeom>
          <a:solidFill>
            <a:srgbClr val="582F7A"/>
          </a:solidFill>
          <a:ln w="3175">
            <a:noFill/>
          </a:ln>
        </p:spPr>
        <p:txBody>
          <a:bodyPr wrap="square" rtlCol="0">
            <a:spAutoFit/>
          </a:bodyPr>
          <a:lstStyle/>
          <a:p>
            <a:pPr fontAlgn="auto">
              <a:spcBef>
                <a:spcPts val="0"/>
              </a:spcBef>
              <a:spcAft>
                <a:spcPts val="0"/>
              </a:spcAft>
            </a:pPr>
            <a:r>
              <a:rPr lang="en-GB" sz="1600" b="1" dirty="0" smtClean="0">
                <a:solidFill>
                  <a:prstClr val="white"/>
                </a:solidFill>
                <a:latin typeface="Calibri"/>
              </a:rPr>
              <a:t>4 - Could use activity monitoring with alerts to carer’s phone in the event of a problem.</a:t>
            </a:r>
            <a:endParaRPr lang="en-GB" sz="1600" b="1" dirty="0">
              <a:solidFill>
                <a:prstClr val="white"/>
              </a:solidFill>
              <a:latin typeface="Calibri"/>
            </a:endParaRPr>
          </a:p>
        </p:txBody>
      </p:sp>
      <p:sp>
        <p:nvSpPr>
          <p:cNvPr id="58" name="Solution 5 Text"/>
          <p:cNvSpPr txBox="1"/>
          <p:nvPr/>
        </p:nvSpPr>
        <p:spPr>
          <a:xfrm>
            <a:off x="424560" y="5297641"/>
            <a:ext cx="4142884" cy="584775"/>
          </a:xfrm>
          <a:prstGeom prst="rect">
            <a:avLst/>
          </a:prstGeom>
          <a:solidFill>
            <a:srgbClr val="582F7A"/>
          </a:solidFill>
          <a:ln w="3175">
            <a:noFill/>
          </a:ln>
        </p:spPr>
        <p:txBody>
          <a:bodyPr wrap="square" rtlCol="0">
            <a:spAutoFit/>
          </a:bodyPr>
          <a:lstStyle/>
          <a:p>
            <a:pPr fontAlgn="auto">
              <a:spcBef>
                <a:spcPts val="0"/>
              </a:spcBef>
              <a:spcAft>
                <a:spcPts val="0"/>
              </a:spcAft>
            </a:pPr>
            <a:r>
              <a:rPr lang="en-GB" sz="1600" b="1" dirty="0" smtClean="0">
                <a:solidFill>
                  <a:prstClr val="white"/>
                </a:solidFill>
                <a:latin typeface="Calibri"/>
              </a:rPr>
              <a:t>5 - Could use mobile care (mCare) with suitable apps; call handling centre optional</a:t>
            </a:r>
            <a:endParaRPr lang="en-GB" sz="1600" b="1" dirty="0">
              <a:solidFill>
                <a:prstClr val="white"/>
              </a:solidFill>
              <a:latin typeface="Calibri"/>
            </a:endParaRPr>
          </a:p>
        </p:txBody>
      </p:sp>
      <p:sp>
        <p:nvSpPr>
          <p:cNvPr id="59" name="TextBox 58"/>
          <p:cNvSpPr txBox="1"/>
          <p:nvPr/>
        </p:nvSpPr>
        <p:spPr>
          <a:xfrm>
            <a:off x="7092200" y="1373650"/>
            <a:ext cx="1620000" cy="1077218"/>
          </a:xfrm>
          <a:prstGeom prst="rect">
            <a:avLst/>
          </a:prstGeom>
          <a:noFill/>
          <a:ln w="3175">
            <a:noFill/>
          </a:ln>
        </p:spPr>
        <p:txBody>
          <a:bodyPr wrap="square" rtlCol="0">
            <a:spAutoFit/>
          </a:bodyPr>
          <a:lstStyle/>
          <a:p>
            <a:pPr algn="ctr" fontAlgn="auto">
              <a:spcBef>
                <a:spcPts val="0"/>
              </a:spcBef>
              <a:spcAft>
                <a:spcPts val="0"/>
              </a:spcAft>
            </a:pPr>
            <a:r>
              <a:rPr lang="en-GB" sz="1600" dirty="0" smtClean="0">
                <a:solidFill>
                  <a:srgbClr val="69A830"/>
                </a:solidFill>
                <a:latin typeface="Calibri"/>
              </a:rPr>
              <a:t>Vulnerable person is not housebound but may be at risk</a:t>
            </a:r>
          </a:p>
        </p:txBody>
      </p:sp>
      <p:sp>
        <p:nvSpPr>
          <p:cNvPr id="51" name="Solution 2 Text"/>
          <p:cNvSpPr txBox="1"/>
          <p:nvPr/>
        </p:nvSpPr>
        <p:spPr>
          <a:xfrm>
            <a:off x="424560" y="5543862"/>
            <a:ext cx="4142883" cy="338554"/>
          </a:xfrm>
          <a:prstGeom prst="rect">
            <a:avLst/>
          </a:prstGeom>
          <a:solidFill>
            <a:srgbClr val="582F7A"/>
          </a:solidFill>
          <a:ln w="3175">
            <a:noFill/>
          </a:ln>
        </p:spPr>
        <p:txBody>
          <a:bodyPr wrap="square" rtlCol="0">
            <a:spAutoFit/>
          </a:bodyPr>
          <a:lstStyle/>
          <a:p>
            <a:pPr fontAlgn="auto">
              <a:spcBef>
                <a:spcPts val="0"/>
              </a:spcBef>
              <a:spcAft>
                <a:spcPts val="0"/>
              </a:spcAft>
            </a:pPr>
            <a:r>
              <a:rPr lang="en-GB" sz="1600" b="1" dirty="0" smtClean="0">
                <a:solidFill>
                  <a:prstClr val="white"/>
                </a:solidFill>
                <a:latin typeface="Calibri"/>
              </a:rPr>
              <a:t>2 - Plesiocare – can use local alarm pager</a:t>
            </a:r>
            <a:endParaRPr lang="en-GB" sz="1600" b="1" dirty="0">
              <a:solidFill>
                <a:prstClr val="white"/>
              </a:solidFill>
              <a:latin typeface="Calibri"/>
            </a:endParaRPr>
          </a:p>
        </p:txBody>
      </p:sp>
      <p:sp>
        <p:nvSpPr>
          <p:cNvPr id="52" name="TextBox 51"/>
          <p:cNvSpPr txBox="1"/>
          <p:nvPr/>
        </p:nvSpPr>
        <p:spPr>
          <a:xfrm>
            <a:off x="2096899" y="1373650"/>
            <a:ext cx="1620000" cy="1077218"/>
          </a:xfrm>
          <a:prstGeom prst="rect">
            <a:avLst/>
          </a:prstGeom>
          <a:noFill/>
          <a:ln w="3175">
            <a:noFill/>
          </a:ln>
        </p:spPr>
        <p:txBody>
          <a:bodyPr wrap="square" rtlCol="0">
            <a:spAutoFit/>
          </a:bodyPr>
          <a:lstStyle/>
          <a:p>
            <a:pPr algn="ctr" fontAlgn="auto">
              <a:spcBef>
                <a:spcPts val="0"/>
              </a:spcBef>
              <a:spcAft>
                <a:spcPts val="0"/>
              </a:spcAft>
            </a:pPr>
            <a:r>
              <a:rPr lang="en-GB" sz="1600" dirty="0" smtClean="0">
                <a:solidFill>
                  <a:srgbClr val="69A830"/>
                </a:solidFill>
                <a:latin typeface="Calibri"/>
              </a:rPr>
              <a:t>Person lives with family carer who is with them at all times</a:t>
            </a:r>
            <a:endParaRPr lang="en-GB" sz="1600" dirty="0">
              <a:solidFill>
                <a:srgbClr val="69A830"/>
              </a:solidFill>
              <a:latin typeface="Calibri"/>
            </a:endParaRPr>
          </a:p>
        </p:txBody>
      </p:sp>
      <p:sp>
        <p:nvSpPr>
          <p:cNvPr id="53" name="TextBox 52"/>
          <p:cNvSpPr txBox="1"/>
          <p:nvPr/>
        </p:nvSpPr>
        <p:spPr>
          <a:xfrm>
            <a:off x="3761999" y="1373650"/>
            <a:ext cx="1620000" cy="1077218"/>
          </a:xfrm>
          <a:prstGeom prst="rect">
            <a:avLst/>
          </a:prstGeom>
          <a:noFill/>
          <a:ln w="3175">
            <a:noFill/>
          </a:ln>
        </p:spPr>
        <p:txBody>
          <a:bodyPr wrap="square" rtlCol="0">
            <a:spAutoFit/>
          </a:bodyPr>
          <a:lstStyle/>
          <a:p>
            <a:pPr algn="ctr" fontAlgn="auto">
              <a:spcBef>
                <a:spcPts val="0"/>
              </a:spcBef>
              <a:spcAft>
                <a:spcPts val="0"/>
              </a:spcAft>
            </a:pPr>
            <a:r>
              <a:rPr lang="en-GB" sz="1600" dirty="0" smtClean="0">
                <a:solidFill>
                  <a:srgbClr val="69A830"/>
                </a:solidFill>
                <a:latin typeface="Calibri"/>
              </a:rPr>
              <a:t>Person lives with family carer who may be absent occasionally</a:t>
            </a:r>
            <a:endParaRPr lang="en-GB" sz="1600" dirty="0">
              <a:solidFill>
                <a:srgbClr val="69A830"/>
              </a:solidFill>
              <a:latin typeface="Calibri"/>
            </a:endParaRPr>
          </a:p>
        </p:txBody>
      </p:sp>
      <p:sp>
        <p:nvSpPr>
          <p:cNvPr id="56" name="Solution 3 Text"/>
          <p:cNvSpPr txBox="1"/>
          <p:nvPr/>
        </p:nvSpPr>
        <p:spPr>
          <a:xfrm>
            <a:off x="424560" y="5297641"/>
            <a:ext cx="4140200" cy="584775"/>
          </a:xfrm>
          <a:prstGeom prst="rect">
            <a:avLst/>
          </a:prstGeom>
          <a:solidFill>
            <a:srgbClr val="582F7A"/>
          </a:solidFill>
          <a:ln w="3175">
            <a:noFill/>
          </a:ln>
        </p:spPr>
        <p:txBody>
          <a:bodyPr wrap="square" rtlCol="0">
            <a:spAutoFit/>
          </a:bodyPr>
          <a:lstStyle/>
          <a:p>
            <a:pPr fontAlgn="auto">
              <a:spcBef>
                <a:spcPts val="0"/>
              </a:spcBef>
              <a:spcAft>
                <a:spcPts val="0"/>
              </a:spcAft>
            </a:pPr>
            <a:r>
              <a:rPr lang="en-GB" sz="1600" b="1" dirty="0" smtClean="0">
                <a:solidFill>
                  <a:prstClr val="white"/>
                </a:solidFill>
                <a:latin typeface="Calibri"/>
              </a:rPr>
              <a:t>3 - Carer may be alerted through their mobile </a:t>
            </a:r>
            <a:r>
              <a:rPr lang="en-GB" sz="1600" b="1" dirty="0">
                <a:solidFill>
                  <a:prstClr val="white"/>
                </a:solidFill>
                <a:latin typeface="Calibri"/>
              </a:rPr>
              <a:t>phone; call handling centre </a:t>
            </a:r>
            <a:r>
              <a:rPr lang="en-GB" sz="1600" b="1" dirty="0" smtClean="0">
                <a:solidFill>
                  <a:prstClr val="white"/>
                </a:solidFill>
                <a:latin typeface="Calibri"/>
              </a:rPr>
              <a:t>is optional backup</a:t>
            </a:r>
            <a:endParaRPr lang="en-GB" sz="1600" b="1" dirty="0">
              <a:solidFill>
                <a:prstClr val="white"/>
              </a:solidFill>
              <a:latin typeface="Calibri"/>
            </a:endParaRPr>
          </a:p>
        </p:txBody>
      </p:sp>
      <p:pic>
        <p:nvPicPr>
          <p:cNvPr id="74" name="Picture 7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614334" y="4340556"/>
            <a:ext cx="566709" cy="537931"/>
          </a:xfrm>
          <a:prstGeom prst="rect">
            <a:avLst/>
          </a:prstGeom>
        </p:spPr>
      </p:pic>
      <p:grpSp>
        <p:nvGrpSpPr>
          <p:cNvPr id="14" name="Group 13"/>
          <p:cNvGrpSpPr/>
          <p:nvPr/>
        </p:nvGrpSpPr>
        <p:grpSpPr>
          <a:xfrm>
            <a:off x="528823" y="2705650"/>
            <a:ext cx="1420586" cy="1393128"/>
            <a:chOff x="297351" y="2623441"/>
            <a:chExt cx="1420586" cy="1393128"/>
          </a:xfrm>
        </p:grpSpPr>
        <p:grpSp>
          <p:nvGrpSpPr>
            <p:cNvPr id="13" name="Group 12"/>
            <p:cNvGrpSpPr/>
            <p:nvPr/>
          </p:nvGrpSpPr>
          <p:grpSpPr>
            <a:xfrm>
              <a:off x="297351" y="2623441"/>
              <a:ext cx="1420586" cy="1393128"/>
              <a:chOff x="297351" y="2623441"/>
              <a:chExt cx="1420586" cy="1393128"/>
            </a:xfrm>
          </p:grpSpPr>
          <p:pic>
            <p:nvPicPr>
              <p:cNvPr id="7" name="Picture 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297351" y="2623441"/>
                <a:ext cx="1420586" cy="1393128"/>
              </a:xfrm>
              <a:prstGeom prst="rect">
                <a:avLst/>
              </a:prstGeom>
            </p:spPr>
          </p:pic>
          <p:pic>
            <p:nvPicPr>
              <p:cNvPr id="10" name="Picture 9"/>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7139" r="25475"/>
              <a:stretch/>
            </p:blipFill>
            <p:spPr>
              <a:xfrm>
                <a:off x="847386" y="3149898"/>
                <a:ext cx="320516" cy="720000"/>
              </a:xfrm>
              <a:prstGeom prst="rect">
                <a:avLst/>
              </a:prstGeom>
            </p:spPr>
          </p:pic>
        </p:grpSp>
        <p:sp>
          <p:nvSpPr>
            <p:cNvPr id="2" name="Oval 1"/>
            <p:cNvSpPr/>
            <p:nvPr/>
          </p:nvSpPr>
          <p:spPr>
            <a:xfrm>
              <a:off x="847386" y="2809934"/>
              <a:ext cx="320516" cy="298531"/>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GB" sz="1800" dirty="0" smtClean="0">
                  <a:solidFill>
                    <a:prstClr val="white"/>
                  </a:solidFill>
                </a:rPr>
                <a:t>1</a:t>
              </a:r>
              <a:endParaRPr lang="en-GB" sz="1800" dirty="0">
                <a:solidFill>
                  <a:prstClr val="white"/>
                </a:solidFill>
              </a:endParaRPr>
            </a:p>
          </p:txBody>
        </p:sp>
      </p:grpSp>
      <p:grpSp>
        <p:nvGrpSpPr>
          <p:cNvPr id="15" name="Group 14"/>
          <p:cNvGrpSpPr/>
          <p:nvPr/>
        </p:nvGrpSpPr>
        <p:grpSpPr>
          <a:xfrm>
            <a:off x="2215437" y="2718369"/>
            <a:ext cx="1420586" cy="1393128"/>
            <a:chOff x="2134092" y="2623441"/>
            <a:chExt cx="1420586" cy="1393128"/>
          </a:xfrm>
        </p:grpSpPr>
        <p:pic>
          <p:nvPicPr>
            <p:cNvPr id="45" name="Picture 4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2134092" y="2623441"/>
              <a:ext cx="1420586" cy="1393128"/>
            </a:xfrm>
            <a:prstGeom prst="rect">
              <a:avLst/>
            </a:prstGeom>
          </p:spPr>
        </p:pic>
        <p:grpSp>
          <p:nvGrpSpPr>
            <p:cNvPr id="8" name="Group 7"/>
            <p:cNvGrpSpPr/>
            <p:nvPr/>
          </p:nvGrpSpPr>
          <p:grpSpPr>
            <a:xfrm>
              <a:off x="2484958" y="3126976"/>
              <a:ext cx="718854" cy="720000"/>
              <a:chOff x="2465752" y="2879775"/>
              <a:chExt cx="718854" cy="720000"/>
            </a:xfrm>
          </p:grpSpPr>
          <p:pic>
            <p:nvPicPr>
              <p:cNvPr id="11" name="Picture 10"/>
              <p:cNvPicPr>
                <a:picLocks noChangeAspect="1"/>
              </p:cNvPicPr>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l="35293"/>
              <a:stretch/>
            </p:blipFill>
            <p:spPr>
              <a:xfrm>
                <a:off x="2786268" y="2931832"/>
                <a:ext cx="398338" cy="612000"/>
              </a:xfrm>
              <a:prstGeom prst="rect">
                <a:avLst/>
              </a:prstGeom>
            </p:spPr>
          </p:pic>
          <p:pic>
            <p:nvPicPr>
              <p:cNvPr id="60" name="Picture 59"/>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7139" r="25475"/>
              <a:stretch/>
            </p:blipFill>
            <p:spPr>
              <a:xfrm>
                <a:off x="2465752" y="2879775"/>
                <a:ext cx="320516" cy="720000"/>
              </a:xfrm>
              <a:prstGeom prst="rect">
                <a:avLst/>
              </a:prstGeom>
            </p:spPr>
          </p:pic>
        </p:grpSp>
        <p:sp>
          <p:nvSpPr>
            <p:cNvPr id="34" name="Oval 33"/>
            <p:cNvSpPr/>
            <p:nvPr/>
          </p:nvSpPr>
          <p:spPr>
            <a:xfrm>
              <a:off x="2684127" y="2809934"/>
              <a:ext cx="320516" cy="298531"/>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GB" sz="1800" dirty="0" smtClean="0">
                  <a:solidFill>
                    <a:prstClr val="white"/>
                  </a:solidFill>
                </a:rPr>
                <a:t>2</a:t>
              </a:r>
              <a:endParaRPr lang="en-GB" sz="1800" dirty="0">
                <a:solidFill>
                  <a:prstClr val="white"/>
                </a:solidFill>
              </a:endParaRPr>
            </a:p>
          </p:txBody>
        </p:sp>
      </p:grpSp>
      <p:grpSp>
        <p:nvGrpSpPr>
          <p:cNvPr id="17" name="Group 16"/>
          <p:cNvGrpSpPr/>
          <p:nvPr/>
        </p:nvGrpSpPr>
        <p:grpSpPr>
          <a:xfrm>
            <a:off x="3884355" y="2718369"/>
            <a:ext cx="1420586" cy="1626490"/>
            <a:chOff x="3893791" y="2623441"/>
            <a:chExt cx="1420586" cy="1626490"/>
          </a:xfrm>
        </p:grpSpPr>
        <p:grpSp>
          <p:nvGrpSpPr>
            <p:cNvPr id="16" name="Group 15"/>
            <p:cNvGrpSpPr/>
            <p:nvPr/>
          </p:nvGrpSpPr>
          <p:grpSpPr>
            <a:xfrm>
              <a:off x="3893791" y="2623441"/>
              <a:ext cx="1420586" cy="1393128"/>
              <a:chOff x="3893791" y="2623441"/>
              <a:chExt cx="1420586" cy="1393128"/>
            </a:xfrm>
          </p:grpSpPr>
          <p:pic>
            <p:nvPicPr>
              <p:cNvPr id="46" name="Picture 4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3893791" y="2623441"/>
                <a:ext cx="1420586" cy="1393128"/>
              </a:xfrm>
              <a:prstGeom prst="rect">
                <a:avLst/>
              </a:prstGeom>
            </p:spPr>
          </p:pic>
          <p:pic>
            <p:nvPicPr>
              <p:cNvPr id="62" name="Picture 61"/>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7139" r="25475"/>
              <a:stretch/>
            </p:blipFill>
            <p:spPr>
              <a:xfrm>
                <a:off x="4443826" y="3125033"/>
                <a:ext cx="320516" cy="720000"/>
              </a:xfrm>
              <a:prstGeom prst="rect">
                <a:avLst/>
              </a:prstGeom>
            </p:spPr>
          </p:pic>
          <p:sp>
            <p:nvSpPr>
              <p:cNvPr id="35" name="Oval 34"/>
              <p:cNvSpPr/>
              <p:nvPr/>
            </p:nvSpPr>
            <p:spPr>
              <a:xfrm>
                <a:off x="4443826" y="2809934"/>
                <a:ext cx="320516" cy="298531"/>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GB" sz="1800" dirty="0">
                    <a:solidFill>
                      <a:prstClr val="white"/>
                    </a:solidFill>
                  </a:rPr>
                  <a:t>3</a:t>
                </a:r>
              </a:p>
            </p:txBody>
          </p:sp>
        </p:grpSp>
        <p:pic>
          <p:nvPicPr>
            <p:cNvPr id="65" name="Picture 64"/>
            <p:cNvPicPr>
              <a:picLocks noChangeAspect="1"/>
            </p:cNvPicPr>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l="35293"/>
            <a:stretch/>
          </p:blipFill>
          <p:spPr>
            <a:xfrm flipH="1">
              <a:off x="4862844" y="3637931"/>
              <a:ext cx="398338" cy="612000"/>
            </a:xfrm>
            <a:prstGeom prst="rect">
              <a:avLst/>
            </a:prstGeom>
          </p:spPr>
        </p:pic>
      </p:grpSp>
      <p:grpSp>
        <p:nvGrpSpPr>
          <p:cNvPr id="18" name="Group 17"/>
          <p:cNvGrpSpPr/>
          <p:nvPr/>
        </p:nvGrpSpPr>
        <p:grpSpPr>
          <a:xfrm>
            <a:off x="5546927" y="2732436"/>
            <a:ext cx="1420586" cy="1393128"/>
            <a:chOff x="5580238" y="2623441"/>
            <a:chExt cx="1420586" cy="1393128"/>
          </a:xfrm>
        </p:grpSpPr>
        <p:pic>
          <p:nvPicPr>
            <p:cNvPr id="47" name="Picture 4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5580238" y="2623441"/>
              <a:ext cx="1420586" cy="1393128"/>
            </a:xfrm>
            <a:prstGeom prst="rect">
              <a:avLst/>
            </a:prstGeom>
          </p:spPr>
        </p:pic>
        <p:pic>
          <p:nvPicPr>
            <p:cNvPr id="63" name="Picture 62"/>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7139" r="25475"/>
            <a:stretch/>
          </p:blipFill>
          <p:spPr>
            <a:xfrm>
              <a:off x="6130273" y="3108465"/>
              <a:ext cx="320516" cy="720000"/>
            </a:xfrm>
            <a:prstGeom prst="rect">
              <a:avLst/>
            </a:prstGeom>
          </p:spPr>
        </p:pic>
        <p:sp>
          <p:nvSpPr>
            <p:cNvPr id="36" name="Oval 35"/>
            <p:cNvSpPr/>
            <p:nvPr/>
          </p:nvSpPr>
          <p:spPr>
            <a:xfrm>
              <a:off x="6130273" y="2809934"/>
              <a:ext cx="320516" cy="298531"/>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GB" sz="1800" dirty="0">
                  <a:solidFill>
                    <a:prstClr val="white"/>
                  </a:solidFill>
                </a:rPr>
                <a:t>4</a:t>
              </a:r>
            </a:p>
          </p:txBody>
        </p:sp>
      </p:grpSp>
      <p:grpSp>
        <p:nvGrpSpPr>
          <p:cNvPr id="20" name="Group 19"/>
          <p:cNvGrpSpPr/>
          <p:nvPr/>
        </p:nvGrpSpPr>
        <p:grpSpPr>
          <a:xfrm>
            <a:off x="7187396" y="2699821"/>
            <a:ext cx="1523223" cy="1426030"/>
            <a:chOff x="7348580" y="2626080"/>
            <a:chExt cx="1523223" cy="1426030"/>
          </a:xfrm>
        </p:grpSpPr>
        <p:pic>
          <p:nvPicPr>
            <p:cNvPr id="64" name="Picture 63"/>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7139" r="25475"/>
            <a:stretch/>
          </p:blipFill>
          <p:spPr>
            <a:xfrm>
              <a:off x="8551287" y="3332110"/>
              <a:ext cx="320516" cy="720000"/>
            </a:xfrm>
            <a:prstGeom prst="rect">
              <a:avLst/>
            </a:prstGeom>
          </p:spPr>
        </p:pic>
        <p:grpSp>
          <p:nvGrpSpPr>
            <p:cNvPr id="19" name="Group 18"/>
            <p:cNvGrpSpPr/>
            <p:nvPr/>
          </p:nvGrpSpPr>
          <p:grpSpPr>
            <a:xfrm>
              <a:off x="7348580" y="2626080"/>
              <a:ext cx="1420586" cy="1393128"/>
              <a:chOff x="7348580" y="2626080"/>
              <a:chExt cx="1420586" cy="1393128"/>
            </a:xfrm>
          </p:grpSpPr>
          <p:pic>
            <p:nvPicPr>
              <p:cNvPr id="48" name="Picture 47"/>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348580" y="2626080"/>
                <a:ext cx="1420586" cy="1393128"/>
              </a:xfrm>
              <a:prstGeom prst="rect">
                <a:avLst/>
              </a:prstGeom>
            </p:spPr>
          </p:pic>
          <p:sp>
            <p:nvSpPr>
              <p:cNvPr id="37" name="Oval 36"/>
              <p:cNvSpPr/>
              <p:nvPr/>
            </p:nvSpPr>
            <p:spPr>
              <a:xfrm>
                <a:off x="7898615" y="2809934"/>
                <a:ext cx="320516" cy="298531"/>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GB" sz="1800" dirty="0" smtClean="0">
                    <a:solidFill>
                      <a:prstClr val="white"/>
                    </a:solidFill>
                  </a:rPr>
                  <a:t>5</a:t>
                </a:r>
                <a:endParaRPr lang="en-GB" sz="1800" dirty="0">
                  <a:solidFill>
                    <a:prstClr val="white"/>
                  </a:solidFill>
                </a:endParaRPr>
              </a:p>
            </p:txBody>
          </p:sp>
        </p:grpSp>
      </p:grpSp>
      <p:sp>
        <p:nvSpPr>
          <p:cNvPr id="4" name="Slide Title"/>
          <p:cNvSpPr>
            <a:spLocks noGrp="1"/>
          </p:cNvSpPr>
          <p:nvPr>
            <p:ph type="title"/>
          </p:nvPr>
        </p:nvSpPr>
        <p:spPr/>
        <p:txBody>
          <a:bodyPr>
            <a:normAutofit/>
          </a:bodyPr>
          <a:lstStyle/>
          <a:p>
            <a:r>
              <a:rPr lang="en-GB" dirty="0"/>
              <a:t>Models of </a:t>
            </a:r>
            <a:r>
              <a:rPr lang="en-GB" dirty="0" smtClean="0"/>
              <a:t>technology enabled </a:t>
            </a:r>
            <a:r>
              <a:rPr lang="en-GB" dirty="0"/>
              <a:t>c</a:t>
            </a:r>
            <a:r>
              <a:rPr lang="en-GB" dirty="0" smtClean="0"/>
              <a:t>are</a:t>
            </a:r>
            <a:endParaRPr lang="en-GB" dirty="0"/>
          </a:p>
        </p:txBody>
      </p:sp>
      <p:cxnSp>
        <p:nvCxnSpPr>
          <p:cNvPr id="66" name="Straight Connector 65"/>
          <p:cNvCxnSpPr/>
          <p:nvPr/>
        </p:nvCxnSpPr>
        <p:spPr>
          <a:xfrm>
            <a:off x="3744809" y="1436203"/>
            <a:ext cx="0" cy="3600000"/>
          </a:xfrm>
          <a:prstGeom prst="line">
            <a:avLst/>
          </a:prstGeom>
          <a:ln w="19050">
            <a:solidFill>
              <a:srgbClr val="582F7A"/>
            </a:solidFill>
          </a:ln>
          <a:effectLst/>
        </p:spPr>
        <p:style>
          <a:lnRef idx="3">
            <a:schemeClr val="accent6"/>
          </a:lnRef>
          <a:fillRef idx="0">
            <a:schemeClr val="accent6"/>
          </a:fillRef>
          <a:effectRef idx="2">
            <a:schemeClr val="accent6"/>
          </a:effectRef>
          <a:fontRef idx="minor">
            <a:schemeClr val="tx1"/>
          </a:fontRef>
        </p:style>
      </p:cxnSp>
      <p:cxnSp>
        <p:nvCxnSpPr>
          <p:cNvPr id="67" name="Straight Connector 66"/>
          <p:cNvCxnSpPr/>
          <p:nvPr/>
        </p:nvCxnSpPr>
        <p:spPr>
          <a:xfrm flipH="1">
            <a:off x="5381999" y="1436202"/>
            <a:ext cx="0" cy="3600000"/>
          </a:xfrm>
          <a:prstGeom prst="line">
            <a:avLst/>
          </a:prstGeom>
          <a:ln w="19050">
            <a:solidFill>
              <a:srgbClr val="582F7A"/>
            </a:solidFill>
          </a:ln>
          <a:effectLst/>
        </p:spPr>
        <p:style>
          <a:lnRef idx="3">
            <a:schemeClr val="accent6"/>
          </a:lnRef>
          <a:fillRef idx="0">
            <a:schemeClr val="accent6"/>
          </a:fillRef>
          <a:effectRef idx="2">
            <a:schemeClr val="accent6"/>
          </a:effectRef>
          <a:fontRef idx="minor">
            <a:schemeClr val="tx1"/>
          </a:fontRef>
        </p:style>
      </p:cxnSp>
      <p:cxnSp>
        <p:nvCxnSpPr>
          <p:cNvPr id="68" name="Straight Connector 67"/>
          <p:cNvCxnSpPr/>
          <p:nvPr/>
        </p:nvCxnSpPr>
        <p:spPr>
          <a:xfrm>
            <a:off x="7073529" y="1436203"/>
            <a:ext cx="0" cy="3600000"/>
          </a:xfrm>
          <a:prstGeom prst="line">
            <a:avLst/>
          </a:prstGeom>
          <a:ln w="19050">
            <a:solidFill>
              <a:srgbClr val="582F7A"/>
            </a:solidFill>
          </a:ln>
          <a:effectLst/>
        </p:spPr>
        <p:style>
          <a:lnRef idx="3">
            <a:schemeClr val="accent6"/>
          </a:lnRef>
          <a:fillRef idx="0">
            <a:schemeClr val="accent6"/>
          </a:fillRef>
          <a:effectRef idx="2">
            <a:schemeClr val="accent6"/>
          </a:effectRef>
          <a:fontRef idx="minor">
            <a:schemeClr val="tx1"/>
          </a:fontRef>
        </p:style>
      </p:cxnSp>
      <p:sp>
        <p:nvSpPr>
          <p:cNvPr id="55" name="Mask 5"/>
          <p:cNvSpPr/>
          <p:nvPr/>
        </p:nvSpPr>
        <p:spPr>
          <a:xfrm>
            <a:off x="7164246" y="1376363"/>
            <a:ext cx="1593054" cy="3719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44" name="Mask 4"/>
          <p:cNvSpPr/>
          <p:nvPr/>
        </p:nvSpPr>
        <p:spPr>
          <a:xfrm>
            <a:off x="5459824" y="1376363"/>
            <a:ext cx="1680891" cy="3719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43" name="Mask 3"/>
          <p:cNvSpPr/>
          <p:nvPr/>
        </p:nvSpPr>
        <p:spPr>
          <a:xfrm>
            <a:off x="3771239" y="1376363"/>
            <a:ext cx="1695879" cy="3719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42" name="Mask 2"/>
          <p:cNvSpPr/>
          <p:nvPr/>
        </p:nvSpPr>
        <p:spPr>
          <a:xfrm>
            <a:off x="2223984" y="1376364"/>
            <a:ext cx="1598931" cy="3719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12" name="Mask 1"/>
          <p:cNvSpPr/>
          <p:nvPr/>
        </p:nvSpPr>
        <p:spPr>
          <a:xfrm>
            <a:off x="435078" y="1376363"/>
            <a:ext cx="1706237" cy="3659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Tree>
    <p:extLst>
      <p:ext uri="{BB962C8B-B14F-4D97-AF65-F5344CB8AC3E}">
        <p14:creationId xmlns:p14="http://schemas.microsoft.com/office/powerpoint/2010/main" val="121899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subTnLst>
                                    <p:set>
                                      <p:cBhvr override="childStyle">
                                        <p:cTn dur="1" fill="hold" display="0" masterRel="nextClick" afterEffect="1"/>
                                        <p:tgtEl>
                                          <p:spTgt spid="50"/>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22" presetClass="exit" presetSubtype="8" fill="hold" grpId="0" nodeType="clickEffect">
                                  <p:stCondLst>
                                    <p:cond delay="0"/>
                                  </p:stCondLst>
                                  <p:childTnLst>
                                    <p:animEffect transition="out" filter="wipe(left)">
                                      <p:cBhvr>
                                        <p:cTn id="15" dur="500"/>
                                        <p:tgtEl>
                                          <p:spTgt spid="42"/>
                                        </p:tgtEl>
                                      </p:cBhvr>
                                    </p:animEffect>
                                    <p:set>
                                      <p:cBhvr>
                                        <p:cTn id="16" dur="1" fill="hold">
                                          <p:stCondLst>
                                            <p:cond delay="499"/>
                                          </p:stCondLst>
                                        </p:cTn>
                                        <p:tgtEl>
                                          <p:spTgt spid="42"/>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subTnLst>
                                    <p:set>
                                      <p:cBhvr override="childStyle">
                                        <p:cTn dur="1" fill="hold" display="0" masterRel="nextClick" afterEffect="1"/>
                                        <p:tgtEl>
                                          <p:spTgt spid="5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2" presetClass="exit" presetSubtype="8" fill="hold" grpId="0" nodeType="clickEffect">
                                  <p:stCondLst>
                                    <p:cond delay="0"/>
                                  </p:stCondLst>
                                  <p:childTnLst>
                                    <p:animEffect transition="out" filter="wipe(left)">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500"/>
                                        <p:tgtEl>
                                          <p:spTgt spid="56"/>
                                        </p:tgtEl>
                                      </p:cBhvr>
                                    </p:animEffec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22" presetClass="exit" presetSubtype="8" fill="hold" grpId="0" nodeType="clickEffect">
                                  <p:stCondLst>
                                    <p:cond delay="0"/>
                                  </p:stCondLst>
                                  <p:childTnLst>
                                    <p:animEffect transition="out" filter="wipe(left)">
                                      <p:cBhvr>
                                        <p:cTn id="33" dur="500"/>
                                        <p:tgtEl>
                                          <p:spTgt spid="44"/>
                                        </p:tgtEl>
                                      </p:cBhvr>
                                    </p:animEffect>
                                    <p:set>
                                      <p:cBhvr>
                                        <p:cTn id="34" dur="1" fill="hold">
                                          <p:stCondLst>
                                            <p:cond delay="499"/>
                                          </p:stCondLst>
                                        </p:cTn>
                                        <p:tgtEl>
                                          <p:spTgt spid="44"/>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fade">
                                      <p:cBhvr>
                                        <p:cTn id="38" dur="500"/>
                                        <p:tgtEl>
                                          <p:spTgt spid="57"/>
                                        </p:tgtEl>
                                      </p:cBhvr>
                                    </p:animEffect>
                                  </p:childTnLst>
                                  <p:subTnLst>
                                    <p:set>
                                      <p:cBhvr override="childStyle">
                                        <p:cTn dur="1" fill="hold" display="0" masterRel="nextClick" afterEffect="1"/>
                                        <p:tgtEl>
                                          <p:spTgt spid="57"/>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22" presetClass="exit" presetSubtype="8" fill="hold" grpId="0" nodeType="clickEffect">
                                  <p:stCondLst>
                                    <p:cond delay="0"/>
                                  </p:stCondLst>
                                  <p:childTnLst>
                                    <p:animEffect transition="out" filter="wipe(left)">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7" grpId="0" animBg="1"/>
      <p:bldP spid="58" grpId="0" animBg="1"/>
      <p:bldP spid="51" grpId="0" animBg="1"/>
      <p:bldP spid="56" grpId="0" animBg="1"/>
      <p:bldP spid="55" grpId="0" animBg="1"/>
      <p:bldP spid="44" grpId="0" animBg="1"/>
      <p:bldP spid="43" grpId="0" animBg="1"/>
      <p:bldP spid="42"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239" b="77857"/>
          <a:stretch/>
        </p:blipFill>
        <p:spPr>
          <a:xfrm>
            <a:off x="431800" y="1376363"/>
            <a:ext cx="3752938" cy="4500562"/>
          </a:xfrm>
          <a:prstGeom prst="rect">
            <a:avLst/>
          </a:prstGeom>
        </p:spPr>
      </p:pic>
      <p:sp>
        <p:nvSpPr>
          <p:cNvPr id="5" name="Title 4"/>
          <p:cNvSpPr>
            <a:spLocks noGrp="1"/>
          </p:cNvSpPr>
          <p:nvPr>
            <p:ph type="title"/>
          </p:nvPr>
        </p:nvSpPr>
        <p:spPr/>
        <p:txBody>
          <a:bodyPr/>
          <a:lstStyle/>
          <a:p>
            <a:r>
              <a:rPr lang="en-GB" dirty="0"/>
              <a:t>Mobile </a:t>
            </a:r>
            <a:r>
              <a:rPr lang="en-GB" dirty="0" smtClean="0"/>
              <a:t>healthcare and apps</a:t>
            </a:r>
            <a:endParaRPr lang="en-GB"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33669" b="60457"/>
          <a:stretch/>
        </p:blipFill>
        <p:spPr>
          <a:xfrm>
            <a:off x="4399477" y="1376363"/>
            <a:ext cx="4335611" cy="1682958"/>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71141" b="21058"/>
          <a:stretch/>
        </p:blipFill>
        <p:spPr>
          <a:xfrm>
            <a:off x="4422366" y="3860701"/>
            <a:ext cx="4289834" cy="2016224"/>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56190" b="29184"/>
          <a:stretch/>
        </p:blipFill>
        <p:spPr>
          <a:xfrm>
            <a:off x="1919699" y="1376363"/>
            <a:ext cx="5231577" cy="4500562"/>
          </a:xfrm>
          <a:prstGeom prst="rect">
            <a:avLst/>
          </a:prstGeom>
        </p:spPr>
      </p:pic>
    </p:spTree>
    <p:extLst>
      <p:ext uri="{BB962C8B-B14F-4D97-AF65-F5344CB8AC3E}">
        <p14:creationId xmlns:p14="http://schemas.microsoft.com/office/powerpoint/2010/main" val="50113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6"/>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2"/>
                                        </p:tgtEl>
                                        <p:attrNameLst>
                                          <p:attrName>style.visibility</p:attrName>
                                        </p:attrNameLst>
                                      </p:cBhvr>
                                      <p:to>
                                        <p:strVal val="hidden"/>
                                      </p:to>
                                    </p:set>
                                  </p:childTnLst>
                                </p:cTn>
                              </p:par>
                            </p:childTnLst>
                          </p:cTn>
                        </p:par>
                        <p:par>
                          <p:cTn id="24" fill="hold">
                            <p:stCondLst>
                              <p:cond delay="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1"/>
          <p:cNvPicPr>
            <a:picLocks noChangeAspect="1"/>
          </p:cNvPicPr>
          <p:nvPr/>
        </p:nvPicPr>
        <p:blipFill>
          <a:blip r:embed="rId3">
            <a:extLst>
              <a:ext uri="{28A0092B-C50C-407E-A947-70E740481C1C}">
                <a14:useLocalDpi xmlns:a14="http://schemas.microsoft.com/office/drawing/2010/main" val="0"/>
              </a:ext>
            </a:extLst>
          </a:blip>
          <a:srcRect l="6831" t="7674" r="8493" b="6674"/>
          <a:stretch>
            <a:fillRect/>
          </a:stretch>
        </p:blipFill>
        <p:spPr bwMode="auto">
          <a:xfrm>
            <a:off x="1223504" y="1376363"/>
            <a:ext cx="6696991"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t>Finding </a:t>
            </a:r>
            <a:r>
              <a:rPr lang="en-GB" dirty="0" smtClean="0"/>
              <a:t>apps </a:t>
            </a:r>
            <a:r>
              <a:rPr lang="en-GB" dirty="0"/>
              <a:t>for </a:t>
            </a:r>
            <a:r>
              <a:rPr lang="en-GB" dirty="0" smtClean="0"/>
              <a:t>care and support</a:t>
            </a:r>
            <a:endParaRPr lang="en-GB" dirty="0"/>
          </a:p>
        </p:txBody>
      </p:sp>
    </p:spTree>
    <p:extLst>
      <p:ext uri="{BB962C8B-B14F-4D97-AF65-F5344CB8AC3E}">
        <p14:creationId xmlns:p14="http://schemas.microsoft.com/office/powerpoint/2010/main" val="5405021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Health and well-being </a:t>
            </a:r>
            <a:r>
              <a:rPr lang="en-GB" dirty="0"/>
              <a:t>a</a:t>
            </a:r>
            <a:r>
              <a:rPr lang="en-GB" dirty="0" smtClean="0"/>
              <a:t>pps</a:t>
            </a:r>
            <a:endParaRPr lang="en-GB" dirty="0"/>
          </a:p>
        </p:txBody>
      </p:sp>
      <p:pic>
        <p:nvPicPr>
          <p:cNvPr id="3" name="Diabetes PA A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917" y="1386601"/>
            <a:ext cx="6776809" cy="4490324"/>
          </a:xfrm>
          <a:prstGeom prst="rect">
            <a:avLst/>
          </a:prstGeom>
        </p:spPr>
      </p:pic>
      <p:pic>
        <p:nvPicPr>
          <p:cNvPr id="4" name="SAM Ap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8062" y="1394743"/>
            <a:ext cx="6307876" cy="4482182"/>
          </a:xfrm>
          <a:prstGeom prst="rect">
            <a:avLst/>
          </a:prstGeom>
        </p:spPr>
      </p:pic>
      <p:pic>
        <p:nvPicPr>
          <p:cNvPr id="5" name="NHS Smokefree Ic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99" y="1386601"/>
            <a:ext cx="1483042" cy="1483042"/>
          </a:xfrm>
          <a:prstGeom prst="rect">
            <a:avLst/>
          </a:prstGeom>
        </p:spPr>
      </p:pic>
      <p:grpSp>
        <p:nvGrpSpPr>
          <p:cNvPr id="11" name="NHS Smokefree App Screenshots 1"/>
          <p:cNvGrpSpPr/>
          <p:nvPr/>
        </p:nvGrpSpPr>
        <p:grpSpPr>
          <a:xfrm>
            <a:off x="2713487" y="1386601"/>
            <a:ext cx="5245241" cy="4320000"/>
            <a:chOff x="2713485" y="1721881"/>
            <a:chExt cx="5245241" cy="432000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3485" y="1721881"/>
              <a:ext cx="2431886" cy="43200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6838" y="1721881"/>
              <a:ext cx="2431888" cy="4320000"/>
            </a:xfrm>
            <a:prstGeom prst="rect">
              <a:avLst/>
            </a:prstGeom>
          </p:spPr>
        </p:pic>
      </p:grpSp>
      <p:grpSp>
        <p:nvGrpSpPr>
          <p:cNvPr id="12" name="NHS Smokefree App Screenshots 2"/>
          <p:cNvGrpSpPr/>
          <p:nvPr/>
        </p:nvGrpSpPr>
        <p:grpSpPr>
          <a:xfrm>
            <a:off x="2713485" y="1386601"/>
            <a:ext cx="5245243" cy="4320000"/>
            <a:chOff x="2713483" y="1721881"/>
            <a:chExt cx="5245243" cy="4320000"/>
          </a:xfrm>
        </p:grpSpPr>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3483" y="1721881"/>
              <a:ext cx="2431888" cy="43200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6838" y="1721881"/>
              <a:ext cx="2431888" cy="4320000"/>
            </a:xfrm>
            <a:prstGeom prst="rect">
              <a:avLst/>
            </a:prstGeom>
          </p:spPr>
        </p:pic>
      </p:grpSp>
      <p:pic>
        <p:nvPicPr>
          <p:cNvPr id="13" name="Petralex-phon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0776" y="1376363"/>
            <a:ext cx="3193426" cy="4665518"/>
          </a:xfrm>
          <a:prstGeom prst="rect">
            <a:avLst/>
          </a:prstGeom>
        </p:spPr>
      </p:pic>
      <p:pic>
        <p:nvPicPr>
          <p:cNvPr id="15" name="Petralex-logo"/>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80461" y="1982804"/>
            <a:ext cx="1744980" cy="3130216"/>
          </a:xfrm>
          <a:prstGeom prst="rect">
            <a:avLst/>
          </a:prstGeom>
        </p:spPr>
      </p:pic>
      <p:pic>
        <p:nvPicPr>
          <p:cNvPr id="14" name="Petralex-setup"/>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0460" y="1973579"/>
            <a:ext cx="1752600" cy="3147061"/>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5926" y="1485900"/>
            <a:ext cx="2431888" cy="4320000"/>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45711" y="1485900"/>
            <a:ext cx="2431888" cy="4320000"/>
          </a:xfrm>
          <a:prstGeom prst="rect">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15496" y="1485900"/>
            <a:ext cx="2431888" cy="4320000"/>
          </a:xfrm>
          <a:prstGeom prst="rect">
            <a:avLst/>
          </a:prstGeom>
        </p:spPr>
      </p:pic>
    </p:spTree>
    <p:extLst>
      <p:ext uri="{BB962C8B-B14F-4D97-AF65-F5344CB8AC3E}">
        <p14:creationId xmlns:p14="http://schemas.microsoft.com/office/powerpoint/2010/main" val="402700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Causes of chronic disease</a:t>
            </a:r>
          </a:p>
        </p:txBody>
      </p:sp>
      <p:sp>
        <p:nvSpPr>
          <p:cNvPr id="4" name="Rounded Rectangle 3"/>
          <p:cNvSpPr/>
          <p:nvPr/>
        </p:nvSpPr>
        <p:spPr>
          <a:xfrm>
            <a:off x="3519984" y="1376363"/>
            <a:ext cx="1872659" cy="90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Poor diet</a:t>
            </a:r>
          </a:p>
        </p:txBody>
      </p:sp>
      <p:sp>
        <p:nvSpPr>
          <p:cNvPr id="6" name="Rounded Rectangle 5"/>
          <p:cNvSpPr/>
          <p:nvPr/>
        </p:nvSpPr>
        <p:spPr>
          <a:xfrm>
            <a:off x="6296332" y="3169126"/>
            <a:ext cx="1872659" cy="90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Smoking, Drinking &amp; Drugs</a:t>
            </a:r>
          </a:p>
        </p:txBody>
      </p:sp>
      <p:sp>
        <p:nvSpPr>
          <p:cNvPr id="8" name="Rounded Rectangle 7"/>
          <p:cNvSpPr/>
          <p:nvPr/>
        </p:nvSpPr>
        <p:spPr>
          <a:xfrm>
            <a:off x="3519984" y="4961898"/>
            <a:ext cx="1872659" cy="90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Ageing population</a:t>
            </a:r>
          </a:p>
        </p:txBody>
      </p:sp>
      <p:sp>
        <p:nvSpPr>
          <p:cNvPr id="10" name="Rounded Rectangle 9"/>
          <p:cNvSpPr/>
          <p:nvPr/>
        </p:nvSpPr>
        <p:spPr>
          <a:xfrm>
            <a:off x="927520" y="3169126"/>
            <a:ext cx="1872659" cy="90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Long-term stress</a:t>
            </a:r>
          </a:p>
        </p:txBody>
      </p:sp>
      <p:cxnSp>
        <p:nvCxnSpPr>
          <p:cNvPr id="14" name="Straight Connector 13"/>
          <p:cNvCxnSpPr>
            <a:stCxn id="12" idx="6"/>
            <a:endCxn id="4" idx="2"/>
          </p:cNvCxnSpPr>
          <p:nvPr/>
        </p:nvCxnSpPr>
        <p:spPr>
          <a:xfrm flipV="1">
            <a:off x="4456313" y="2276363"/>
            <a:ext cx="1" cy="422937"/>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2" idx="7"/>
          </p:cNvCxnSpPr>
          <p:nvPr/>
        </p:nvCxnSpPr>
        <p:spPr>
          <a:xfrm flipV="1">
            <a:off x="5234842" y="2421354"/>
            <a:ext cx="877605" cy="547357"/>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0"/>
            <a:endCxn id="6" idx="1"/>
          </p:cNvCxnSpPr>
          <p:nvPr/>
        </p:nvCxnSpPr>
        <p:spPr>
          <a:xfrm>
            <a:off x="5557319" y="3619126"/>
            <a:ext cx="739013" cy="0"/>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2" idx="1"/>
          </p:cNvCxnSpPr>
          <p:nvPr/>
        </p:nvCxnSpPr>
        <p:spPr>
          <a:xfrm>
            <a:off x="5234842" y="4269541"/>
            <a:ext cx="841883" cy="491933"/>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8" idx="0"/>
          </p:cNvCxnSpPr>
          <p:nvPr/>
        </p:nvCxnSpPr>
        <p:spPr>
          <a:xfrm>
            <a:off x="4456312" y="4413956"/>
            <a:ext cx="2" cy="547942"/>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2" idx="3"/>
          </p:cNvCxnSpPr>
          <p:nvPr/>
        </p:nvCxnSpPr>
        <p:spPr>
          <a:xfrm flipH="1">
            <a:off x="2961417" y="4269541"/>
            <a:ext cx="716367" cy="491933"/>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2" idx="4"/>
            <a:endCxn id="10" idx="3"/>
          </p:cNvCxnSpPr>
          <p:nvPr/>
        </p:nvCxnSpPr>
        <p:spPr>
          <a:xfrm flipH="1">
            <a:off x="2800179" y="3619126"/>
            <a:ext cx="555128" cy="0"/>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2" idx="5"/>
          </p:cNvCxnSpPr>
          <p:nvPr/>
        </p:nvCxnSpPr>
        <p:spPr>
          <a:xfrm flipH="1" flipV="1">
            <a:off x="3012080" y="2411350"/>
            <a:ext cx="665704" cy="557361"/>
          </a:xfrm>
          <a:prstGeom prst="line">
            <a:avLst/>
          </a:prstGeom>
          <a:ln w="28575">
            <a:solidFill>
              <a:srgbClr val="582F7A"/>
            </a:solidFill>
          </a:ln>
        </p:spPr>
        <p:style>
          <a:lnRef idx="1">
            <a:schemeClr val="accent1"/>
          </a:lnRef>
          <a:fillRef idx="0">
            <a:schemeClr val="accent1"/>
          </a:fillRef>
          <a:effectRef idx="0">
            <a:schemeClr val="accent1"/>
          </a:effectRef>
          <a:fontRef idx="minor">
            <a:schemeClr val="tx1"/>
          </a:fontRef>
        </p:style>
      </p:cxnSp>
      <p:sp>
        <p:nvSpPr>
          <p:cNvPr id="12" name="8-Point Star 11"/>
          <p:cNvSpPr/>
          <p:nvPr/>
        </p:nvSpPr>
        <p:spPr>
          <a:xfrm>
            <a:off x="3355307" y="2699300"/>
            <a:ext cx="2202012" cy="1839652"/>
          </a:xfrm>
          <a:prstGeom prst="star8">
            <a:avLst/>
          </a:prstGeom>
          <a:solidFill>
            <a:srgbClr val="582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Chronic Disease Epidemic</a:t>
            </a:r>
          </a:p>
        </p:txBody>
      </p:sp>
      <p:sp>
        <p:nvSpPr>
          <p:cNvPr id="45" name="Oval 44"/>
          <p:cNvSpPr/>
          <p:nvPr/>
        </p:nvSpPr>
        <p:spPr>
          <a:xfrm>
            <a:off x="6558678" y="3019169"/>
            <a:ext cx="1310722" cy="5762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1308722" y="1574518"/>
            <a:ext cx="1872659" cy="90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Lack of exercise</a:t>
            </a:r>
          </a:p>
        </p:txBody>
      </p:sp>
      <p:sp>
        <p:nvSpPr>
          <p:cNvPr id="5" name="Rounded Rectangle 4"/>
          <p:cNvSpPr/>
          <p:nvPr/>
        </p:nvSpPr>
        <p:spPr>
          <a:xfrm>
            <a:off x="5912048" y="1574518"/>
            <a:ext cx="1872659" cy="90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Toxins</a:t>
            </a:r>
          </a:p>
        </p:txBody>
      </p:sp>
      <p:sp>
        <p:nvSpPr>
          <p:cNvPr id="7" name="Rounded Rectangle 6"/>
          <p:cNvSpPr/>
          <p:nvPr/>
        </p:nvSpPr>
        <p:spPr>
          <a:xfrm>
            <a:off x="5912048" y="4679331"/>
            <a:ext cx="1872659" cy="90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Lack of fresh air</a:t>
            </a:r>
          </a:p>
        </p:txBody>
      </p:sp>
      <p:sp>
        <p:nvSpPr>
          <p:cNvPr id="9" name="Rounded Rectangle 8"/>
          <p:cNvSpPr/>
          <p:nvPr/>
        </p:nvSpPr>
        <p:spPr>
          <a:xfrm>
            <a:off x="1308722" y="4679331"/>
            <a:ext cx="1872659" cy="900000"/>
          </a:xfrm>
          <a:prstGeom prst="roundRec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Effects of poverty</a:t>
            </a:r>
          </a:p>
        </p:txBody>
      </p:sp>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0494" y="1527035"/>
            <a:ext cx="2143012" cy="4332110"/>
          </a:xfrm>
          <a:prstGeom prst="rect">
            <a:avLst/>
          </a:prstGeom>
        </p:spPr>
      </p:pic>
      <p:cxnSp>
        <p:nvCxnSpPr>
          <p:cNvPr id="61" name="Straight Connector 60"/>
          <p:cNvCxnSpPr/>
          <p:nvPr/>
        </p:nvCxnSpPr>
        <p:spPr>
          <a:xfrm flipV="1">
            <a:off x="4738944" y="1788123"/>
            <a:ext cx="1402776" cy="152298"/>
          </a:xfrm>
          <a:prstGeom prst="line">
            <a:avLst/>
          </a:prstGeom>
          <a:ln w="57150">
            <a:solidFill>
              <a:srgbClr val="A3185C"/>
            </a:solidFill>
            <a:miter lim="800000"/>
          </a:ln>
          <a:effectLst/>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6034845" y="1831321"/>
            <a:ext cx="2663965" cy="1477328"/>
          </a:xfrm>
          <a:prstGeom prst="rect">
            <a:avLst/>
          </a:prstGeom>
          <a:noFill/>
        </p:spPr>
        <p:txBody>
          <a:bodyPr wrap="square">
            <a:spAutoFit/>
          </a:bodyPr>
          <a:lstStyle/>
          <a:p>
            <a:pPr algn="r"/>
            <a:r>
              <a:rPr lang="en-GB" sz="1800" dirty="0">
                <a:solidFill>
                  <a:srgbClr val="69A830"/>
                </a:solidFill>
              </a:rPr>
              <a:t>About </a:t>
            </a:r>
            <a:r>
              <a:rPr lang="en-GB" sz="1800" dirty="0" smtClean="0">
                <a:solidFill>
                  <a:srgbClr val="69A830"/>
                </a:solidFill>
              </a:rPr>
              <a:t>7,500 </a:t>
            </a:r>
            <a:r>
              <a:rPr lang="en-GB" sz="1800" dirty="0">
                <a:solidFill>
                  <a:srgbClr val="69A830"/>
                </a:solidFill>
              </a:rPr>
              <a:t>people in Wales suffer a stroke every year – that’s one every three and a half minutes or so.</a:t>
            </a:r>
          </a:p>
        </p:txBody>
      </p:sp>
      <p:cxnSp>
        <p:nvCxnSpPr>
          <p:cNvPr id="64" name="Straight Connector 63"/>
          <p:cNvCxnSpPr/>
          <p:nvPr/>
        </p:nvCxnSpPr>
        <p:spPr>
          <a:xfrm flipV="1">
            <a:off x="6108393" y="1788123"/>
            <a:ext cx="2520000" cy="0"/>
          </a:xfrm>
          <a:prstGeom prst="line">
            <a:avLst/>
          </a:prstGeom>
          <a:ln w="57150">
            <a:solidFill>
              <a:srgbClr val="A3185C"/>
            </a:solidFill>
            <a:miter lim="800000"/>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flipH="1">
            <a:off x="7634896" y="1405788"/>
            <a:ext cx="1076508" cy="400110"/>
          </a:xfrm>
          <a:prstGeom prst="rect">
            <a:avLst/>
          </a:prstGeom>
          <a:noFill/>
        </p:spPr>
        <p:txBody>
          <a:bodyPr wrap="square" rtlCol="0">
            <a:spAutoFit/>
          </a:bodyPr>
          <a:lstStyle/>
          <a:p>
            <a:pPr algn="r"/>
            <a:r>
              <a:rPr lang="en-GB" sz="2000" b="1" dirty="0" smtClean="0">
                <a:solidFill>
                  <a:srgbClr val="582F7A"/>
                </a:solidFill>
              </a:rPr>
              <a:t>Stroke</a:t>
            </a:r>
            <a:endParaRPr lang="en-GB" sz="2000" b="1" dirty="0">
              <a:solidFill>
                <a:srgbClr val="582F7A"/>
              </a:solidFill>
            </a:endParaRPr>
          </a:p>
        </p:txBody>
      </p:sp>
      <p:cxnSp>
        <p:nvCxnSpPr>
          <p:cNvPr id="66" name="Straight Connector 65"/>
          <p:cNvCxnSpPr/>
          <p:nvPr/>
        </p:nvCxnSpPr>
        <p:spPr>
          <a:xfrm>
            <a:off x="2796335" y="2001976"/>
            <a:ext cx="1775665" cy="868642"/>
          </a:xfrm>
          <a:prstGeom prst="line">
            <a:avLst/>
          </a:prstGeom>
          <a:ln w="57150">
            <a:solidFill>
              <a:srgbClr val="A3185C"/>
            </a:solidFill>
            <a:miter lim="800000"/>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516926" y="2007056"/>
            <a:ext cx="2304000" cy="0"/>
          </a:xfrm>
          <a:prstGeom prst="line">
            <a:avLst/>
          </a:prstGeom>
          <a:ln w="57150">
            <a:solidFill>
              <a:srgbClr val="A3185C"/>
            </a:solidFill>
            <a:miter lim="800000"/>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flipH="1">
            <a:off x="424870" y="1623890"/>
            <a:ext cx="2077081" cy="400110"/>
          </a:xfrm>
          <a:prstGeom prst="rect">
            <a:avLst/>
          </a:prstGeom>
          <a:noFill/>
        </p:spPr>
        <p:txBody>
          <a:bodyPr wrap="square" rtlCol="0">
            <a:spAutoFit/>
          </a:bodyPr>
          <a:lstStyle/>
          <a:p>
            <a:r>
              <a:rPr lang="en-GB" sz="2000" b="1" dirty="0" smtClean="0">
                <a:solidFill>
                  <a:srgbClr val="582F7A"/>
                </a:solidFill>
              </a:rPr>
              <a:t>Heart disease</a:t>
            </a:r>
            <a:endParaRPr lang="en-GB" sz="2000" b="1" dirty="0">
              <a:solidFill>
                <a:srgbClr val="582F7A"/>
              </a:solidFill>
            </a:endParaRPr>
          </a:p>
        </p:txBody>
      </p:sp>
      <p:sp>
        <p:nvSpPr>
          <p:cNvPr id="69" name="TextBox 68"/>
          <p:cNvSpPr txBox="1"/>
          <p:nvPr/>
        </p:nvSpPr>
        <p:spPr>
          <a:xfrm>
            <a:off x="445190" y="2053629"/>
            <a:ext cx="2979104" cy="1477328"/>
          </a:xfrm>
          <a:prstGeom prst="rect">
            <a:avLst/>
          </a:prstGeom>
          <a:noFill/>
        </p:spPr>
        <p:txBody>
          <a:bodyPr wrap="square" rtlCol="0">
            <a:spAutoFit/>
          </a:bodyPr>
          <a:lstStyle/>
          <a:p>
            <a:r>
              <a:rPr lang="en-GB" sz="1800" dirty="0" smtClean="0">
                <a:solidFill>
                  <a:srgbClr val="69A830"/>
                </a:solidFill>
              </a:rPr>
              <a:t>Over 4,000 people in Wales die of coronary </a:t>
            </a:r>
            <a:r>
              <a:rPr lang="en-GB" sz="1800" dirty="0">
                <a:solidFill>
                  <a:srgbClr val="69A830"/>
                </a:solidFill>
              </a:rPr>
              <a:t>heart disease (CHD) </a:t>
            </a:r>
            <a:r>
              <a:rPr lang="en-GB" sz="1800" dirty="0" smtClean="0">
                <a:solidFill>
                  <a:srgbClr val="69A830"/>
                </a:solidFill>
              </a:rPr>
              <a:t>each </a:t>
            </a:r>
            <a:r>
              <a:rPr lang="en-GB" sz="1800" dirty="0">
                <a:solidFill>
                  <a:srgbClr val="69A830"/>
                </a:solidFill>
              </a:rPr>
              <a:t>year. </a:t>
            </a:r>
            <a:r>
              <a:rPr lang="en-GB" sz="1800" dirty="0" smtClean="0">
                <a:solidFill>
                  <a:srgbClr val="69A830"/>
                </a:solidFill>
              </a:rPr>
              <a:t>Over 3,000 </a:t>
            </a:r>
            <a:r>
              <a:rPr lang="en-GB" sz="1800" dirty="0">
                <a:solidFill>
                  <a:srgbClr val="69A830"/>
                </a:solidFill>
              </a:rPr>
              <a:t>people suffer a heart attack every year.</a:t>
            </a:r>
          </a:p>
        </p:txBody>
      </p:sp>
      <p:cxnSp>
        <p:nvCxnSpPr>
          <p:cNvPr id="70" name="Straight Connector 69"/>
          <p:cNvCxnSpPr/>
          <p:nvPr/>
        </p:nvCxnSpPr>
        <p:spPr>
          <a:xfrm flipH="1" flipV="1">
            <a:off x="4747534" y="3308649"/>
            <a:ext cx="1175111" cy="676470"/>
          </a:xfrm>
          <a:prstGeom prst="line">
            <a:avLst/>
          </a:prstGeom>
          <a:ln w="57150">
            <a:solidFill>
              <a:srgbClr val="A3185C"/>
            </a:solidFill>
            <a:miter lim="800000"/>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5905507" y="3981309"/>
            <a:ext cx="2730348" cy="1"/>
          </a:xfrm>
          <a:prstGeom prst="line">
            <a:avLst/>
          </a:prstGeom>
          <a:ln w="57150">
            <a:solidFill>
              <a:srgbClr val="A3185C"/>
            </a:solidFill>
            <a:miter lim="800000"/>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flipH="1">
            <a:off x="5944601" y="3593293"/>
            <a:ext cx="2786624" cy="400110"/>
          </a:xfrm>
          <a:prstGeom prst="rect">
            <a:avLst/>
          </a:prstGeom>
          <a:noFill/>
        </p:spPr>
        <p:txBody>
          <a:bodyPr wrap="square" rtlCol="0">
            <a:spAutoFit/>
          </a:bodyPr>
          <a:lstStyle/>
          <a:p>
            <a:pPr algn="r"/>
            <a:r>
              <a:rPr lang="en-GB" sz="2000" b="1" dirty="0" smtClean="0">
                <a:solidFill>
                  <a:srgbClr val="582F7A"/>
                </a:solidFill>
              </a:rPr>
              <a:t>Respiratory diseases</a:t>
            </a:r>
            <a:endParaRPr lang="en-GB" sz="2000" b="1" dirty="0">
              <a:solidFill>
                <a:srgbClr val="582F7A"/>
              </a:solidFill>
            </a:endParaRPr>
          </a:p>
        </p:txBody>
      </p:sp>
      <p:sp>
        <p:nvSpPr>
          <p:cNvPr id="74" name="TextBox 73"/>
          <p:cNvSpPr txBox="1"/>
          <p:nvPr/>
        </p:nvSpPr>
        <p:spPr>
          <a:xfrm>
            <a:off x="5987675" y="4047351"/>
            <a:ext cx="2723729" cy="923330"/>
          </a:xfrm>
          <a:prstGeom prst="rect">
            <a:avLst/>
          </a:prstGeom>
          <a:noFill/>
        </p:spPr>
        <p:txBody>
          <a:bodyPr wrap="square" rtlCol="0">
            <a:spAutoFit/>
          </a:bodyPr>
          <a:lstStyle/>
          <a:p>
            <a:pPr algn="r"/>
            <a:r>
              <a:rPr lang="en-GB" sz="1800" dirty="0">
                <a:solidFill>
                  <a:srgbClr val="69A830"/>
                </a:solidFill>
              </a:rPr>
              <a:t>These are responsible for nearly 1 in 5 deaths in Wales.</a:t>
            </a:r>
          </a:p>
        </p:txBody>
      </p:sp>
      <p:sp>
        <p:nvSpPr>
          <p:cNvPr id="76" name="TextBox 75"/>
          <p:cNvSpPr txBox="1"/>
          <p:nvPr/>
        </p:nvSpPr>
        <p:spPr>
          <a:xfrm flipH="1">
            <a:off x="405389" y="3944225"/>
            <a:ext cx="1320654" cy="400110"/>
          </a:xfrm>
          <a:prstGeom prst="rect">
            <a:avLst/>
          </a:prstGeom>
          <a:noFill/>
        </p:spPr>
        <p:txBody>
          <a:bodyPr wrap="square" rtlCol="0">
            <a:spAutoFit/>
          </a:bodyPr>
          <a:lstStyle/>
          <a:p>
            <a:r>
              <a:rPr lang="en-GB" sz="2000" b="1" dirty="0" smtClean="0">
                <a:solidFill>
                  <a:srgbClr val="582F7A"/>
                </a:solidFill>
              </a:rPr>
              <a:t>Diabetes</a:t>
            </a:r>
            <a:endParaRPr lang="en-GB" sz="2000" b="1" dirty="0">
              <a:solidFill>
                <a:srgbClr val="582F7A"/>
              </a:solidFill>
            </a:endParaRPr>
          </a:p>
        </p:txBody>
      </p:sp>
      <p:sp>
        <p:nvSpPr>
          <p:cNvPr id="77" name="TextBox 76"/>
          <p:cNvSpPr txBox="1"/>
          <p:nvPr/>
        </p:nvSpPr>
        <p:spPr>
          <a:xfrm>
            <a:off x="445190" y="4399598"/>
            <a:ext cx="3531816" cy="1477328"/>
          </a:xfrm>
          <a:prstGeom prst="rect">
            <a:avLst/>
          </a:prstGeom>
          <a:noFill/>
        </p:spPr>
        <p:txBody>
          <a:bodyPr wrap="square" rtlCol="0">
            <a:spAutoFit/>
          </a:bodyPr>
          <a:lstStyle/>
          <a:p>
            <a:r>
              <a:rPr lang="en-GB" sz="1800" dirty="0">
                <a:solidFill>
                  <a:srgbClr val="69A830"/>
                </a:solidFill>
              </a:rPr>
              <a:t>177,000 people in Wales live with diabetes, and a further 70,000 people have diabetes but are either unaware or have no confirmed diagnosis</a:t>
            </a:r>
            <a:r>
              <a:rPr lang="en-GB" sz="1800" dirty="0" smtClean="0">
                <a:solidFill>
                  <a:srgbClr val="69A830"/>
                </a:solidFill>
              </a:rPr>
              <a:t>.</a:t>
            </a:r>
            <a:endParaRPr lang="en-GB" sz="1800" dirty="0">
              <a:solidFill>
                <a:srgbClr val="69A830"/>
              </a:solidFill>
            </a:endParaRPr>
          </a:p>
        </p:txBody>
      </p:sp>
      <p:cxnSp>
        <p:nvCxnSpPr>
          <p:cNvPr id="80" name="Straight Connector 79"/>
          <p:cNvCxnSpPr/>
          <p:nvPr/>
        </p:nvCxnSpPr>
        <p:spPr>
          <a:xfrm flipV="1">
            <a:off x="501543" y="4335746"/>
            <a:ext cx="2376000" cy="0"/>
          </a:xfrm>
          <a:prstGeom prst="line">
            <a:avLst/>
          </a:prstGeom>
          <a:ln w="57150">
            <a:solidFill>
              <a:srgbClr val="A3185C"/>
            </a:solidFill>
            <a:miter lim="800000"/>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2851263" y="4018935"/>
            <a:ext cx="1585655" cy="316811"/>
          </a:xfrm>
          <a:prstGeom prst="line">
            <a:avLst/>
          </a:prstGeom>
          <a:ln w="57150">
            <a:solidFill>
              <a:srgbClr val="A3185C"/>
            </a:solidFill>
            <a:miter lim="800000"/>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248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wipe(down)">
                                      <p:cBhvr>
                                        <p:cTn id="11" dur="500"/>
                                        <p:tgtEl>
                                          <p:spTgt spid="6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wipe(left)">
                                      <p:cBhvr>
                                        <p:cTn id="15" dur="500"/>
                                        <p:tgtEl>
                                          <p:spTgt spid="6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wipe(down)">
                                      <p:cBhvr>
                                        <p:cTn id="28" dur="500"/>
                                        <p:tgtEl>
                                          <p:spTgt spid="66"/>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right)">
                                      <p:cBhvr>
                                        <p:cTn id="32" dur="500"/>
                                        <p:tgtEl>
                                          <p:spTgt spid="67"/>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fade">
                                      <p:cBhvr>
                                        <p:cTn id="36" dur="500"/>
                                        <p:tgtEl>
                                          <p:spTgt spid="68"/>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0"/>
                                        </p:tgtEl>
                                        <p:attrNameLst>
                                          <p:attrName>style.visibility</p:attrName>
                                        </p:attrNameLst>
                                      </p:cBhvr>
                                      <p:to>
                                        <p:strVal val="visible"/>
                                      </p:to>
                                    </p:set>
                                    <p:animEffect transition="in" filter="wipe(left)">
                                      <p:cBhvr>
                                        <p:cTn id="45" dur="500"/>
                                        <p:tgtEl>
                                          <p:spTgt spid="70"/>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wipe(left)">
                                      <p:cBhvr>
                                        <p:cTn id="49" dur="500"/>
                                        <p:tgtEl>
                                          <p:spTgt spid="72"/>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fade">
                                      <p:cBhvr>
                                        <p:cTn id="53" dur="500"/>
                                        <p:tgtEl>
                                          <p:spTgt spid="73"/>
                                        </p:tgtEl>
                                      </p:cBhvr>
                                    </p:animEffect>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74"/>
                                        </p:tgtEl>
                                        <p:attrNameLst>
                                          <p:attrName>style.visibility</p:attrName>
                                        </p:attrNameLst>
                                      </p:cBhvr>
                                      <p:to>
                                        <p:strVal val="visible"/>
                                      </p:to>
                                    </p:set>
                                    <p:animEffect transition="in" filter="fade">
                                      <p:cBhvr>
                                        <p:cTn id="57" dur="500"/>
                                        <p:tgtEl>
                                          <p:spTgt spid="7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81"/>
                                        </p:tgtEl>
                                        <p:attrNameLst>
                                          <p:attrName>style.visibility</p:attrName>
                                        </p:attrNameLst>
                                      </p:cBhvr>
                                      <p:to>
                                        <p:strVal val="visible"/>
                                      </p:to>
                                    </p:set>
                                    <p:animEffect transition="in" filter="wipe(right)">
                                      <p:cBhvr>
                                        <p:cTn id="62" dur="500"/>
                                        <p:tgtEl>
                                          <p:spTgt spid="81"/>
                                        </p:tgtEl>
                                      </p:cBhvr>
                                    </p:animEffect>
                                  </p:childTnLst>
                                </p:cTn>
                              </p:par>
                            </p:childTnLst>
                          </p:cTn>
                        </p:par>
                        <p:par>
                          <p:cTn id="63" fill="hold">
                            <p:stCondLst>
                              <p:cond delay="500"/>
                            </p:stCondLst>
                            <p:childTnLst>
                              <p:par>
                                <p:cTn id="64" presetID="22" presetClass="entr" presetSubtype="2" fill="hold" nodeType="afterEffect">
                                  <p:stCondLst>
                                    <p:cond delay="0"/>
                                  </p:stCondLst>
                                  <p:childTnLst>
                                    <p:set>
                                      <p:cBhvr>
                                        <p:cTn id="65" dur="1" fill="hold">
                                          <p:stCondLst>
                                            <p:cond delay="0"/>
                                          </p:stCondLst>
                                        </p:cTn>
                                        <p:tgtEl>
                                          <p:spTgt spid="80"/>
                                        </p:tgtEl>
                                        <p:attrNameLst>
                                          <p:attrName>style.visibility</p:attrName>
                                        </p:attrNameLst>
                                      </p:cBhvr>
                                      <p:to>
                                        <p:strVal val="visible"/>
                                      </p:to>
                                    </p:set>
                                    <p:animEffect transition="in" filter="wipe(right)">
                                      <p:cBhvr>
                                        <p:cTn id="66" dur="500"/>
                                        <p:tgtEl>
                                          <p:spTgt spid="80"/>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76"/>
                                        </p:tgtEl>
                                        <p:attrNameLst>
                                          <p:attrName>style.visibility</p:attrName>
                                        </p:attrNameLst>
                                      </p:cBhvr>
                                      <p:to>
                                        <p:strVal val="visible"/>
                                      </p:to>
                                    </p:set>
                                    <p:animEffect transition="in" filter="fade">
                                      <p:cBhvr>
                                        <p:cTn id="70" dur="500"/>
                                        <p:tgtEl>
                                          <p:spTgt spid="76"/>
                                        </p:tgtEl>
                                      </p:cBhvr>
                                    </p:animEffect>
                                  </p:childTnLst>
                                </p:cTn>
                              </p:par>
                            </p:childTnLst>
                          </p:cTn>
                        </p:par>
                        <p:par>
                          <p:cTn id="71" fill="hold">
                            <p:stCondLst>
                              <p:cond delay="1500"/>
                            </p:stCondLst>
                            <p:childTnLst>
                              <p:par>
                                <p:cTn id="72" presetID="10" presetClass="entr" presetSubtype="0" fill="hold" grpId="0" nodeType="afterEffect">
                                  <p:stCondLst>
                                    <p:cond delay="0"/>
                                  </p:stCondLst>
                                  <p:childTnLst>
                                    <p:set>
                                      <p:cBhvr>
                                        <p:cTn id="73" dur="1" fill="hold">
                                          <p:stCondLst>
                                            <p:cond delay="0"/>
                                          </p:stCondLst>
                                        </p:cTn>
                                        <p:tgtEl>
                                          <p:spTgt spid="77"/>
                                        </p:tgtEl>
                                        <p:attrNameLst>
                                          <p:attrName>style.visibility</p:attrName>
                                        </p:attrNameLst>
                                      </p:cBhvr>
                                      <p:to>
                                        <p:strVal val="visible"/>
                                      </p:to>
                                    </p:set>
                                    <p:animEffect transition="in" filter="fade">
                                      <p:cBhvr>
                                        <p:cTn id="74" dur="500"/>
                                        <p:tgtEl>
                                          <p:spTgt spid="77"/>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61"/>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64"/>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65"/>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62"/>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66"/>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67"/>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68"/>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69"/>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70"/>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72"/>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73"/>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74"/>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81"/>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80"/>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76"/>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77"/>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59"/>
                                        </p:tgtEl>
                                        <p:attrNameLst>
                                          <p:attrName>style.visibility</p:attrName>
                                        </p:attrNameLst>
                                      </p:cBhvr>
                                      <p:to>
                                        <p:strVal val="hidden"/>
                                      </p:to>
                                    </p:set>
                                  </p:childTnLst>
                                </p:cTn>
                              </p:par>
                              <p:par>
                                <p:cTn id="111" presetID="10" presetClass="entr" presetSubtype="0" fill="hold" grpId="0" nodeType="withEffect">
                                  <p:stCondLst>
                                    <p:cond delay="0"/>
                                  </p:stCondLst>
                                  <p:childTnLst>
                                    <p:set>
                                      <p:cBhvr>
                                        <p:cTn id="112" dur="1" fill="hold">
                                          <p:stCondLst>
                                            <p:cond delay="0"/>
                                          </p:stCondLst>
                                        </p:cTn>
                                        <p:tgtEl>
                                          <p:spTgt spid="12"/>
                                        </p:tgtEl>
                                        <p:attrNameLst>
                                          <p:attrName>style.visibility</p:attrName>
                                        </p:attrNameLst>
                                      </p:cBhvr>
                                      <p:to>
                                        <p:strVal val="visible"/>
                                      </p:to>
                                    </p:set>
                                    <p:animEffect transition="in" filter="fade">
                                      <p:cBhvr>
                                        <p:cTn id="113" dur="500"/>
                                        <p:tgtEl>
                                          <p:spTgt spid="12"/>
                                        </p:tgtEl>
                                      </p:cBhvr>
                                    </p:animEffect>
                                  </p:childTnLst>
                                </p:cTn>
                              </p:par>
                            </p:childTnLst>
                          </p:cTn>
                        </p:par>
                        <p:par>
                          <p:cTn id="114" fill="hold">
                            <p:stCondLst>
                              <p:cond delay="500"/>
                            </p:stCondLst>
                            <p:childTnLst>
                              <p:par>
                                <p:cTn id="115" presetID="22" presetClass="entr" presetSubtype="4" fill="hold" nodeType="afterEffect">
                                  <p:stCondLst>
                                    <p:cond delay="0"/>
                                  </p:stCondLst>
                                  <p:childTnLst>
                                    <p:set>
                                      <p:cBhvr>
                                        <p:cTn id="116" dur="1" fill="hold">
                                          <p:stCondLst>
                                            <p:cond delay="0"/>
                                          </p:stCondLst>
                                        </p:cTn>
                                        <p:tgtEl>
                                          <p:spTgt spid="14"/>
                                        </p:tgtEl>
                                        <p:attrNameLst>
                                          <p:attrName>style.visibility</p:attrName>
                                        </p:attrNameLst>
                                      </p:cBhvr>
                                      <p:to>
                                        <p:strVal val="visible"/>
                                      </p:to>
                                    </p:set>
                                    <p:animEffect transition="in" filter="wipe(down)">
                                      <p:cBhvr>
                                        <p:cTn id="117" dur="500"/>
                                        <p:tgtEl>
                                          <p:spTgt spid="14"/>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fade">
                                      <p:cBhvr>
                                        <p:cTn id="120" dur="500"/>
                                        <p:tgtEl>
                                          <p:spTgt spid="4"/>
                                        </p:tgtEl>
                                      </p:cBhvr>
                                    </p:animEffect>
                                  </p:childTnLst>
                                </p:cTn>
                              </p:par>
                            </p:childTnLst>
                          </p:cTn>
                        </p:par>
                        <p:par>
                          <p:cTn id="121" fill="hold">
                            <p:stCondLst>
                              <p:cond delay="1000"/>
                            </p:stCondLst>
                            <p:childTnLst>
                              <p:par>
                                <p:cTn id="122" presetID="22" presetClass="entr" presetSubtype="4" fill="hold" nodeType="afterEffect">
                                  <p:stCondLst>
                                    <p:cond delay="0"/>
                                  </p:stCondLst>
                                  <p:childTnLst>
                                    <p:set>
                                      <p:cBhvr>
                                        <p:cTn id="123" dur="1" fill="hold">
                                          <p:stCondLst>
                                            <p:cond delay="0"/>
                                          </p:stCondLst>
                                        </p:cTn>
                                        <p:tgtEl>
                                          <p:spTgt spid="15"/>
                                        </p:tgtEl>
                                        <p:attrNameLst>
                                          <p:attrName>style.visibility</p:attrName>
                                        </p:attrNameLst>
                                      </p:cBhvr>
                                      <p:to>
                                        <p:strVal val="visible"/>
                                      </p:to>
                                    </p:set>
                                    <p:animEffect transition="in" filter="wipe(down)">
                                      <p:cBhvr>
                                        <p:cTn id="124" dur="500"/>
                                        <p:tgtEl>
                                          <p:spTgt spid="15"/>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5"/>
                                        </p:tgtEl>
                                        <p:attrNameLst>
                                          <p:attrName>style.visibility</p:attrName>
                                        </p:attrNameLst>
                                      </p:cBhvr>
                                      <p:to>
                                        <p:strVal val="visible"/>
                                      </p:to>
                                    </p:set>
                                    <p:animEffect transition="in" filter="fade">
                                      <p:cBhvr>
                                        <p:cTn id="127" dur="500"/>
                                        <p:tgtEl>
                                          <p:spTgt spid="5"/>
                                        </p:tgtEl>
                                      </p:cBhvr>
                                    </p:animEffect>
                                  </p:childTnLst>
                                </p:cTn>
                              </p:par>
                            </p:childTnLst>
                          </p:cTn>
                        </p:par>
                        <p:par>
                          <p:cTn id="128" fill="hold">
                            <p:stCondLst>
                              <p:cond delay="1500"/>
                            </p:stCondLst>
                            <p:childTnLst>
                              <p:par>
                                <p:cTn id="129" presetID="22" presetClass="entr" presetSubtype="8" fill="hold" nodeType="afterEffect">
                                  <p:stCondLst>
                                    <p:cond delay="0"/>
                                  </p:stCondLst>
                                  <p:childTnLst>
                                    <p:set>
                                      <p:cBhvr>
                                        <p:cTn id="130" dur="1" fill="hold">
                                          <p:stCondLst>
                                            <p:cond delay="0"/>
                                          </p:stCondLst>
                                        </p:cTn>
                                        <p:tgtEl>
                                          <p:spTgt spid="18"/>
                                        </p:tgtEl>
                                        <p:attrNameLst>
                                          <p:attrName>style.visibility</p:attrName>
                                        </p:attrNameLst>
                                      </p:cBhvr>
                                      <p:to>
                                        <p:strVal val="visible"/>
                                      </p:to>
                                    </p:set>
                                    <p:animEffect transition="in" filter="wipe(left)">
                                      <p:cBhvr>
                                        <p:cTn id="131" dur="500"/>
                                        <p:tgtEl>
                                          <p:spTgt spid="18"/>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6"/>
                                        </p:tgtEl>
                                        <p:attrNameLst>
                                          <p:attrName>style.visibility</p:attrName>
                                        </p:attrNameLst>
                                      </p:cBhvr>
                                      <p:to>
                                        <p:strVal val="visible"/>
                                      </p:to>
                                    </p:set>
                                    <p:animEffect transition="in" filter="fade">
                                      <p:cBhvr>
                                        <p:cTn id="134" dur="500"/>
                                        <p:tgtEl>
                                          <p:spTgt spid="6"/>
                                        </p:tgtEl>
                                      </p:cBhvr>
                                    </p:animEffect>
                                  </p:childTnLst>
                                </p:cTn>
                              </p:par>
                            </p:childTnLst>
                          </p:cTn>
                        </p:par>
                        <p:par>
                          <p:cTn id="135" fill="hold">
                            <p:stCondLst>
                              <p:cond delay="2000"/>
                            </p:stCondLst>
                            <p:childTnLst>
                              <p:par>
                                <p:cTn id="136" presetID="22" presetClass="entr" presetSubtype="8" fill="hold" nodeType="afterEffect">
                                  <p:stCondLst>
                                    <p:cond delay="0"/>
                                  </p:stCondLst>
                                  <p:childTnLst>
                                    <p:set>
                                      <p:cBhvr>
                                        <p:cTn id="137" dur="1" fill="hold">
                                          <p:stCondLst>
                                            <p:cond delay="0"/>
                                          </p:stCondLst>
                                        </p:cTn>
                                        <p:tgtEl>
                                          <p:spTgt spid="21"/>
                                        </p:tgtEl>
                                        <p:attrNameLst>
                                          <p:attrName>style.visibility</p:attrName>
                                        </p:attrNameLst>
                                      </p:cBhvr>
                                      <p:to>
                                        <p:strVal val="visible"/>
                                      </p:to>
                                    </p:set>
                                    <p:animEffect transition="in" filter="wipe(left)">
                                      <p:cBhvr>
                                        <p:cTn id="138" dur="500"/>
                                        <p:tgtEl>
                                          <p:spTgt spid="21"/>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7"/>
                                        </p:tgtEl>
                                        <p:attrNameLst>
                                          <p:attrName>style.visibility</p:attrName>
                                        </p:attrNameLst>
                                      </p:cBhvr>
                                      <p:to>
                                        <p:strVal val="visible"/>
                                      </p:to>
                                    </p:set>
                                    <p:animEffect transition="in" filter="fade">
                                      <p:cBhvr>
                                        <p:cTn id="141" dur="500"/>
                                        <p:tgtEl>
                                          <p:spTgt spid="7"/>
                                        </p:tgtEl>
                                      </p:cBhvr>
                                    </p:animEffect>
                                  </p:childTnLst>
                                </p:cTn>
                              </p:par>
                            </p:childTnLst>
                          </p:cTn>
                        </p:par>
                        <p:par>
                          <p:cTn id="142" fill="hold">
                            <p:stCondLst>
                              <p:cond delay="2500"/>
                            </p:stCondLst>
                            <p:childTnLst>
                              <p:par>
                                <p:cTn id="143" presetID="22" presetClass="entr" presetSubtype="1" fill="hold" nodeType="afterEffect">
                                  <p:stCondLst>
                                    <p:cond delay="0"/>
                                  </p:stCondLst>
                                  <p:childTnLst>
                                    <p:set>
                                      <p:cBhvr>
                                        <p:cTn id="144" dur="1" fill="hold">
                                          <p:stCondLst>
                                            <p:cond delay="0"/>
                                          </p:stCondLst>
                                        </p:cTn>
                                        <p:tgtEl>
                                          <p:spTgt spid="24"/>
                                        </p:tgtEl>
                                        <p:attrNameLst>
                                          <p:attrName>style.visibility</p:attrName>
                                        </p:attrNameLst>
                                      </p:cBhvr>
                                      <p:to>
                                        <p:strVal val="visible"/>
                                      </p:to>
                                    </p:set>
                                    <p:animEffect transition="in" filter="wipe(up)">
                                      <p:cBhvr>
                                        <p:cTn id="145" dur="500"/>
                                        <p:tgtEl>
                                          <p:spTgt spid="24"/>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8"/>
                                        </p:tgtEl>
                                        <p:attrNameLst>
                                          <p:attrName>style.visibility</p:attrName>
                                        </p:attrNameLst>
                                      </p:cBhvr>
                                      <p:to>
                                        <p:strVal val="visible"/>
                                      </p:to>
                                    </p:set>
                                    <p:animEffect transition="in" filter="fade">
                                      <p:cBhvr>
                                        <p:cTn id="148" dur="500"/>
                                        <p:tgtEl>
                                          <p:spTgt spid="8"/>
                                        </p:tgtEl>
                                      </p:cBhvr>
                                    </p:animEffect>
                                  </p:childTnLst>
                                </p:cTn>
                              </p:par>
                            </p:childTnLst>
                          </p:cTn>
                        </p:par>
                        <p:par>
                          <p:cTn id="149" fill="hold">
                            <p:stCondLst>
                              <p:cond delay="3000"/>
                            </p:stCondLst>
                            <p:childTnLst>
                              <p:par>
                                <p:cTn id="150" presetID="22" presetClass="entr" presetSubtype="1" fill="hold" nodeType="afterEffect">
                                  <p:stCondLst>
                                    <p:cond delay="0"/>
                                  </p:stCondLst>
                                  <p:childTnLst>
                                    <p:set>
                                      <p:cBhvr>
                                        <p:cTn id="151" dur="1" fill="hold">
                                          <p:stCondLst>
                                            <p:cond delay="0"/>
                                          </p:stCondLst>
                                        </p:cTn>
                                        <p:tgtEl>
                                          <p:spTgt spid="27"/>
                                        </p:tgtEl>
                                        <p:attrNameLst>
                                          <p:attrName>style.visibility</p:attrName>
                                        </p:attrNameLst>
                                      </p:cBhvr>
                                      <p:to>
                                        <p:strVal val="visible"/>
                                      </p:to>
                                    </p:set>
                                    <p:animEffect transition="in" filter="wipe(up)">
                                      <p:cBhvr>
                                        <p:cTn id="152" dur="500"/>
                                        <p:tgtEl>
                                          <p:spTgt spid="27"/>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9"/>
                                        </p:tgtEl>
                                        <p:attrNameLst>
                                          <p:attrName>style.visibility</p:attrName>
                                        </p:attrNameLst>
                                      </p:cBhvr>
                                      <p:to>
                                        <p:strVal val="visible"/>
                                      </p:to>
                                    </p:set>
                                    <p:animEffect transition="in" filter="fade">
                                      <p:cBhvr>
                                        <p:cTn id="155" dur="500"/>
                                        <p:tgtEl>
                                          <p:spTgt spid="9"/>
                                        </p:tgtEl>
                                      </p:cBhvr>
                                    </p:animEffect>
                                  </p:childTnLst>
                                </p:cTn>
                              </p:par>
                            </p:childTnLst>
                          </p:cTn>
                        </p:par>
                        <p:par>
                          <p:cTn id="156" fill="hold">
                            <p:stCondLst>
                              <p:cond delay="3500"/>
                            </p:stCondLst>
                            <p:childTnLst>
                              <p:par>
                                <p:cTn id="157" presetID="22" presetClass="entr" presetSubtype="2" fill="hold" nodeType="after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wipe(right)">
                                      <p:cBhvr>
                                        <p:cTn id="159" dur="500"/>
                                        <p:tgtEl>
                                          <p:spTgt spid="30"/>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10"/>
                                        </p:tgtEl>
                                        <p:attrNameLst>
                                          <p:attrName>style.visibility</p:attrName>
                                        </p:attrNameLst>
                                      </p:cBhvr>
                                      <p:to>
                                        <p:strVal val="visible"/>
                                      </p:to>
                                    </p:set>
                                    <p:animEffect transition="in" filter="fade">
                                      <p:cBhvr>
                                        <p:cTn id="162" dur="500"/>
                                        <p:tgtEl>
                                          <p:spTgt spid="10"/>
                                        </p:tgtEl>
                                      </p:cBhvr>
                                    </p:animEffect>
                                  </p:childTnLst>
                                </p:cTn>
                              </p:par>
                            </p:childTnLst>
                          </p:cTn>
                        </p:par>
                        <p:par>
                          <p:cTn id="163" fill="hold">
                            <p:stCondLst>
                              <p:cond delay="4000"/>
                            </p:stCondLst>
                            <p:childTnLst>
                              <p:par>
                                <p:cTn id="164" presetID="22" presetClass="entr" presetSubtype="4" fill="hold" nodeType="afterEffect">
                                  <p:stCondLst>
                                    <p:cond delay="0"/>
                                  </p:stCondLst>
                                  <p:childTnLst>
                                    <p:set>
                                      <p:cBhvr>
                                        <p:cTn id="165" dur="1" fill="hold">
                                          <p:stCondLst>
                                            <p:cond delay="0"/>
                                          </p:stCondLst>
                                        </p:cTn>
                                        <p:tgtEl>
                                          <p:spTgt spid="33"/>
                                        </p:tgtEl>
                                        <p:attrNameLst>
                                          <p:attrName>style.visibility</p:attrName>
                                        </p:attrNameLst>
                                      </p:cBhvr>
                                      <p:to>
                                        <p:strVal val="visible"/>
                                      </p:to>
                                    </p:set>
                                    <p:animEffect transition="in" filter="wipe(down)">
                                      <p:cBhvr>
                                        <p:cTn id="166" dur="500"/>
                                        <p:tgtEl>
                                          <p:spTgt spid="33"/>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1"/>
                                        </p:tgtEl>
                                        <p:attrNameLst>
                                          <p:attrName>style.visibility</p:attrName>
                                        </p:attrNameLst>
                                      </p:cBhvr>
                                      <p:to>
                                        <p:strVal val="visible"/>
                                      </p:to>
                                    </p:set>
                                    <p:animEffect transition="in" filter="fade">
                                      <p:cBhvr>
                                        <p:cTn id="169" dur="500"/>
                                        <p:tgtEl>
                                          <p:spTgt spid="11"/>
                                        </p:tgtEl>
                                      </p:cBhvr>
                                    </p:animEffect>
                                  </p:childTnLst>
                                </p:cTn>
                              </p:par>
                            </p:childTnLst>
                          </p:cTn>
                        </p:par>
                        <p:par>
                          <p:cTn id="170" fill="hold">
                            <p:stCondLst>
                              <p:cond delay="4500"/>
                            </p:stCondLst>
                            <p:childTnLst>
                              <p:par>
                                <p:cTn id="171" presetID="6" presetClass="entr" presetSubtype="16" fill="hold" grpId="0" nodeType="afterEffect">
                                  <p:stCondLst>
                                    <p:cond delay="0"/>
                                  </p:stCondLst>
                                  <p:childTnLst>
                                    <p:set>
                                      <p:cBhvr>
                                        <p:cTn id="172" dur="1" fill="hold">
                                          <p:stCondLst>
                                            <p:cond delay="0"/>
                                          </p:stCondLst>
                                        </p:cTn>
                                        <p:tgtEl>
                                          <p:spTgt spid="45"/>
                                        </p:tgtEl>
                                        <p:attrNameLst>
                                          <p:attrName>style.visibility</p:attrName>
                                        </p:attrNameLst>
                                      </p:cBhvr>
                                      <p:to>
                                        <p:strVal val="visible"/>
                                      </p:to>
                                    </p:set>
                                    <p:animEffect transition="in" filter="circle(in)">
                                      <p:cBhvr>
                                        <p:cTn id="173"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2" grpId="0" animBg="1"/>
      <p:bldP spid="45" grpId="0" animBg="1"/>
      <p:bldP spid="11" grpId="0" animBg="1"/>
      <p:bldP spid="5" grpId="0" animBg="1"/>
      <p:bldP spid="7" grpId="0" animBg="1"/>
      <p:bldP spid="9" grpId="0" animBg="1"/>
      <p:bldP spid="62" grpId="0"/>
      <p:bldP spid="62" grpId="1"/>
      <p:bldP spid="65" grpId="0"/>
      <p:bldP spid="65" grpId="1"/>
      <p:bldP spid="68" grpId="0"/>
      <p:bldP spid="68" grpId="1"/>
      <p:bldP spid="69" grpId="0"/>
      <p:bldP spid="69" grpId="1"/>
      <p:bldP spid="73" grpId="0"/>
      <p:bldP spid="73" grpId="1"/>
      <p:bldP spid="74" grpId="0"/>
      <p:bldP spid="74" grpId="1"/>
      <p:bldP spid="76" grpId="0"/>
      <p:bldP spid="76" grpId="1"/>
      <p:bldP spid="77" grpId="0"/>
      <p:bldP spid="77"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Technology and </a:t>
            </a:r>
            <a:r>
              <a:rPr lang="en-GB" dirty="0" smtClean="0"/>
              <a:t>chronic disease</a:t>
            </a:r>
            <a:endParaRPr lang="en-GB" dirty="0"/>
          </a:p>
        </p:txBody>
      </p:sp>
      <p:sp>
        <p:nvSpPr>
          <p:cNvPr id="3" name="Content Placeholder 2"/>
          <p:cNvSpPr>
            <a:spLocks noGrp="1"/>
          </p:cNvSpPr>
          <p:nvPr>
            <p:ph idx="4294967295"/>
          </p:nvPr>
        </p:nvSpPr>
        <p:spPr>
          <a:xfrm>
            <a:off x="431800" y="1376363"/>
            <a:ext cx="8280400" cy="1352550"/>
          </a:xfrm>
        </p:spPr>
        <p:txBody>
          <a:bodyPr>
            <a:noAutofit/>
          </a:bodyPr>
          <a:lstStyle/>
          <a:p>
            <a:pPr>
              <a:spcAft>
                <a:spcPts val="600"/>
              </a:spcAft>
            </a:pPr>
            <a:r>
              <a:rPr lang="en-GB" sz="2400" dirty="0"/>
              <a:t>Telecare solutions address accidents &amp; </a:t>
            </a:r>
            <a:r>
              <a:rPr lang="en-GB" sz="2400" dirty="0" smtClean="0"/>
              <a:t>incidents. Rapid </a:t>
            </a:r>
            <a:r>
              <a:rPr lang="en-GB" sz="2400" dirty="0"/>
              <a:t>detection &amp; identification lead to </a:t>
            </a:r>
            <a:r>
              <a:rPr lang="en-GB" sz="2400" dirty="0" smtClean="0"/>
              <a:t>success. The </a:t>
            </a:r>
            <a:r>
              <a:rPr lang="en-GB" sz="2400" dirty="0"/>
              <a:t>situation is complicated with health issues…</a:t>
            </a:r>
          </a:p>
        </p:txBody>
      </p:sp>
      <p:graphicFrame>
        <p:nvGraphicFramePr>
          <p:cNvPr id="18" name="Table 17"/>
          <p:cNvGraphicFramePr>
            <a:graphicFrameLocks noGrp="1"/>
          </p:cNvGraphicFramePr>
          <p:nvPr>
            <p:extLst>
              <p:ext uri="{D42A27DB-BD31-4B8C-83A1-F6EECF244321}">
                <p14:modId xmlns:p14="http://schemas.microsoft.com/office/powerpoint/2010/main" val="2135401623"/>
              </p:ext>
            </p:extLst>
          </p:nvPr>
        </p:nvGraphicFramePr>
        <p:xfrm>
          <a:off x="431800" y="2612362"/>
          <a:ext cx="8280400" cy="3322320"/>
        </p:xfrm>
        <a:graphic>
          <a:graphicData uri="http://schemas.openxmlformats.org/drawingml/2006/table">
            <a:tbl>
              <a:tblPr firstRow="1" bandRow="1">
                <a:tableStyleId>{5C22544A-7EE6-4342-B048-85BDC9FD1C3A}</a:tableStyleId>
              </a:tblPr>
              <a:tblGrid>
                <a:gridCol w="1871132">
                  <a:extLst>
                    <a:ext uri="{9D8B030D-6E8A-4147-A177-3AD203B41FA5}">
                      <a16:colId xmlns="" xmlns:a16="http://schemas.microsoft.com/office/drawing/2014/main" val="20000"/>
                    </a:ext>
                  </a:extLst>
                </a:gridCol>
                <a:gridCol w="3170345">
                  <a:extLst>
                    <a:ext uri="{9D8B030D-6E8A-4147-A177-3AD203B41FA5}">
                      <a16:colId xmlns="" xmlns:a16="http://schemas.microsoft.com/office/drawing/2014/main" val="20001"/>
                    </a:ext>
                  </a:extLst>
                </a:gridCol>
                <a:gridCol w="3238923">
                  <a:extLst>
                    <a:ext uri="{9D8B030D-6E8A-4147-A177-3AD203B41FA5}">
                      <a16:colId xmlns="" xmlns:a16="http://schemas.microsoft.com/office/drawing/2014/main" val="20002"/>
                    </a:ext>
                  </a:extLst>
                </a:gridCol>
              </a:tblGrid>
              <a:tr h="419302">
                <a:tc>
                  <a:txBody>
                    <a:bodyPr/>
                    <a:lstStyle/>
                    <a:p>
                      <a:pPr algn="r"/>
                      <a:r>
                        <a:rPr lang="en-GB" sz="2200" b="1" dirty="0"/>
                        <a:t>Feature</a:t>
                      </a:r>
                    </a:p>
                  </a:txBody>
                  <a:tcPr>
                    <a:solidFill>
                      <a:schemeClr val="bg1">
                        <a:lumMod val="50000"/>
                      </a:schemeClr>
                    </a:solidFill>
                  </a:tcPr>
                </a:tc>
                <a:tc>
                  <a:txBody>
                    <a:bodyPr/>
                    <a:lstStyle/>
                    <a:p>
                      <a:pPr algn="ctr"/>
                      <a:r>
                        <a:rPr lang="en-GB" sz="2200" b="1" dirty="0"/>
                        <a:t>Acute Disease</a:t>
                      </a:r>
                    </a:p>
                  </a:txBody>
                  <a:tcPr>
                    <a:solidFill>
                      <a:srgbClr val="C00000"/>
                    </a:solidFill>
                  </a:tcPr>
                </a:tc>
                <a:tc>
                  <a:txBody>
                    <a:bodyPr/>
                    <a:lstStyle/>
                    <a:p>
                      <a:pPr algn="ctr"/>
                      <a:r>
                        <a:rPr lang="en-GB" sz="2200" b="1" dirty="0"/>
                        <a:t>Chronic Disease</a:t>
                      </a:r>
                    </a:p>
                  </a:txBody>
                  <a:tcPr>
                    <a:solidFill>
                      <a:srgbClr val="582F7A"/>
                    </a:solidFill>
                  </a:tcPr>
                </a:tc>
                <a:extLst>
                  <a:ext uri="{0D108BD9-81ED-4DB2-BD59-A6C34878D82A}">
                    <a16:rowId xmlns="" xmlns:a16="http://schemas.microsoft.com/office/drawing/2014/main" val="10000"/>
                  </a:ext>
                </a:extLst>
              </a:tr>
              <a:tr h="419302">
                <a:tc>
                  <a:txBody>
                    <a:bodyPr/>
                    <a:lstStyle/>
                    <a:p>
                      <a:pPr algn="r"/>
                      <a:r>
                        <a:rPr lang="en-GB" sz="2200" b="0" i="1" dirty="0"/>
                        <a:t>Example</a:t>
                      </a:r>
                    </a:p>
                  </a:txBody>
                  <a:tcPr>
                    <a:solidFill>
                      <a:schemeClr val="bg1">
                        <a:lumMod val="75000"/>
                      </a:schemeClr>
                    </a:solidFill>
                  </a:tcPr>
                </a:tc>
                <a:tc>
                  <a:txBody>
                    <a:bodyPr/>
                    <a:lstStyle/>
                    <a:p>
                      <a:pPr algn="ctr"/>
                      <a:r>
                        <a:rPr lang="en-GB" sz="2200" b="0" i="1" dirty="0"/>
                        <a:t>Urinary Tract Infection</a:t>
                      </a:r>
                    </a:p>
                  </a:txBody>
                  <a:tcPr>
                    <a:solidFill>
                      <a:srgbClr val="FCD8D8"/>
                    </a:solidFill>
                  </a:tcPr>
                </a:tc>
                <a:tc>
                  <a:txBody>
                    <a:bodyPr/>
                    <a:lstStyle/>
                    <a:p>
                      <a:pPr algn="ctr"/>
                      <a:r>
                        <a:rPr lang="en-GB" sz="2200" b="0" i="1" dirty="0"/>
                        <a:t>Arthritis</a:t>
                      </a:r>
                    </a:p>
                  </a:txBody>
                  <a:tcPr>
                    <a:solidFill>
                      <a:schemeClr val="accent4">
                        <a:lumMod val="60000"/>
                        <a:lumOff val="40000"/>
                      </a:schemeClr>
                    </a:solidFill>
                  </a:tcPr>
                </a:tc>
                <a:extLst>
                  <a:ext uri="{0D108BD9-81ED-4DB2-BD59-A6C34878D82A}">
                    <a16:rowId xmlns="" xmlns:a16="http://schemas.microsoft.com/office/drawing/2014/main" val="10001"/>
                  </a:ext>
                </a:extLst>
              </a:tr>
              <a:tr h="419302">
                <a:tc>
                  <a:txBody>
                    <a:bodyPr/>
                    <a:lstStyle/>
                    <a:p>
                      <a:pPr algn="r"/>
                      <a:r>
                        <a:rPr lang="en-GB" sz="2200" b="0" dirty="0"/>
                        <a:t>Onset</a:t>
                      </a:r>
                    </a:p>
                  </a:txBody>
                  <a:tcPr>
                    <a:solidFill>
                      <a:schemeClr val="bg1">
                        <a:lumMod val="75000"/>
                      </a:schemeClr>
                    </a:solidFill>
                  </a:tcPr>
                </a:tc>
                <a:tc>
                  <a:txBody>
                    <a:bodyPr/>
                    <a:lstStyle/>
                    <a:p>
                      <a:pPr algn="ctr"/>
                      <a:r>
                        <a:rPr lang="en-GB" sz="2200" b="0" dirty="0"/>
                        <a:t>Abrupt</a:t>
                      </a:r>
                    </a:p>
                  </a:txBody>
                  <a:tcPr>
                    <a:solidFill>
                      <a:srgbClr val="FCD8D8"/>
                    </a:solidFill>
                  </a:tcPr>
                </a:tc>
                <a:tc>
                  <a:txBody>
                    <a:bodyPr/>
                    <a:lstStyle/>
                    <a:p>
                      <a:pPr algn="ctr"/>
                      <a:r>
                        <a:rPr lang="en-GB" sz="2200" b="0" dirty="0"/>
                        <a:t>Usually gradual</a:t>
                      </a:r>
                    </a:p>
                  </a:txBody>
                  <a:tcPr>
                    <a:solidFill>
                      <a:schemeClr val="accent4">
                        <a:lumMod val="60000"/>
                        <a:lumOff val="40000"/>
                      </a:schemeClr>
                    </a:solidFill>
                  </a:tcPr>
                </a:tc>
                <a:extLst>
                  <a:ext uri="{0D108BD9-81ED-4DB2-BD59-A6C34878D82A}">
                    <a16:rowId xmlns="" xmlns:a16="http://schemas.microsoft.com/office/drawing/2014/main" val="10002"/>
                  </a:ext>
                </a:extLst>
              </a:tr>
              <a:tr h="419302">
                <a:tc>
                  <a:txBody>
                    <a:bodyPr/>
                    <a:lstStyle/>
                    <a:p>
                      <a:pPr algn="r"/>
                      <a:r>
                        <a:rPr lang="en-GB" sz="2200" b="0" dirty="0"/>
                        <a:t>Cause</a:t>
                      </a:r>
                    </a:p>
                  </a:txBody>
                  <a:tcPr>
                    <a:solidFill>
                      <a:schemeClr val="bg1">
                        <a:lumMod val="75000"/>
                      </a:schemeClr>
                    </a:solidFill>
                  </a:tcPr>
                </a:tc>
                <a:tc>
                  <a:txBody>
                    <a:bodyPr/>
                    <a:lstStyle/>
                    <a:p>
                      <a:pPr algn="ctr"/>
                      <a:r>
                        <a:rPr lang="en-GB" sz="2200" b="0" dirty="0"/>
                        <a:t>Single</a:t>
                      </a:r>
                    </a:p>
                  </a:txBody>
                  <a:tcPr>
                    <a:solidFill>
                      <a:srgbClr val="FCD8D8"/>
                    </a:solidFill>
                  </a:tcPr>
                </a:tc>
                <a:tc>
                  <a:txBody>
                    <a:bodyPr/>
                    <a:lstStyle/>
                    <a:p>
                      <a:pPr algn="ctr"/>
                      <a:r>
                        <a:rPr lang="en-GB" sz="2200" b="0" dirty="0"/>
                        <a:t>Multiple over</a:t>
                      </a:r>
                      <a:r>
                        <a:rPr lang="en-GB" sz="2200" b="0" baseline="0" dirty="0"/>
                        <a:t> time</a:t>
                      </a:r>
                      <a:endParaRPr lang="en-GB" sz="2200" b="0" dirty="0"/>
                    </a:p>
                  </a:txBody>
                  <a:tcPr>
                    <a:solidFill>
                      <a:schemeClr val="accent4">
                        <a:lumMod val="60000"/>
                        <a:lumOff val="40000"/>
                      </a:schemeClr>
                    </a:solidFill>
                  </a:tcPr>
                </a:tc>
                <a:extLst>
                  <a:ext uri="{0D108BD9-81ED-4DB2-BD59-A6C34878D82A}">
                    <a16:rowId xmlns="" xmlns:a16="http://schemas.microsoft.com/office/drawing/2014/main" val="10003"/>
                  </a:ext>
                </a:extLst>
              </a:tr>
              <a:tr h="419302">
                <a:tc>
                  <a:txBody>
                    <a:bodyPr/>
                    <a:lstStyle/>
                    <a:p>
                      <a:pPr algn="r"/>
                      <a:r>
                        <a:rPr lang="en-GB" sz="2200" b="0" dirty="0"/>
                        <a:t>Outcome</a:t>
                      </a:r>
                    </a:p>
                  </a:txBody>
                  <a:tcPr>
                    <a:solidFill>
                      <a:schemeClr val="bg1">
                        <a:lumMod val="75000"/>
                      </a:schemeClr>
                    </a:solidFill>
                  </a:tcPr>
                </a:tc>
                <a:tc>
                  <a:txBody>
                    <a:bodyPr/>
                    <a:lstStyle/>
                    <a:p>
                      <a:pPr algn="ctr"/>
                      <a:r>
                        <a:rPr lang="en-GB" sz="2200" b="0" dirty="0"/>
                        <a:t>Usually curable</a:t>
                      </a:r>
                    </a:p>
                  </a:txBody>
                  <a:tcPr>
                    <a:solidFill>
                      <a:srgbClr val="FCD8D8"/>
                    </a:solidFill>
                  </a:tcPr>
                </a:tc>
                <a:tc>
                  <a:txBody>
                    <a:bodyPr/>
                    <a:lstStyle/>
                    <a:p>
                      <a:pPr algn="ctr"/>
                      <a:r>
                        <a:rPr lang="en-GB" sz="2200" b="0" dirty="0"/>
                        <a:t>Incurable</a:t>
                      </a:r>
                    </a:p>
                  </a:txBody>
                  <a:tcPr>
                    <a:solidFill>
                      <a:schemeClr val="accent4">
                        <a:lumMod val="60000"/>
                        <a:lumOff val="40000"/>
                      </a:schemeClr>
                    </a:solidFill>
                  </a:tcPr>
                </a:tc>
                <a:extLst>
                  <a:ext uri="{0D108BD9-81ED-4DB2-BD59-A6C34878D82A}">
                    <a16:rowId xmlns="" xmlns:a16="http://schemas.microsoft.com/office/drawing/2014/main" val="10004"/>
                  </a:ext>
                </a:extLst>
              </a:tr>
              <a:tr h="419302">
                <a:tc>
                  <a:txBody>
                    <a:bodyPr/>
                    <a:lstStyle/>
                    <a:p>
                      <a:pPr algn="r"/>
                      <a:r>
                        <a:rPr lang="en-GB" sz="2200" b="0" dirty="0"/>
                        <a:t>Duration</a:t>
                      </a:r>
                    </a:p>
                  </a:txBody>
                  <a:tcPr>
                    <a:solidFill>
                      <a:schemeClr val="bg1">
                        <a:lumMod val="75000"/>
                      </a:schemeClr>
                    </a:solidFill>
                  </a:tcPr>
                </a:tc>
                <a:tc>
                  <a:txBody>
                    <a:bodyPr/>
                    <a:lstStyle/>
                    <a:p>
                      <a:pPr algn="ctr"/>
                      <a:r>
                        <a:rPr lang="en-GB" sz="2200" b="0" dirty="0"/>
                        <a:t>Limited (a</a:t>
                      </a:r>
                      <a:r>
                        <a:rPr lang="en-GB" sz="2200" b="0" baseline="0" dirty="0"/>
                        <a:t> few days)</a:t>
                      </a:r>
                      <a:endParaRPr lang="en-GB" sz="2200" b="0" dirty="0"/>
                    </a:p>
                  </a:txBody>
                  <a:tcPr>
                    <a:solidFill>
                      <a:srgbClr val="FCD8D8"/>
                    </a:solidFill>
                  </a:tcPr>
                </a:tc>
                <a:tc>
                  <a:txBody>
                    <a:bodyPr/>
                    <a:lstStyle/>
                    <a:p>
                      <a:pPr algn="ctr"/>
                      <a:r>
                        <a:rPr lang="en-GB" sz="2200" b="0" dirty="0"/>
                        <a:t>Lengthy &amp; indefinite</a:t>
                      </a:r>
                    </a:p>
                  </a:txBody>
                  <a:tcPr>
                    <a:solidFill>
                      <a:schemeClr val="accent4">
                        <a:lumMod val="60000"/>
                        <a:lumOff val="40000"/>
                      </a:schemeClr>
                    </a:solidFill>
                  </a:tcPr>
                </a:tc>
                <a:extLst>
                  <a:ext uri="{0D108BD9-81ED-4DB2-BD59-A6C34878D82A}">
                    <a16:rowId xmlns="" xmlns:a16="http://schemas.microsoft.com/office/drawing/2014/main" val="10005"/>
                  </a:ext>
                </a:extLst>
              </a:tr>
              <a:tr h="748753">
                <a:tc>
                  <a:txBody>
                    <a:bodyPr/>
                    <a:lstStyle/>
                    <a:p>
                      <a:pPr algn="r"/>
                      <a:r>
                        <a:rPr lang="en-GB" sz="2200" b="0" dirty="0"/>
                        <a:t>Medication success</a:t>
                      </a:r>
                    </a:p>
                  </a:txBody>
                  <a:tcPr>
                    <a:solidFill>
                      <a:schemeClr val="bg1">
                        <a:lumMod val="75000"/>
                      </a:schemeClr>
                    </a:solidFill>
                  </a:tcPr>
                </a:tc>
                <a:tc>
                  <a:txBody>
                    <a:bodyPr/>
                    <a:lstStyle/>
                    <a:p>
                      <a:pPr algn="ctr"/>
                      <a:r>
                        <a:rPr lang="en-GB" sz="2200" b="0" dirty="0"/>
                        <a:t>Usually effective</a:t>
                      </a:r>
                    </a:p>
                  </a:txBody>
                  <a:tcPr anchor="ctr">
                    <a:solidFill>
                      <a:srgbClr val="FCD8D8"/>
                    </a:solidFill>
                  </a:tcPr>
                </a:tc>
                <a:tc>
                  <a:txBody>
                    <a:bodyPr/>
                    <a:lstStyle/>
                    <a:p>
                      <a:pPr algn="ctr"/>
                      <a:r>
                        <a:rPr lang="en-GB" sz="2200" b="0" dirty="0"/>
                        <a:t>Indecisive with possible adverse effects</a:t>
                      </a:r>
                    </a:p>
                  </a:txBody>
                  <a:tcPr>
                    <a:solidFill>
                      <a:schemeClr val="accent4">
                        <a:lumMod val="60000"/>
                        <a:lumOff val="40000"/>
                      </a:schemeClr>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72539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a:t>
            </a:r>
            <a:r>
              <a:rPr lang="en-GB" dirty="0" smtClean="0"/>
              <a:t>telehealth works</a:t>
            </a:r>
            <a:endParaRPr lang="en-GB" dirty="0"/>
          </a:p>
        </p:txBody>
      </p:sp>
      <p:sp>
        <p:nvSpPr>
          <p:cNvPr id="3" name="Content Placeholder 2"/>
          <p:cNvSpPr>
            <a:spLocks noGrp="1"/>
          </p:cNvSpPr>
          <p:nvPr>
            <p:ph idx="1"/>
          </p:nvPr>
        </p:nvSpPr>
        <p:spPr>
          <a:xfrm>
            <a:off x="431801" y="1527131"/>
            <a:ext cx="8280400" cy="4349794"/>
          </a:xfrm>
        </p:spPr>
        <p:txBody>
          <a:bodyPr>
            <a:noAutofit/>
          </a:bodyPr>
          <a:lstStyle/>
          <a:p>
            <a:pPr marL="457200" indent="-457200">
              <a:spcAft>
                <a:spcPts val="600"/>
              </a:spcAft>
              <a:buFont typeface="Arial" panose="020B0604020202020204" pitchFamily="34" charset="0"/>
              <a:buChar char="•"/>
            </a:pPr>
            <a:r>
              <a:rPr lang="en-GB" sz="2400" dirty="0"/>
              <a:t>Aim is to help patients to understand and manage their own conditions</a:t>
            </a:r>
          </a:p>
          <a:p>
            <a:pPr marL="457200" indent="-457200">
              <a:spcAft>
                <a:spcPts val="600"/>
              </a:spcAft>
              <a:buFont typeface="Arial" panose="020B0604020202020204" pitchFamily="34" charset="0"/>
              <a:buChar char="•"/>
            </a:pPr>
            <a:r>
              <a:rPr lang="en-GB" sz="2400" dirty="0"/>
              <a:t>This requires monitoring of some vital signs and a knowledge of symptoms (e.g. sleep quality)</a:t>
            </a:r>
          </a:p>
          <a:p>
            <a:pPr marL="457200" indent="-457200">
              <a:spcAft>
                <a:spcPts val="600"/>
              </a:spcAft>
              <a:buFont typeface="Arial" panose="020B0604020202020204" pitchFamily="34" charset="0"/>
              <a:buChar char="•"/>
            </a:pPr>
            <a:r>
              <a:rPr lang="en-GB" sz="2400" dirty="0"/>
              <a:t>Telehealth allows patients to measure their own vital signs each day and to answer some questions</a:t>
            </a:r>
          </a:p>
          <a:p>
            <a:pPr marL="457200" indent="-457200">
              <a:spcAft>
                <a:spcPts val="600"/>
              </a:spcAft>
              <a:buFont typeface="Arial" panose="020B0604020202020204" pitchFamily="34" charset="0"/>
              <a:buChar char="•"/>
            </a:pPr>
            <a:r>
              <a:rPr lang="en-GB" sz="2400" dirty="0"/>
              <a:t>Information can be automatically analysed to identify problems that need attention</a:t>
            </a:r>
          </a:p>
          <a:p>
            <a:pPr marL="457200" indent="-457200">
              <a:spcAft>
                <a:spcPts val="600"/>
              </a:spcAft>
              <a:buFont typeface="Arial" panose="020B0604020202020204" pitchFamily="34" charset="0"/>
              <a:buChar char="•"/>
            </a:pPr>
            <a:r>
              <a:rPr lang="en-GB" sz="2400" dirty="0"/>
              <a:t>This may be particularly relevant to people who have chronic cardiac or breathing issues</a:t>
            </a:r>
          </a:p>
          <a:p>
            <a:pPr marL="457200" indent="-457200">
              <a:buFont typeface="Arial" panose="020B0604020202020204" pitchFamily="34" charset="0"/>
              <a:buChar char="•"/>
            </a:pPr>
            <a:endParaRPr lang="en-GB" sz="2400" dirty="0"/>
          </a:p>
        </p:txBody>
      </p:sp>
    </p:spTree>
    <p:extLst>
      <p:ext uri="{BB962C8B-B14F-4D97-AF65-F5344CB8AC3E}">
        <p14:creationId xmlns:p14="http://schemas.microsoft.com/office/powerpoint/2010/main" val="206559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t>Telehealth peripherals</a:t>
            </a:r>
          </a:p>
        </p:txBody>
      </p:sp>
      <p:sp>
        <p:nvSpPr>
          <p:cNvPr id="3" name="Content Placeholder 2"/>
          <p:cNvSpPr>
            <a:spLocks noGrp="1"/>
          </p:cNvSpPr>
          <p:nvPr>
            <p:ph idx="4294967295"/>
          </p:nvPr>
        </p:nvSpPr>
        <p:spPr>
          <a:xfrm>
            <a:off x="431800" y="1376363"/>
            <a:ext cx="4652963" cy="4316486"/>
          </a:xfrm>
        </p:spPr>
        <p:txBody>
          <a:bodyPr>
            <a:noAutofit/>
          </a:bodyPr>
          <a:lstStyle/>
          <a:p>
            <a:pPr>
              <a:lnSpc>
                <a:spcPct val="150000"/>
              </a:lnSpc>
              <a:spcBef>
                <a:spcPts val="300"/>
              </a:spcBef>
              <a:spcAft>
                <a:spcPts val="300"/>
              </a:spcAft>
            </a:pPr>
            <a:r>
              <a:rPr lang="en-GB" sz="2800" dirty="0"/>
              <a:t>Pulse oximeter </a:t>
            </a:r>
          </a:p>
          <a:p>
            <a:pPr>
              <a:lnSpc>
                <a:spcPct val="150000"/>
              </a:lnSpc>
              <a:spcBef>
                <a:spcPts val="300"/>
              </a:spcBef>
              <a:spcAft>
                <a:spcPts val="300"/>
              </a:spcAft>
            </a:pPr>
            <a:r>
              <a:rPr lang="en-GB" sz="2800" dirty="0"/>
              <a:t>Sphygmomanometer</a:t>
            </a:r>
          </a:p>
          <a:p>
            <a:pPr>
              <a:lnSpc>
                <a:spcPct val="100000"/>
              </a:lnSpc>
              <a:spcBef>
                <a:spcPts val="300"/>
              </a:spcBef>
              <a:spcAft>
                <a:spcPts val="300"/>
              </a:spcAft>
            </a:pPr>
            <a:r>
              <a:rPr lang="en-GB" sz="2800" dirty="0"/>
              <a:t>Spirometer (or peak-flow meter)</a:t>
            </a:r>
          </a:p>
          <a:p>
            <a:pPr>
              <a:lnSpc>
                <a:spcPct val="150000"/>
              </a:lnSpc>
              <a:spcBef>
                <a:spcPts val="300"/>
              </a:spcBef>
              <a:spcAft>
                <a:spcPts val="300"/>
              </a:spcAft>
            </a:pPr>
            <a:r>
              <a:rPr lang="en-GB" sz="2800" dirty="0"/>
              <a:t>Weighing scales</a:t>
            </a:r>
          </a:p>
          <a:p>
            <a:pPr>
              <a:lnSpc>
                <a:spcPct val="150000"/>
              </a:lnSpc>
              <a:spcBef>
                <a:spcPts val="300"/>
              </a:spcBef>
              <a:spcAft>
                <a:spcPts val="300"/>
              </a:spcAft>
            </a:pPr>
            <a:r>
              <a:rPr lang="en-GB" sz="2800" dirty="0"/>
              <a:t>ECG monitor</a:t>
            </a:r>
          </a:p>
          <a:p>
            <a:pPr>
              <a:lnSpc>
                <a:spcPct val="150000"/>
              </a:lnSpc>
              <a:spcBef>
                <a:spcPts val="300"/>
              </a:spcBef>
              <a:spcAft>
                <a:spcPts val="300"/>
              </a:spcAft>
            </a:pPr>
            <a:r>
              <a:rPr lang="en-GB" sz="2800" dirty="0"/>
              <a:t>Thermometer</a:t>
            </a:r>
          </a:p>
        </p:txBody>
      </p:sp>
      <p:pic>
        <p:nvPicPr>
          <p:cNvPr id="3074" name="Picture 2" descr="https://medicalequipmentindia.files.wordpress.com/2011/02/pulse-oximeter.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8066" b="9157"/>
          <a:stretch/>
        </p:blipFill>
        <p:spPr bwMode="auto">
          <a:xfrm>
            <a:off x="4975491" y="1573111"/>
            <a:ext cx="1650657" cy="129360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76" name="Picture 4" descr="https://www.hartsport.com.au/images/8-0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1849" y="1467279"/>
            <a:ext cx="1587488" cy="170825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78" name="Picture 6" descr="http://image.made-in-china.com/43f34j00eBFEnOycNNpd/CE-Certified-Handheld-Bluetooth-Wireless-Digital-Lung-Spirometer-Telemedici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8521" y="3327844"/>
            <a:ext cx="1587488" cy="11006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80" name="Picture 8" descr="http://www.emcare360.com/image/image_gallery?uuid=cc4b33d8-b065-4616-817d-8d242e596df3&amp;groupId=10161&amp;t=134269879796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25490" y="2740446"/>
            <a:ext cx="1473144" cy="110065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82" name="Picture 10" descr="http://www.uk.salterhousewares.com/media/catalog/product/cache/143/image/9df78eab33525d08d6e5fb8d27136e95/9/1/9154bk3r_hero.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53861" y="3993409"/>
            <a:ext cx="1665805" cy="135260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84" name="Picture 12" descr="http://www.hmi-basen.dk/blobs/orig/3495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52067" y="4114896"/>
            <a:ext cx="2065779" cy="16741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86" name="Picture 14" descr="NEW Bluetooth Infrared Ear &amp; Body Digital Thermometer with Downloadable App "/>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2862" r="28997"/>
          <a:stretch/>
        </p:blipFill>
        <p:spPr bwMode="auto">
          <a:xfrm>
            <a:off x="5070440" y="3853285"/>
            <a:ext cx="1176562" cy="20236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88" name="Picture 16" descr="http://p.globalsources.com/IMAGES/PDT/S1125735983/Easy-to-use-contactless-thermometer.jpg"/>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8902" b="8469"/>
          <a:stretch/>
        </p:blipFill>
        <p:spPr bwMode="auto">
          <a:xfrm rot="1298847">
            <a:off x="7048780" y="4871260"/>
            <a:ext cx="1613626" cy="110758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28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fade">
                                      <p:cBhvr>
                                        <p:cTn id="20" dur="500"/>
                                        <p:tgtEl>
                                          <p:spTgt spid="30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080"/>
                                        </p:tgtEl>
                                        <p:attrNameLst>
                                          <p:attrName>style.visibility</p:attrName>
                                        </p:attrNameLst>
                                      </p:cBhvr>
                                      <p:to>
                                        <p:strVal val="visible"/>
                                      </p:to>
                                    </p:set>
                                    <p:animEffect transition="in" filter="fade">
                                      <p:cBhvr>
                                        <p:cTn id="29" dur="500"/>
                                        <p:tgtEl>
                                          <p:spTgt spid="3080"/>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3078"/>
                                        </p:tgtEl>
                                        <p:attrNameLst>
                                          <p:attrName>style.visibility</p:attrName>
                                        </p:attrNameLst>
                                      </p:cBhvr>
                                      <p:to>
                                        <p:strVal val="visible"/>
                                      </p:to>
                                    </p:set>
                                    <p:animEffect transition="in" filter="fade">
                                      <p:cBhvr>
                                        <p:cTn id="33" dur="500"/>
                                        <p:tgtEl>
                                          <p:spTgt spid="307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082"/>
                                        </p:tgtEl>
                                        <p:attrNameLst>
                                          <p:attrName>style.visibility</p:attrName>
                                        </p:attrNameLst>
                                      </p:cBhvr>
                                      <p:to>
                                        <p:strVal val="visible"/>
                                      </p:to>
                                    </p:set>
                                    <p:animEffect transition="in" filter="fade">
                                      <p:cBhvr>
                                        <p:cTn id="42" dur="500"/>
                                        <p:tgtEl>
                                          <p:spTgt spid="308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500"/>
                                        <p:tgtEl>
                                          <p:spTgt spid="3">
                                            <p:txEl>
                                              <p:pRg st="4" end="4"/>
                                            </p:txEl>
                                          </p:spTgt>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3084"/>
                                        </p:tgtEl>
                                        <p:attrNameLst>
                                          <p:attrName>style.visibility</p:attrName>
                                        </p:attrNameLst>
                                      </p:cBhvr>
                                      <p:to>
                                        <p:strVal val="visible"/>
                                      </p:to>
                                    </p:set>
                                    <p:animEffect transition="in" filter="fade">
                                      <p:cBhvr>
                                        <p:cTn id="51" dur="500"/>
                                        <p:tgtEl>
                                          <p:spTgt spid="308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500"/>
                                        <p:tgtEl>
                                          <p:spTgt spid="3">
                                            <p:txEl>
                                              <p:pRg st="5" end="5"/>
                                            </p:txEl>
                                          </p:spTgt>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3086"/>
                                        </p:tgtEl>
                                        <p:attrNameLst>
                                          <p:attrName>style.visibility</p:attrName>
                                        </p:attrNameLst>
                                      </p:cBhvr>
                                      <p:to>
                                        <p:strVal val="visible"/>
                                      </p:to>
                                    </p:set>
                                    <p:animEffect transition="in" filter="fade">
                                      <p:cBhvr>
                                        <p:cTn id="60" dur="500"/>
                                        <p:tgtEl>
                                          <p:spTgt spid="3086"/>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3088"/>
                                        </p:tgtEl>
                                        <p:attrNameLst>
                                          <p:attrName>style.visibility</p:attrName>
                                        </p:attrNameLst>
                                      </p:cBhvr>
                                      <p:to>
                                        <p:strVal val="visible"/>
                                      </p:to>
                                    </p:set>
                                    <p:animEffect transition="in" filter="fade">
                                      <p:cBhvr>
                                        <p:cTn id="64" dur="500"/>
                                        <p:tgtEl>
                                          <p:spTgt spid="3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Non-invasive blood glucose measurement</a:t>
            </a:r>
            <a:endParaRPr lang="en-GB"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1944" t="10111" r="17177" b="24926"/>
          <a:stretch/>
        </p:blipFill>
        <p:spPr>
          <a:xfrm>
            <a:off x="5729718" y="1493520"/>
            <a:ext cx="1961403" cy="2092960"/>
          </a:xfrm>
          <a:prstGeom prst="rect">
            <a:avLst/>
          </a:prstGeom>
        </p:spPr>
      </p:pic>
      <p:sp>
        <p:nvSpPr>
          <p:cNvPr id="6" name="TextBox 5"/>
          <p:cNvSpPr txBox="1"/>
          <p:nvPr/>
        </p:nvSpPr>
        <p:spPr>
          <a:xfrm>
            <a:off x="431800" y="1402755"/>
            <a:ext cx="4780280" cy="4308872"/>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GB" sz="2400" dirty="0">
                <a:solidFill>
                  <a:srgbClr val="69A830"/>
                </a:solidFill>
                <a:latin typeface="Arial" panose="020B0604020202020204" pitchFamily="34" charset="0"/>
                <a:cs typeface="Arial" panose="020B0604020202020204" pitchFamily="34" charset="0"/>
              </a:rPr>
              <a:t>Abbott’s  </a:t>
            </a:r>
            <a:r>
              <a:rPr lang="en-GB" sz="2400" dirty="0" err="1">
                <a:solidFill>
                  <a:srgbClr val="69A830"/>
                </a:solidFill>
                <a:latin typeface="Arial" panose="020B0604020202020204" pitchFamily="34" charset="0"/>
                <a:cs typeface="Arial" panose="020B0604020202020204" pitchFamily="34" charset="0"/>
              </a:rPr>
              <a:t>FreeStyle</a:t>
            </a:r>
            <a:r>
              <a:rPr lang="en-GB" sz="2400" dirty="0">
                <a:solidFill>
                  <a:srgbClr val="69A830"/>
                </a:solidFill>
                <a:latin typeface="Arial" panose="020B0604020202020204" pitchFamily="34" charset="0"/>
                <a:cs typeface="Arial" panose="020B0604020202020204" pitchFamily="34" charset="0"/>
              </a:rPr>
              <a:t> </a:t>
            </a:r>
            <a:r>
              <a:rPr lang="en-GB" sz="2400" dirty="0" err="1">
                <a:solidFill>
                  <a:srgbClr val="69A830"/>
                </a:solidFill>
                <a:latin typeface="Arial" panose="020B0604020202020204" pitchFamily="34" charset="0"/>
                <a:cs typeface="Arial" panose="020B0604020202020204" pitchFamily="34" charset="0"/>
              </a:rPr>
              <a:t>Libre</a:t>
            </a:r>
            <a:r>
              <a:rPr lang="en-GB" sz="2400" dirty="0">
                <a:solidFill>
                  <a:srgbClr val="69A830"/>
                </a:solidFill>
                <a:latin typeface="Arial" panose="020B0604020202020204" pitchFamily="34" charset="0"/>
                <a:cs typeface="Arial" panose="020B0604020202020204" pitchFamily="34" charset="0"/>
              </a:rPr>
              <a:t> Flash Glucose Monitoring System has a sensor that’s attached to the back of the upper arm and a device that copies &amp; displays the readings from the sensor.</a:t>
            </a:r>
          </a:p>
          <a:p>
            <a:pPr marL="342900" indent="-342900">
              <a:spcBef>
                <a:spcPts val="600"/>
              </a:spcBef>
              <a:spcAft>
                <a:spcPts val="600"/>
              </a:spcAft>
              <a:buFont typeface="Arial" panose="020B0604020202020204" pitchFamily="34" charset="0"/>
              <a:buChar char="•"/>
            </a:pPr>
            <a:r>
              <a:rPr lang="en-GB" sz="2400" dirty="0">
                <a:solidFill>
                  <a:srgbClr val="69A830"/>
                </a:solidFill>
                <a:latin typeface="Arial" panose="020B0604020202020204" pitchFamily="34" charset="0"/>
                <a:cs typeface="Arial" panose="020B0604020202020204" pitchFamily="34" charset="0"/>
              </a:rPr>
              <a:t>The sensor records blood glucose levels every minute, sampling the interstitial fluid using a 5mm long filament that penetrates the skin.</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9081" r="12103"/>
          <a:stretch/>
        </p:blipFill>
        <p:spPr>
          <a:xfrm>
            <a:off x="5917730" y="3586480"/>
            <a:ext cx="1585378" cy="2290445"/>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334" t="3177" r="1390" b="9494"/>
          <a:stretch/>
        </p:blipFill>
        <p:spPr>
          <a:xfrm>
            <a:off x="1690064" y="1376363"/>
            <a:ext cx="5763871" cy="4320662"/>
          </a:xfrm>
          <a:prstGeom prst="rect">
            <a:avLst/>
          </a:prstGeom>
        </p:spPr>
      </p:pic>
    </p:spTree>
    <p:extLst>
      <p:ext uri="{BB962C8B-B14F-4D97-AF65-F5344CB8AC3E}">
        <p14:creationId xmlns:p14="http://schemas.microsoft.com/office/powerpoint/2010/main" val="85168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Learning </a:t>
            </a:r>
            <a:r>
              <a:rPr lang="en-GB" dirty="0" smtClean="0"/>
              <a:t>objectives </a:t>
            </a:r>
            <a:r>
              <a:rPr lang="en-GB" dirty="0"/>
              <a:t>(1)</a:t>
            </a:r>
          </a:p>
        </p:txBody>
      </p:sp>
      <p:sp>
        <p:nvSpPr>
          <p:cNvPr id="3" name="Content Placeholder 2"/>
          <p:cNvSpPr>
            <a:spLocks noGrp="1"/>
          </p:cNvSpPr>
          <p:nvPr>
            <p:ph idx="1"/>
          </p:nvPr>
        </p:nvSpPr>
        <p:spPr>
          <a:xfrm>
            <a:off x="431801" y="1376363"/>
            <a:ext cx="8280400" cy="4135271"/>
          </a:xfrm>
        </p:spPr>
        <p:txBody>
          <a:bodyPr>
            <a:noAutofit/>
          </a:bodyPr>
          <a:lstStyle/>
          <a:p>
            <a:pPr marL="457200" indent="-457200">
              <a:buFont typeface="Arial" panose="020B0604020202020204" pitchFamily="34" charset="0"/>
              <a:buChar char="•"/>
            </a:pPr>
            <a:r>
              <a:rPr lang="en-GB" sz="2800" dirty="0"/>
              <a:t>Appreciate how a </a:t>
            </a:r>
            <a:r>
              <a:rPr lang="en-GB" sz="2800" dirty="0" smtClean="0"/>
              <a:t>person-centred </a:t>
            </a:r>
            <a:r>
              <a:rPr lang="en-GB" sz="2800" dirty="0"/>
              <a:t>approach to assessment changes priorities and outcomes that are possible through innovative support measures </a:t>
            </a:r>
          </a:p>
          <a:p>
            <a:pPr marL="457200" indent="-457200">
              <a:buFont typeface="Arial" panose="020B0604020202020204" pitchFamily="34" charset="0"/>
              <a:buChar char="•"/>
            </a:pPr>
            <a:r>
              <a:rPr lang="en-GB" sz="2800" dirty="0"/>
              <a:t>Recognise that people need individual support from technology – new models are needed to meet their preferences, lifestyle and homes</a:t>
            </a:r>
          </a:p>
          <a:p>
            <a:pPr marL="457200" indent="-457200">
              <a:buFont typeface="Arial" panose="020B0604020202020204" pitchFamily="34" charset="0"/>
              <a:buChar char="•"/>
            </a:pPr>
            <a:endParaRPr lang="en-GB" sz="2800" dirty="0"/>
          </a:p>
        </p:txBody>
      </p:sp>
    </p:spTree>
    <p:extLst>
      <p:ext uri="{BB962C8B-B14F-4D97-AF65-F5344CB8AC3E}">
        <p14:creationId xmlns:p14="http://schemas.microsoft.com/office/powerpoint/2010/main" val="252977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Future </a:t>
            </a:r>
            <a:r>
              <a:rPr lang="en-GB" dirty="0" smtClean="0"/>
              <a:t>collection </a:t>
            </a:r>
            <a:r>
              <a:rPr lang="en-GB" dirty="0"/>
              <a:t>of </a:t>
            </a:r>
            <a:r>
              <a:rPr lang="en-GB" dirty="0" smtClean="0"/>
              <a:t>health data</a:t>
            </a:r>
            <a:endParaRPr lang="en-GB" dirty="0"/>
          </a:p>
        </p:txBody>
      </p:sp>
      <p:pic>
        <p:nvPicPr>
          <p:cNvPr id="4" name="Picture 21"/>
          <p:cNvPicPr>
            <a:picLocks noChangeAspect="1" noChangeArrowheads="1"/>
          </p:cNvPicPr>
          <p:nvPr/>
        </p:nvPicPr>
        <p:blipFill>
          <a:blip r:embed="rId3"/>
          <a:srcRect/>
          <a:stretch>
            <a:fillRect/>
          </a:stretch>
        </p:blipFill>
        <p:spPr bwMode="auto">
          <a:xfrm>
            <a:off x="6780420" y="1471551"/>
            <a:ext cx="1849169" cy="1800000"/>
          </a:xfrm>
          <a:prstGeom prst="rect">
            <a:avLst/>
          </a:prstGeom>
          <a:solidFill>
            <a:schemeClr val="bg1"/>
          </a:solidFill>
          <a:ln>
            <a:noFill/>
          </a:ln>
          <a:effectLst/>
        </p:spPr>
      </p:pic>
      <p:pic>
        <p:nvPicPr>
          <p:cNvPr id="5"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196" r="24771"/>
          <a:stretch/>
        </p:blipFill>
        <p:spPr bwMode="auto">
          <a:xfrm>
            <a:off x="704779" y="1381551"/>
            <a:ext cx="1716837" cy="1980000"/>
          </a:xfrm>
          <a:prstGeom prst="rect">
            <a:avLst/>
          </a:prstGeom>
          <a:solidFill>
            <a:schemeClr val="bg1"/>
          </a:solidFill>
          <a:ln>
            <a:noFill/>
          </a:ln>
          <a:effectLst/>
        </p:spPr>
      </p:pic>
      <p:pic>
        <p:nvPicPr>
          <p:cNvPr id="6" name="Picture 5" descr="2_microchip20enabled20pharmaceutic"/>
          <p:cNvPicPr>
            <a:picLocks noChangeAspect="1" noChangeArrowheads="1"/>
          </p:cNvPicPr>
          <p:nvPr/>
        </p:nvPicPr>
        <p:blipFill>
          <a:blip r:embed="rId5"/>
          <a:srcRect/>
          <a:stretch>
            <a:fillRect/>
          </a:stretch>
        </p:blipFill>
        <p:spPr>
          <a:xfrm>
            <a:off x="2671959" y="3831163"/>
            <a:ext cx="1836925" cy="1800000"/>
          </a:xfrm>
          <a:prstGeom prst="rect">
            <a:avLst/>
          </a:prstGeom>
          <a:solidFill>
            <a:schemeClr val="bg1"/>
          </a:solidFill>
          <a:ln>
            <a:noFill/>
          </a:ln>
          <a:effectLst/>
        </p:spPr>
      </p:pic>
      <p:pic>
        <p:nvPicPr>
          <p:cNvPr id="7" name="Picture 6" descr="http://web.mit.edu/newsoffice/images/article_images/20101001135902-1.jpg"/>
          <p:cNvPicPr>
            <a:picLocks noChangeAspect="1" noChangeArrowheads="1"/>
          </p:cNvPicPr>
          <p:nvPr/>
        </p:nvPicPr>
        <p:blipFill>
          <a:blip r:embed="rId6">
            <a:extLst>
              <a:ext uri="{28A0092B-C50C-407E-A947-70E740481C1C}">
                <a14:useLocalDpi xmlns:a14="http://schemas.microsoft.com/office/drawing/2010/main" val="0"/>
              </a:ext>
            </a:extLst>
          </a:blip>
          <a:srcRect b="11298"/>
          <a:stretch>
            <a:fillRect/>
          </a:stretch>
        </p:blipFill>
        <p:spPr bwMode="auto">
          <a:xfrm>
            <a:off x="4780700" y="3831163"/>
            <a:ext cx="1815305" cy="1800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8" name="Picture 6" descr="http://kaden.watch.impress.co.jp/img/kdw/docs/359/435/24_s.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9230" y="1597551"/>
            <a:ext cx="1918245" cy="1548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9" name="Picture 2" descr="The Scanadu Scout"/>
          <p:cNvPicPr>
            <a:picLocks noChangeAspect="1" noChangeArrowheads="1"/>
          </p:cNvPicPr>
          <p:nvPr/>
        </p:nvPicPr>
        <p:blipFill rotWithShape="1">
          <a:blip r:embed="rId9">
            <a:extLst>
              <a:ext uri="{28A0092B-C50C-407E-A947-70E740481C1C}">
                <a14:useLocalDpi xmlns:a14="http://schemas.microsoft.com/office/drawing/2010/main" val="0"/>
              </a:ext>
            </a:extLst>
          </a:blip>
          <a:srcRect t="23662" r="40519"/>
          <a:stretch/>
        </p:blipFill>
        <p:spPr bwMode="auto">
          <a:xfrm>
            <a:off x="6740579" y="3893982"/>
            <a:ext cx="1928850" cy="167436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10">
            <a:extLst>
              <a:ext uri="{28A0092B-C50C-407E-A947-70E740481C1C}">
                <a14:useLocalDpi xmlns:a14="http://schemas.microsoft.com/office/drawing/2010/main" val="0"/>
              </a:ext>
            </a:extLst>
          </a:blip>
          <a:srcRect l="18658" t="9191" r="16644" b="9967"/>
          <a:stretch/>
        </p:blipFill>
        <p:spPr>
          <a:xfrm>
            <a:off x="2660422" y="1381551"/>
            <a:ext cx="1859999" cy="1980000"/>
          </a:xfrm>
          <a:prstGeom prst="rect">
            <a:avLst/>
          </a:prstGeom>
        </p:spPr>
      </p:pic>
      <p:pic>
        <p:nvPicPr>
          <p:cNvPr id="12" name="Picture 11" descr="http://www.medgadget.com/archives/img/po34234.jpg"/>
          <p:cNvPicPr>
            <a:picLocks noChangeAspect="1" noChangeArrowheads="1"/>
          </p:cNvPicPr>
          <p:nvPr/>
        </p:nvPicPr>
        <p:blipFill>
          <a:blip r:embed="rId11"/>
          <a:srcRect/>
          <a:stretch>
            <a:fillRect/>
          </a:stretch>
        </p:blipFill>
        <p:spPr bwMode="auto">
          <a:xfrm>
            <a:off x="640458" y="3831163"/>
            <a:ext cx="1845478" cy="1800000"/>
          </a:xfrm>
          <a:prstGeom prst="rect">
            <a:avLst/>
          </a:prstGeom>
          <a:solidFill>
            <a:schemeClr val="bg1"/>
          </a:solidFill>
          <a:ln>
            <a:noFill/>
          </a:ln>
          <a:effectLst/>
        </p:spPr>
      </p:pic>
    </p:spTree>
    <p:extLst>
      <p:ext uri="{BB962C8B-B14F-4D97-AF65-F5344CB8AC3E}">
        <p14:creationId xmlns:p14="http://schemas.microsoft.com/office/powerpoint/2010/main" val="362047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Temporary tattoos measures vital signs</a:t>
            </a:r>
            <a:endParaRPr lang="en-GB" dirty="0"/>
          </a:p>
        </p:txBody>
      </p:sp>
      <p:sp>
        <p:nvSpPr>
          <p:cNvPr id="5" name="TextBox 4"/>
          <p:cNvSpPr txBox="1"/>
          <p:nvPr/>
        </p:nvSpPr>
        <p:spPr>
          <a:xfrm>
            <a:off x="431800" y="1376363"/>
            <a:ext cx="8543606" cy="1569660"/>
          </a:xfrm>
          <a:prstGeom prst="rect">
            <a:avLst/>
          </a:prstGeom>
          <a:noFill/>
        </p:spPr>
        <p:txBody>
          <a:bodyPr wrap="square" rtlCol="0">
            <a:spAutoFit/>
          </a:bodyPr>
          <a:lstStyle/>
          <a:p>
            <a:pPr marL="457200" indent="-457200">
              <a:buFont typeface="Arial" panose="020B0604020202020204" pitchFamily="34" charset="0"/>
              <a:buChar char="•"/>
            </a:pPr>
            <a:r>
              <a:rPr lang="en-GB" sz="2400" dirty="0">
                <a:solidFill>
                  <a:srgbClr val="69A830"/>
                </a:solidFill>
                <a:latin typeface="Arial" panose="020B0604020202020204" pitchFamily="34" charset="0"/>
                <a:cs typeface="Arial" panose="020B0604020202020204" pitchFamily="34" charset="0"/>
              </a:rPr>
              <a:t>Wearable sensors measure temperature, hydration and skin strain for </a:t>
            </a:r>
            <a:r>
              <a:rPr lang="en-GB" sz="2400" dirty="0" smtClean="0">
                <a:solidFill>
                  <a:srgbClr val="69A830"/>
                </a:solidFill>
                <a:latin typeface="Arial" panose="020B0604020202020204" pitchFamily="34" charset="0"/>
                <a:cs typeface="Arial" panose="020B0604020202020204" pitchFamily="34" charset="0"/>
              </a:rPr>
              <a:t>2 </a:t>
            </a:r>
            <a:r>
              <a:rPr lang="en-GB" sz="2400" dirty="0">
                <a:solidFill>
                  <a:srgbClr val="69A830"/>
                </a:solidFill>
                <a:latin typeface="Arial" panose="020B0604020202020204" pitchFamily="34" charset="0"/>
                <a:cs typeface="Arial" panose="020B0604020202020204" pitchFamily="34" charset="0"/>
              </a:rPr>
              <a:t>weeks</a:t>
            </a:r>
          </a:p>
          <a:p>
            <a:pPr marL="457200" indent="-457200">
              <a:buFont typeface="Arial" panose="020B0604020202020204" pitchFamily="34" charset="0"/>
              <a:buChar char="•"/>
            </a:pPr>
            <a:r>
              <a:rPr lang="en-GB" sz="2400" dirty="0">
                <a:solidFill>
                  <a:srgbClr val="69A830"/>
                </a:solidFill>
                <a:latin typeface="Arial" panose="020B0604020202020204" pitchFamily="34" charset="0"/>
                <a:cs typeface="Arial" panose="020B0604020202020204" pitchFamily="34" charset="0"/>
              </a:rPr>
              <a:t>Flexible electronics  provide power and wireless connectivity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981" y="3101622"/>
            <a:ext cx="2597663" cy="25889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7992" y="3101622"/>
            <a:ext cx="3414808" cy="2578295"/>
          </a:xfrm>
          <a:prstGeom prst="rect">
            <a:avLst/>
          </a:prstGeom>
        </p:spPr>
      </p:pic>
    </p:spTree>
    <p:extLst>
      <p:ext uri="{BB962C8B-B14F-4D97-AF65-F5344CB8AC3E}">
        <p14:creationId xmlns:p14="http://schemas.microsoft.com/office/powerpoint/2010/main" val="12933654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GB" altLang="en-US" dirty="0"/>
              <a:t>Simple </a:t>
            </a:r>
            <a:r>
              <a:rPr lang="en-GB" altLang="en-US" dirty="0" smtClean="0"/>
              <a:t>telecare alarm service </a:t>
            </a:r>
            <a:endParaRPr lang="en-GB" altLang="en-US" dirty="0"/>
          </a:p>
        </p:txBody>
      </p:sp>
      <p:sp>
        <p:nvSpPr>
          <p:cNvPr id="5" name="Rectangle 4"/>
          <p:cNvSpPr/>
          <p:nvPr/>
        </p:nvSpPr>
        <p:spPr>
          <a:xfrm>
            <a:off x="456801" y="1376363"/>
            <a:ext cx="3581006" cy="4500562"/>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alibri" panose="020F0502020204030204" pitchFamily="34" charset="0"/>
            </a:endParaRPr>
          </a:p>
        </p:txBody>
      </p:sp>
      <p:pic>
        <p:nvPicPr>
          <p:cNvPr id="17418" name="Picture 2" descr="http://2.bp.blogspot.com/-OpLShq7dvxY/UbS8fOW-EeI/AAAAAAAAChY/yuZyOwcKqqE/s1600/Gin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632" y="2751779"/>
            <a:ext cx="1020763" cy="16859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 name="Picture 4" descr="https://encrypted-tbn3.gstatic.com/images?q=tbn:ANd9GcTnije4AL7AKQz64xIT2aE2QcjW5fT8cnoaoffs1B5LjuWttZC5"/>
          <p:cNvPicPr>
            <a:picLocks noChangeAspect="1" noChangeArrowheads="1"/>
          </p:cNvPicPr>
          <p:nvPr/>
        </p:nvPicPr>
        <p:blipFill rotWithShape="1">
          <a:blip r:embed="rId4">
            <a:extLst>
              <a:ext uri="{28A0092B-C50C-407E-A947-70E740481C1C}">
                <a14:useLocalDpi xmlns:a14="http://schemas.microsoft.com/office/drawing/2010/main" val="0"/>
              </a:ext>
            </a:extLst>
          </a:blip>
          <a:srcRect l="14270" r="12493"/>
          <a:stretch/>
        </p:blipFill>
        <p:spPr bwMode="auto">
          <a:xfrm>
            <a:off x="6078563" y="1404058"/>
            <a:ext cx="964504"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3992721" y="3635572"/>
            <a:ext cx="638969" cy="3572"/>
          </a:xfrm>
          <a:prstGeom prst="straightConnector1">
            <a:avLst/>
          </a:prstGeom>
          <a:ln w="57150">
            <a:solidFill>
              <a:srgbClr val="633B9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557030" y="2340058"/>
            <a:ext cx="7570" cy="699753"/>
          </a:xfrm>
          <a:prstGeom prst="straightConnector1">
            <a:avLst/>
          </a:prstGeom>
          <a:ln w="57150">
            <a:solidFill>
              <a:srgbClr val="633B9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553245" y="4119811"/>
            <a:ext cx="15140" cy="699753"/>
          </a:xfrm>
          <a:prstGeom prst="straightConnector1">
            <a:avLst/>
          </a:prstGeom>
          <a:ln w="57150">
            <a:solidFill>
              <a:srgbClr val="633B9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a:spLocks noChangeArrowheads="1"/>
          </p:cNvSpPr>
          <p:nvPr/>
        </p:nvSpPr>
        <p:spPr bwMode="auto">
          <a:xfrm>
            <a:off x="431800" y="5888960"/>
            <a:ext cx="42210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GB" altLang="en-US" sz="2000" dirty="0">
                <a:solidFill>
                  <a:srgbClr val="69A830"/>
                </a:solidFill>
                <a:latin typeface="Arial" panose="020B0604020202020204" pitchFamily="34" charset="0"/>
                <a:cs typeface="Arial" panose="020B0604020202020204" pitchFamily="34" charset="0"/>
              </a:rPr>
              <a:t>Purchase cost of equipment ~ £250</a:t>
            </a:r>
          </a:p>
        </p:txBody>
      </p:sp>
      <p:sp>
        <p:nvSpPr>
          <p:cNvPr id="35" name="TextBox 34"/>
          <p:cNvSpPr txBox="1">
            <a:spLocks noChangeArrowheads="1"/>
          </p:cNvSpPr>
          <p:nvPr/>
        </p:nvSpPr>
        <p:spPr bwMode="auto">
          <a:xfrm>
            <a:off x="431800" y="6240731"/>
            <a:ext cx="41921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GB" altLang="en-US" sz="2000" dirty="0">
                <a:solidFill>
                  <a:srgbClr val="633B9F"/>
                </a:solidFill>
                <a:latin typeface="Arial" panose="020B0604020202020204" pitchFamily="34" charset="0"/>
                <a:cs typeface="Arial" panose="020B0604020202020204" pitchFamily="34" charset="0"/>
              </a:rPr>
              <a:t>Monthly service charge ~ </a:t>
            </a:r>
            <a:r>
              <a:rPr lang="en-GB" altLang="en-US" sz="2000" dirty="0" smtClean="0">
                <a:solidFill>
                  <a:srgbClr val="633B9F"/>
                </a:solidFill>
                <a:latin typeface="Arial" panose="020B0604020202020204" pitchFamily="34" charset="0"/>
                <a:cs typeface="Arial" panose="020B0604020202020204" pitchFamily="34" charset="0"/>
              </a:rPr>
              <a:t>£10 </a:t>
            </a:r>
            <a:r>
              <a:rPr lang="en-GB" altLang="en-US" sz="2000" dirty="0">
                <a:solidFill>
                  <a:srgbClr val="633B9F"/>
                </a:solidFill>
                <a:latin typeface="Arial" panose="020B0604020202020204" pitchFamily="34" charset="0"/>
                <a:cs typeface="Arial" panose="020B0604020202020204" pitchFamily="34" charset="0"/>
              </a:rPr>
              <a:t>- £20</a:t>
            </a:r>
          </a:p>
        </p:txBody>
      </p:sp>
      <p:sp>
        <p:nvSpPr>
          <p:cNvPr id="2" name="Sensors and inputs"/>
          <p:cNvSpPr/>
          <p:nvPr/>
        </p:nvSpPr>
        <p:spPr>
          <a:xfrm>
            <a:off x="1647013" y="4547029"/>
            <a:ext cx="1260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Sensors and inputs</a:t>
            </a:r>
            <a:endParaRPr lang="en-GB" sz="2000" dirty="0">
              <a:latin typeface="Arial Narrow" panose="020B0606020202030204" pitchFamily="34" charset="0"/>
            </a:endParaRPr>
          </a:p>
        </p:txBody>
      </p:sp>
      <p:sp>
        <p:nvSpPr>
          <p:cNvPr id="36" name="Sensors and inputs - Smoke and flood detectors"/>
          <p:cNvSpPr/>
          <p:nvPr/>
        </p:nvSpPr>
        <p:spPr>
          <a:xfrm>
            <a:off x="1647013" y="4547029"/>
            <a:ext cx="1260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Smoke and flood detectors</a:t>
            </a:r>
            <a:endParaRPr lang="en-GB" sz="2000" dirty="0">
              <a:latin typeface="Arial Narrow" panose="020B0606020202030204" pitchFamily="34" charset="0"/>
            </a:endParaRPr>
          </a:p>
        </p:txBody>
      </p:sp>
      <p:sp>
        <p:nvSpPr>
          <p:cNvPr id="37" name="User Group"/>
          <p:cNvSpPr/>
          <p:nvPr/>
        </p:nvSpPr>
        <p:spPr>
          <a:xfrm>
            <a:off x="1647013" y="1523146"/>
            <a:ext cx="1260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User group</a:t>
            </a:r>
            <a:endParaRPr lang="en-GB" sz="2000" dirty="0">
              <a:latin typeface="Arial Narrow" panose="020B0606020202030204" pitchFamily="34" charset="0"/>
            </a:endParaRPr>
          </a:p>
        </p:txBody>
      </p:sp>
      <p:sp>
        <p:nvSpPr>
          <p:cNvPr id="38" name="User Group - Smoker"/>
          <p:cNvSpPr/>
          <p:nvPr/>
        </p:nvSpPr>
        <p:spPr>
          <a:xfrm>
            <a:off x="1647013" y="1523146"/>
            <a:ext cx="1260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Smoker</a:t>
            </a:r>
            <a:endParaRPr lang="en-GB" sz="2000" dirty="0">
              <a:latin typeface="Arial Narrow" panose="020B0606020202030204" pitchFamily="34" charset="0"/>
            </a:endParaRPr>
          </a:p>
        </p:txBody>
      </p:sp>
      <p:sp>
        <p:nvSpPr>
          <p:cNvPr id="40" name="Location"/>
          <p:cNvSpPr/>
          <p:nvPr/>
        </p:nvSpPr>
        <p:spPr>
          <a:xfrm>
            <a:off x="504691" y="3054742"/>
            <a:ext cx="1260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Location</a:t>
            </a:r>
            <a:endParaRPr lang="en-GB" sz="2000" dirty="0">
              <a:latin typeface="Arial Narrow" panose="020B0606020202030204" pitchFamily="34" charset="0"/>
            </a:endParaRPr>
          </a:p>
        </p:txBody>
      </p:sp>
      <p:sp>
        <p:nvSpPr>
          <p:cNvPr id="41" name="Location - Own home"/>
          <p:cNvSpPr/>
          <p:nvPr/>
        </p:nvSpPr>
        <p:spPr>
          <a:xfrm>
            <a:off x="504691" y="3054742"/>
            <a:ext cx="1260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Own home</a:t>
            </a:r>
            <a:endParaRPr lang="en-GB" sz="2000" dirty="0">
              <a:latin typeface="Arial Narrow" panose="020B0606020202030204" pitchFamily="34" charset="0"/>
            </a:endParaRPr>
          </a:p>
        </p:txBody>
      </p:sp>
      <p:sp>
        <p:nvSpPr>
          <p:cNvPr id="42" name="Service platform"/>
          <p:cNvSpPr/>
          <p:nvPr/>
        </p:nvSpPr>
        <p:spPr>
          <a:xfrm>
            <a:off x="2732721" y="3054742"/>
            <a:ext cx="1260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Service platform</a:t>
            </a:r>
            <a:endParaRPr lang="en-GB" sz="2000" dirty="0">
              <a:latin typeface="Arial Narrow" panose="020B0606020202030204" pitchFamily="34" charset="0"/>
            </a:endParaRPr>
          </a:p>
        </p:txBody>
      </p:sp>
      <p:sp>
        <p:nvSpPr>
          <p:cNvPr id="43" name="Service platform - DAU"/>
          <p:cNvSpPr/>
          <p:nvPr/>
        </p:nvSpPr>
        <p:spPr>
          <a:xfrm>
            <a:off x="2732721" y="3054742"/>
            <a:ext cx="1260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Telecare dispersed alarm unit</a:t>
            </a:r>
            <a:endParaRPr lang="en-GB" sz="2000" dirty="0">
              <a:latin typeface="Arial Narrow" panose="020B0606020202030204" pitchFamily="34" charset="0"/>
            </a:endParaRPr>
          </a:p>
        </p:txBody>
      </p:sp>
      <p:sp>
        <p:nvSpPr>
          <p:cNvPr id="44" name="Telecomms"/>
          <p:cNvSpPr/>
          <p:nvPr/>
        </p:nvSpPr>
        <p:spPr>
          <a:xfrm>
            <a:off x="4648866" y="2655365"/>
            <a:ext cx="1008000" cy="19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Tele-</a:t>
            </a:r>
          </a:p>
          <a:p>
            <a:pPr algn="ctr"/>
            <a:r>
              <a:rPr lang="en-GB" sz="2000" dirty="0" err="1" smtClean="0">
                <a:latin typeface="Arial Narrow" panose="020B0606020202030204" pitchFamily="34" charset="0"/>
              </a:rPr>
              <a:t>comms</a:t>
            </a:r>
            <a:endParaRPr lang="en-GB" sz="2000" dirty="0">
              <a:latin typeface="Arial Narrow" panose="020B0606020202030204" pitchFamily="34" charset="0"/>
            </a:endParaRPr>
          </a:p>
        </p:txBody>
      </p:sp>
      <p:sp>
        <p:nvSpPr>
          <p:cNvPr id="45" name="Telecomms - Fixed line"/>
          <p:cNvSpPr/>
          <p:nvPr/>
        </p:nvSpPr>
        <p:spPr>
          <a:xfrm>
            <a:off x="4648866" y="2655365"/>
            <a:ext cx="1008000" cy="19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Fixed line</a:t>
            </a:r>
            <a:endParaRPr lang="en-GB" sz="2000" dirty="0">
              <a:latin typeface="Arial Narrow" panose="020B0606020202030204" pitchFamily="34" charset="0"/>
            </a:endParaRPr>
          </a:p>
        </p:txBody>
      </p:sp>
      <p:sp>
        <p:nvSpPr>
          <p:cNvPr id="46" name="Database"/>
          <p:cNvSpPr/>
          <p:nvPr/>
        </p:nvSpPr>
        <p:spPr>
          <a:xfrm>
            <a:off x="5876815" y="3039811"/>
            <a:ext cx="1368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Database</a:t>
            </a:r>
            <a:endParaRPr lang="en-GB" sz="2000" dirty="0">
              <a:latin typeface="Arial Narrow" panose="020B0606020202030204" pitchFamily="34" charset="0"/>
            </a:endParaRPr>
          </a:p>
        </p:txBody>
      </p:sp>
      <p:sp>
        <p:nvSpPr>
          <p:cNvPr id="47" name="Database - Local database"/>
          <p:cNvSpPr/>
          <p:nvPr/>
        </p:nvSpPr>
        <p:spPr>
          <a:xfrm>
            <a:off x="5876815" y="3039811"/>
            <a:ext cx="1368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Local database</a:t>
            </a:r>
          </a:p>
        </p:txBody>
      </p:sp>
      <p:sp>
        <p:nvSpPr>
          <p:cNvPr id="48" name="Response"/>
          <p:cNvSpPr/>
          <p:nvPr/>
        </p:nvSpPr>
        <p:spPr>
          <a:xfrm>
            <a:off x="7407235" y="3039811"/>
            <a:ext cx="1368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latin typeface="Arial Narrow" panose="020B0606020202030204" pitchFamily="34" charset="0"/>
              </a:rPr>
              <a:t>Escalation, response, </a:t>
            </a:r>
            <a:r>
              <a:rPr lang="en-GB" sz="2000" dirty="0" smtClean="0">
                <a:latin typeface="Arial Narrow" panose="020B0606020202030204" pitchFamily="34" charset="0"/>
              </a:rPr>
              <a:t>interaction</a:t>
            </a:r>
            <a:endParaRPr lang="en-GB" sz="2000" dirty="0">
              <a:latin typeface="Arial Narrow" panose="020B0606020202030204" pitchFamily="34" charset="0"/>
            </a:endParaRPr>
          </a:p>
        </p:txBody>
      </p:sp>
      <p:sp>
        <p:nvSpPr>
          <p:cNvPr id="49" name="Response - Family"/>
          <p:cNvSpPr/>
          <p:nvPr/>
        </p:nvSpPr>
        <p:spPr>
          <a:xfrm>
            <a:off x="7407235" y="3039811"/>
            <a:ext cx="1368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Family</a:t>
            </a:r>
            <a:endParaRPr lang="en-GB" sz="2000" dirty="0">
              <a:latin typeface="Arial Narrow" panose="020B0606020202030204" pitchFamily="34" charset="0"/>
            </a:endParaRPr>
          </a:p>
        </p:txBody>
      </p:sp>
      <p:sp>
        <p:nvSpPr>
          <p:cNvPr id="50" name="Call handler"/>
          <p:cNvSpPr/>
          <p:nvPr/>
        </p:nvSpPr>
        <p:spPr>
          <a:xfrm>
            <a:off x="5876815" y="4819564"/>
            <a:ext cx="1368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Call handler</a:t>
            </a:r>
            <a:endParaRPr lang="en-GB" sz="2000" dirty="0">
              <a:latin typeface="Arial Narrow" panose="020B0606020202030204" pitchFamily="34" charset="0"/>
            </a:endParaRPr>
          </a:p>
        </p:txBody>
      </p:sp>
      <p:sp>
        <p:nvSpPr>
          <p:cNvPr id="51" name="Call handler - 24/7 TMC"/>
          <p:cNvSpPr/>
          <p:nvPr/>
        </p:nvSpPr>
        <p:spPr>
          <a:xfrm>
            <a:off x="5876815" y="4819564"/>
            <a:ext cx="1368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Telecare monitoring centre</a:t>
            </a:r>
            <a:endParaRPr lang="en-GB" sz="2000" dirty="0">
              <a:latin typeface="Arial Narrow" panose="020B0606020202030204" pitchFamily="34" charset="0"/>
            </a:endParaRPr>
          </a:p>
        </p:txBody>
      </p:sp>
      <p:cxnSp>
        <p:nvCxnSpPr>
          <p:cNvPr id="62" name="Elbow Connector 61"/>
          <p:cNvCxnSpPr>
            <a:stCxn id="44" idx="0"/>
            <a:endCxn id="9" idx="1"/>
          </p:cNvCxnSpPr>
          <p:nvPr/>
        </p:nvCxnSpPr>
        <p:spPr>
          <a:xfrm rot="5400000" flipH="1" flipV="1">
            <a:off x="5224061" y="1800864"/>
            <a:ext cx="783307" cy="925697"/>
          </a:xfrm>
          <a:prstGeom prst="bentConnector2">
            <a:avLst/>
          </a:prstGeom>
          <a:ln w="57150">
            <a:solidFill>
              <a:srgbClr val="633B9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Elbow Connector 65"/>
          <p:cNvCxnSpPr>
            <a:stCxn id="45" idx="2"/>
            <a:endCxn id="50" idx="1"/>
          </p:cNvCxnSpPr>
          <p:nvPr/>
        </p:nvCxnSpPr>
        <p:spPr>
          <a:xfrm rot="16200000" flipH="1">
            <a:off x="5152741" y="4635489"/>
            <a:ext cx="724199" cy="723949"/>
          </a:xfrm>
          <a:prstGeom prst="bentConnector2">
            <a:avLst/>
          </a:prstGeom>
          <a:ln w="57150">
            <a:solidFill>
              <a:srgbClr val="633B9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Elbow Connector 68"/>
          <p:cNvCxnSpPr>
            <a:stCxn id="50" idx="3"/>
            <a:endCxn id="49" idx="2"/>
          </p:cNvCxnSpPr>
          <p:nvPr/>
        </p:nvCxnSpPr>
        <p:spPr>
          <a:xfrm flipV="1">
            <a:off x="7244815" y="4119811"/>
            <a:ext cx="846420" cy="1239753"/>
          </a:xfrm>
          <a:prstGeom prst="bentConnector2">
            <a:avLst/>
          </a:prstGeom>
          <a:ln w="57150">
            <a:solidFill>
              <a:srgbClr val="633B9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2" name="Elbow Connector 71"/>
          <p:cNvCxnSpPr>
            <a:stCxn id="49" idx="0"/>
            <a:endCxn id="9" idx="3"/>
          </p:cNvCxnSpPr>
          <p:nvPr/>
        </p:nvCxnSpPr>
        <p:spPr>
          <a:xfrm rot="16200000" flipV="1">
            <a:off x="6983275" y="1931851"/>
            <a:ext cx="1167753" cy="1048168"/>
          </a:xfrm>
          <a:prstGeom prst="bentConnector2">
            <a:avLst/>
          </a:prstGeom>
          <a:ln w="57150">
            <a:solidFill>
              <a:srgbClr val="633B9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9638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p:stCondLst>
                                    <p:cond delay="0"/>
                                  </p:stCondLst>
                                  <p:childTnLst>
                                    <p:animRot by="21600000">
                                      <p:cBhvr>
                                        <p:cTn id="6" dur="2000" fill="hold"/>
                                        <p:tgtEl>
                                          <p:spTgt spid="37"/>
                                        </p:tgtEl>
                                        <p:attrNameLst>
                                          <p:attrName>r</p:attrName>
                                        </p:attrNameLst>
                                      </p:cBhvr>
                                    </p:animRot>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40"/>
                                        </p:tgtEl>
                                        <p:attrNameLst>
                                          <p:attrName>r</p:attrName>
                                        </p:attrNameLst>
                                      </p:cBhvr>
                                    </p:animRo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2000" fill="hold"/>
                                        <p:tgtEl>
                                          <p:spTgt spid="2"/>
                                        </p:tgtEl>
                                        <p:attrNameLst>
                                          <p:attrName>r</p:attrName>
                                        </p:attrNameLst>
                                      </p:cBhvr>
                                    </p:animRo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grpId="0" nodeType="clickEffect">
                                  <p:stCondLst>
                                    <p:cond delay="0"/>
                                  </p:stCondLst>
                                  <p:childTnLst>
                                    <p:animRot by="21600000">
                                      <p:cBhvr>
                                        <p:cTn id="30" dur="2000" fill="hold"/>
                                        <p:tgtEl>
                                          <p:spTgt spid="42"/>
                                        </p:tgtEl>
                                        <p:attrNameLst>
                                          <p:attrName>r</p:attrName>
                                        </p:attrNameLst>
                                      </p:cBhvr>
                                    </p:animRo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8" presetClass="emph" presetSubtype="0" fill="hold" grpId="0" nodeType="clickEffect">
                                  <p:stCondLst>
                                    <p:cond delay="0"/>
                                  </p:stCondLst>
                                  <p:childTnLst>
                                    <p:animRot by="21600000">
                                      <p:cBhvr>
                                        <p:cTn id="38" dur="2000" fill="hold"/>
                                        <p:tgtEl>
                                          <p:spTgt spid="44"/>
                                        </p:tgtEl>
                                        <p:attrNameLst>
                                          <p:attrName>r</p:attrName>
                                        </p:attrNameLst>
                                      </p:cBhvr>
                                    </p:animRo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par>
                          <p:cTn id="43" fill="hold">
                            <p:stCondLst>
                              <p:cond delay="2500"/>
                            </p:stCondLst>
                            <p:childTnLst>
                              <p:par>
                                <p:cTn id="44" presetID="10" presetClass="exit" presetSubtype="0" fill="hold" nodeType="afterEffect">
                                  <p:stCondLst>
                                    <p:cond delay="0"/>
                                  </p:stCondLst>
                                  <p:childTnLst>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62"/>
                                        </p:tgtEl>
                                      </p:cBhvr>
                                    </p:animEffect>
                                    <p:set>
                                      <p:cBhvr>
                                        <p:cTn id="49" dur="1" fill="hold">
                                          <p:stCondLst>
                                            <p:cond delay="499"/>
                                          </p:stCondLst>
                                        </p:cTn>
                                        <p:tgtEl>
                                          <p:spTgt spid="6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72"/>
                                        </p:tgtEl>
                                      </p:cBhvr>
                                    </p:animEffect>
                                    <p:set>
                                      <p:cBhvr>
                                        <p:cTn id="52" dur="1" fill="hold">
                                          <p:stCondLst>
                                            <p:cond delay="499"/>
                                          </p:stCondLst>
                                        </p:cTn>
                                        <p:tgtEl>
                                          <p:spTgt spid="72"/>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9"/>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8" presetClass="emph" presetSubtype="0" fill="hold" grpId="0" nodeType="clickEffect">
                                  <p:stCondLst>
                                    <p:cond delay="0"/>
                                  </p:stCondLst>
                                  <p:childTnLst>
                                    <p:animRot by="21600000">
                                      <p:cBhvr>
                                        <p:cTn id="58" dur="2000" fill="hold"/>
                                        <p:tgtEl>
                                          <p:spTgt spid="50"/>
                                        </p:tgtEl>
                                        <p:attrNameLst>
                                          <p:attrName>r</p:attrName>
                                        </p:attrNameLst>
                                      </p:cBhvr>
                                    </p:animRo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500"/>
                                        <p:tgtEl>
                                          <p:spTgt spid="51"/>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mph" presetSubtype="0" fill="hold" grpId="0" nodeType="clickEffect">
                                  <p:stCondLst>
                                    <p:cond delay="0"/>
                                  </p:stCondLst>
                                  <p:childTnLst>
                                    <p:animRot by="21600000">
                                      <p:cBhvr>
                                        <p:cTn id="66" dur="2000" fill="hold"/>
                                        <p:tgtEl>
                                          <p:spTgt spid="46"/>
                                        </p:tgtEl>
                                        <p:attrNameLst>
                                          <p:attrName>r</p:attrName>
                                        </p:attrNameLst>
                                      </p:cBhvr>
                                    </p:animRot>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500"/>
                                        <p:tgtEl>
                                          <p:spTgt spid="4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8" presetClass="emph" presetSubtype="0" fill="hold" grpId="0" nodeType="clickEffect">
                                  <p:stCondLst>
                                    <p:cond delay="0"/>
                                  </p:stCondLst>
                                  <p:childTnLst>
                                    <p:animRot by="21600000">
                                      <p:cBhvr>
                                        <p:cTn id="74" dur="2000" fill="hold"/>
                                        <p:tgtEl>
                                          <p:spTgt spid="48"/>
                                        </p:tgtEl>
                                        <p:attrNameLst>
                                          <p:attrName>r</p:attrName>
                                        </p:attrNameLst>
                                      </p:cBhvr>
                                    </p:animRot>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down)">
                                      <p:cBhvr>
                                        <p:cTn id="83" dur="500"/>
                                        <p:tgtEl>
                                          <p:spTgt spid="34"/>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down)">
                                      <p:cBhvr>
                                        <p:cTn id="8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2" grpId="0" animBg="1"/>
      <p:bldP spid="36" grpId="0" animBg="1"/>
      <p:bldP spid="37" grpId="0" animBg="1"/>
      <p:bldP spid="38"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Smartwatch </a:t>
            </a:r>
            <a:r>
              <a:rPr lang="en-GB" dirty="0" smtClean="0"/>
              <a:t>epilepsy monitor</a:t>
            </a:r>
            <a:endParaRPr lang="en-GB" dirty="0"/>
          </a:p>
        </p:txBody>
      </p:sp>
      <p:pic>
        <p:nvPicPr>
          <p:cNvPr id="3" name="Picture 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8566" r="15902"/>
          <a:stretch/>
        </p:blipFill>
        <p:spPr>
          <a:xfrm>
            <a:off x="546100" y="2153242"/>
            <a:ext cx="2260600" cy="3297078"/>
          </a:xfrm>
          <a:prstGeom prst="rect">
            <a:avLst/>
          </a:prstGeom>
        </p:spPr>
      </p:pic>
      <p:grpSp>
        <p:nvGrpSpPr>
          <p:cNvPr id="7" name="Group 6"/>
          <p:cNvGrpSpPr/>
          <p:nvPr/>
        </p:nvGrpSpPr>
        <p:grpSpPr>
          <a:xfrm>
            <a:off x="3382824" y="1507486"/>
            <a:ext cx="2121597" cy="4369439"/>
            <a:chOff x="2846611" y="1180243"/>
            <a:chExt cx="2389326" cy="5433917"/>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6611" y="1180243"/>
              <a:ext cx="2389326" cy="543391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3309" y="2159585"/>
              <a:ext cx="2046691" cy="3578272"/>
            </a:xfrm>
            <a:prstGeom prst="rect">
              <a:avLst/>
            </a:prstGeom>
          </p:spPr>
        </p:pic>
      </p:grpSp>
      <p:grpSp>
        <p:nvGrpSpPr>
          <p:cNvPr id="9" name="Group 8"/>
          <p:cNvGrpSpPr/>
          <p:nvPr/>
        </p:nvGrpSpPr>
        <p:grpSpPr>
          <a:xfrm>
            <a:off x="6320945" y="1507486"/>
            <a:ext cx="2121597" cy="4369439"/>
            <a:chOff x="2846611" y="1180243"/>
            <a:chExt cx="2389326" cy="5433917"/>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6611" y="1180243"/>
              <a:ext cx="2389326" cy="543391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2767" y="2159585"/>
              <a:ext cx="2037298" cy="3578272"/>
            </a:xfrm>
            <a:prstGeom prst="rect">
              <a:avLst/>
            </a:prstGeom>
          </p:spPr>
        </p:pic>
      </p:grpSp>
    </p:spTree>
    <p:extLst>
      <p:ext uri="{BB962C8B-B14F-4D97-AF65-F5344CB8AC3E}">
        <p14:creationId xmlns:p14="http://schemas.microsoft.com/office/powerpoint/2010/main" val="405975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GB" altLang="en-US" dirty="0"/>
              <a:t>Simple </a:t>
            </a:r>
            <a:r>
              <a:rPr lang="en-GB" altLang="en-US" dirty="0" smtClean="0"/>
              <a:t>telecare alarm service </a:t>
            </a:r>
            <a:endParaRPr lang="en-GB" altLang="en-US" dirty="0"/>
          </a:p>
        </p:txBody>
      </p:sp>
      <p:sp>
        <p:nvSpPr>
          <p:cNvPr id="5" name="Rectangle 4"/>
          <p:cNvSpPr/>
          <p:nvPr/>
        </p:nvSpPr>
        <p:spPr>
          <a:xfrm>
            <a:off x="456801" y="1376363"/>
            <a:ext cx="3581006" cy="4500562"/>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Calibri" panose="020F0502020204030204" pitchFamily="34" charset="0"/>
            </a:endParaRPr>
          </a:p>
        </p:txBody>
      </p:sp>
      <p:pic>
        <p:nvPicPr>
          <p:cNvPr id="17418" name="Picture 2" descr="http://2.bp.blogspot.com/-OpLShq7dvxY/UbS8fOW-EeI/AAAAAAAAChY/yuZyOwcKqqE/s1600/Gin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632" y="2751779"/>
            <a:ext cx="1020763" cy="16859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 name="Web" descr="https://encrypted-tbn3.gstatic.com/images?q=tbn:ANd9GcTnije4AL7AKQz64xIT2aE2QcjW5fT8cnoaoffs1B5LjuWttZC5"/>
          <p:cNvPicPr>
            <a:picLocks noChangeAspect="1" noChangeArrowheads="1"/>
          </p:cNvPicPr>
          <p:nvPr/>
        </p:nvPicPr>
        <p:blipFill rotWithShape="1">
          <a:blip r:embed="rId4">
            <a:clrChange>
              <a:clrFrom>
                <a:srgbClr val="FFFEFA"/>
              </a:clrFrom>
              <a:clrTo>
                <a:srgbClr val="FFFEFA">
                  <a:alpha val="0"/>
                </a:srgbClr>
              </a:clrTo>
            </a:clrChange>
            <a:extLst>
              <a:ext uri="{28A0092B-C50C-407E-A947-70E740481C1C}">
                <a14:useLocalDpi xmlns:a14="http://schemas.microsoft.com/office/drawing/2010/main" val="0"/>
              </a:ext>
            </a:extLst>
          </a:blip>
          <a:srcRect l="14270" r="12493"/>
          <a:stretch/>
        </p:blipFill>
        <p:spPr bwMode="auto">
          <a:xfrm>
            <a:off x="6078563" y="1404058"/>
            <a:ext cx="964504"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3992721" y="3635572"/>
            <a:ext cx="638969" cy="3572"/>
          </a:xfrm>
          <a:prstGeom prst="straightConnector1">
            <a:avLst/>
          </a:prstGeom>
          <a:ln w="57150">
            <a:solidFill>
              <a:srgbClr val="633B9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557030" y="2340058"/>
            <a:ext cx="7570" cy="699753"/>
          </a:xfrm>
          <a:prstGeom prst="straightConnector1">
            <a:avLst/>
          </a:prstGeom>
          <a:ln w="57150">
            <a:solidFill>
              <a:srgbClr val="633B9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553245" y="4119811"/>
            <a:ext cx="15140" cy="699753"/>
          </a:xfrm>
          <a:prstGeom prst="straightConnector1">
            <a:avLst/>
          </a:prstGeom>
          <a:ln w="57150">
            <a:solidFill>
              <a:srgbClr val="633B9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a:spLocks noChangeArrowheads="1"/>
          </p:cNvSpPr>
          <p:nvPr/>
        </p:nvSpPr>
        <p:spPr bwMode="auto">
          <a:xfrm>
            <a:off x="431800" y="5888960"/>
            <a:ext cx="42210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GB" altLang="en-US" sz="2000" dirty="0">
                <a:solidFill>
                  <a:srgbClr val="69A830"/>
                </a:solidFill>
                <a:latin typeface="Arial" panose="020B0604020202020204" pitchFamily="34" charset="0"/>
                <a:cs typeface="Arial" panose="020B0604020202020204" pitchFamily="34" charset="0"/>
              </a:rPr>
              <a:t>Purchase cost of equipment ~ </a:t>
            </a:r>
            <a:r>
              <a:rPr lang="en-GB" altLang="en-US" sz="2000" dirty="0" smtClean="0">
                <a:solidFill>
                  <a:srgbClr val="69A830"/>
                </a:solidFill>
                <a:latin typeface="Arial" panose="020B0604020202020204" pitchFamily="34" charset="0"/>
                <a:cs typeface="Arial" panose="020B0604020202020204" pitchFamily="34" charset="0"/>
              </a:rPr>
              <a:t>£390</a:t>
            </a:r>
            <a:endParaRPr lang="en-GB" altLang="en-US" sz="2000" dirty="0">
              <a:solidFill>
                <a:srgbClr val="69A830"/>
              </a:solidFill>
              <a:latin typeface="Arial" panose="020B0604020202020204" pitchFamily="34" charset="0"/>
              <a:cs typeface="Arial" panose="020B0604020202020204" pitchFamily="34" charset="0"/>
            </a:endParaRPr>
          </a:p>
        </p:txBody>
      </p:sp>
      <p:sp>
        <p:nvSpPr>
          <p:cNvPr id="35" name="TextBox 34"/>
          <p:cNvSpPr txBox="1">
            <a:spLocks noChangeArrowheads="1"/>
          </p:cNvSpPr>
          <p:nvPr/>
        </p:nvSpPr>
        <p:spPr bwMode="auto">
          <a:xfrm>
            <a:off x="431800" y="6240731"/>
            <a:ext cx="35381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GB" altLang="en-US" sz="2000" dirty="0">
                <a:solidFill>
                  <a:srgbClr val="633B9F"/>
                </a:solidFill>
                <a:latin typeface="Arial" panose="020B0604020202020204" pitchFamily="34" charset="0"/>
                <a:cs typeface="Arial" panose="020B0604020202020204" pitchFamily="34" charset="0"/>
              </a:rPr>
              <a:t>Monthly service charge ~ </a:t>
            </a:r>
            <a:r>
              <a:rPr lang="en-GB" altLang="en-US" sz="2000" dirty="0" smtClean="0">
                <a:solidFill>
                  <a:srgbClr val="633B9F"/>
                </a:solidFill>
                <a:latin typeface="Arial" panose="020B0604020202020204" pitchFamily="34" charset="0"/>
                <a:cs typeface="Arial" panose="020B0604020202020204" pitchFamily="34" charset="0"/>
              </a:rPr>
              <a:t>£24</a:t>
            </a:r>
            <a:endParaRPr lang="en-GB" altLang="en-US" sz="2000" dirty="0">
              <a:solidFill>
                <a:srgbClr val="633B9F"/>
              </a:solidFill>
              <a:latin typeface="Arial" panose="020B0604020202020204" pitchFamily="34" charset="0"/>
              <a:cs typeface="Arial" panose="020B0604020202020204" pitchFamily="34" charset="0"/>
            </a:endParaRPr>
          </a:p>
        </p:txBody>
      </p:sp>
      <p:sp>
        <p:nvSpPr>
          <p:cNvPr id="2" name="Sensors and inputs"/>
          <p:cNvSpPr/>
          <p:nvPr/>
        </p:nvSpPr>
        <p:spPr>
          <a:xfrm>
            <a:off x="1647013" y="4547029"/>
            <a:ext cx="1260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Sensors and inputs</a:t>
            </a:r>
            <a:endParaRPr lang="en-GB" sz="2000" dirty="0">
              <a:latin typeface="Arial Narrow" panose="020B0606020202030204" pitchFamily="34" charset="0"/>
            </a:endParaRPr>
          </a:p>
        </p:txBody>
      </p:sp>
      <p:sp>
        <p:nvSpPr>
          <p:cNvPr id="36" name="Sensors and inputs - Smoke and flood detectors"/>
          <p:cNvSpPr/>
          <p:nvPr/>
        </p:nvSpPr>
        <p:spPr>
          <a:xfrm>
            <a:off x="1647013" y="4547029"/>
            <a:ext cx="1260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dirty="0" err="1" smtClean="0">
                <a:latin typeface="Arial Narrow" panose="020B0606020202030204" pitchFamily="34" charset="0"/>
              </a:rPr>
              <a:t>Acceler-ometer</a:t>
            </a:r>
            <a:r>
              <a:rPr lang="en-GB" sz="1800" dirty="0" smtClean="0">
                <a:latin typeface="Arial Narrow" panose="020B0606020202030204" pitchFamily="34" charset="0"/>
              </a:rPr>
              <a:t> and GPS</a:t>
            </a:r>
            <a:endParaRPr lang="en-GB" sz="1800" dirty="0">
              <a:latin typeface="Arial Narrow" panose="020B0606020202030204" pitchFamily="34" charset="0"/>
            </a:endParaRPr>
          </a:p>
        </p:txBody>
      </p:sp>
      <p:sp>
        <p:nvSpPr>
          <p:cNvPr id="37" name="User Group"/>
          <p:cNvSpPr/>
          <p:nvPr/>
        </p:nvSpPr>
        <p:spPr>
          <a:xfrm>
            <a:off x="1647013" y="1523146"/>
            <a:ext cx="1260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User group</a:t>
            </a:r>
            <a:endParaRPr lang="en-GB" sz="2000" dirty="0">
              <a:latin typeface="Arial Narrow" panose="020B0606020202030204" pitchFamily="34" charset="0"/>
            </a:endParaRPr>
          </a:p>
        </p:txBody>
      </p:sp>
      <p:sp>
        <p:nvSpPr>
          <p:cNvPr id="38" name="User Group - Smoker"/>
          <p:cNvSpPr/>
          <p:nvPr/>
        </p:nvSpPr>
        <p:spPr>
          <a:xfrm>
            <a:off x="1647013" y="1523146"/>
            <a:ext cx="1260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Person with epilepsy</a:t>
            </a:r>
            <a:endParaRPr lang="en-GB" sz="2000" dirty="0">
              <a:latin typeface="Arial Narrow" panose="020B0606020202030204" pitchFamily="34" charset="0"/>
            </a:endParaRPr>
          </a:p>
        </p:txBody>
      </p:sp>
      <p:sp>
        <p:nvSpPr>
          <p:cNvPr id="40" name="Location"/>
          <p:cNvSpPr/>
          <p:nvPr/>
        </p:nvSpPr>
        <p:spPr>
          <a:xfrm>
            <a:off x="504691" y="3054742"/>
            <a:ext cx="1260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Location</a:t>
            </a:r>
            <a:endParaRPr lang="en-GB" sz="2000" dirty="0">
              <a:latin typeface="Arial Narrow" panose="020B0606020202030204" pitchFamily="34" charset="0"/>
            </a:endParaRPr>
          </a:p>
        </p:txBody>
      </p:sp>
      <p:sp>
        <p:nvSpPr>
          <p:cNvPr id="41" name="Location - Anywhere"/>
          <p:cNvSpPr/>
          <p:nvPr/>
        </p:nvSpPr>
        <p:spPr>
          <a:xfrm>
            <a:off x="504691" y="3054742"/>
            <a:ext cx="1260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Anywhere</a:t>
            </a:r>
            <a:endParaRPr lang="en-GB" sz="2000" dirty="0">
              <a:latin typeface="Arial Narrow" panose="020B0606020202030204" pitchFamily="34" charset="0"/>
            </a:endParaRPr>
          </a:p>
        </p:txBody>
      </p:sp>
      <p:sp>
        <p:nvSpPr>
          <p:cNvPr id="42" name="Service platform"/>
          <p:cNvSpPr/>
          <p:nvPr/>
        </p:nvSpPr>
        <p:spPr>
          <a:xfrm>
            <a:off x="2732721" y="3054742"/>
            <a:ext cx="1260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Service platform</a:t>
            </a:r>
            <a:endParaRPr lang="en-GB" sz="2000" dirty="0">
              <a:latin typeface="Arial Narrow" panose="020B0606020202030204" pitchFamily="34" charset="0"/>
            </a:endParaRPr>
          </a:p>
        </p:txBody>
      </p:sp>
      <p:sp>
        <p:nvSpPr>
          <p:cNvPr id="43" name="Service platform - DAU"/>
          <p:cNvSpPr/>
          <p:nvPr/>
        </p:nvSpPr>
        <p:spPr>
          <a:xfrm>
            <a:off x="2732721" y="3054742"/>
            <a:ext cx="1260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Smart-watch</a:t>
            </a:r>
            <a:endParaRPr lang="en-GB" sz="2000" dirty="0">
              <a:latin typeface="Arial Narrow" panose="020B0606020202030204" pitchFamily="34" charset="0"/>
            </a:endParaRPr>
          </a:p>
        </p:txBody>
      </p:sp>
      <p:sp>
        <p:nvSpPr>
          <p:cNvPr id="44" name="Telecomms"/>
          <p:cNvSpPr/>
          <p:nvPr/>
        </p:nvSpPr>
        <p:spPr>
          <a:xfrm>
            <a:off x="4648866" y="2655365"/>
            <a:ext cx="1008000" cy="19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Tele-</a:t>
            </a:r>
          </a:p>
          <a:p>
            <a:pPr algn="ctr"/>
            <a:r>
              <a:rPr lang="en-GB" sz="2000" dirty="0" err="1" smtClean="0">
                <a:latin typeface="Arial Narrow" panose="020B0606020202030204" pitchFamily="34" charset="0"/>
              </a:rPr>
              <a:t>comms</a:t>
            </a:r>
            <a:endParaRPr lang="en-GB" sz="2000" dirty="0">
              <a:latin typeface="Arial Narrow" panose="020B0606020202030204" pitchFamily="34" charset="0"/>
            </a:endParaRPr>
          </a:p>
        </p:txBody>
      </p:sp>
      <p:sp>
        <p:nvSpPr>
          <p:cNvPr id="45" name="Telecomms - Fixed line"/>
          <p:cNvSpPr/>
          <p:nvPr/>
        </p:nvSpPr>
        <p:spPr>
          <a:xfrm>
            <a:off x="4648866" y="2655365"/>
            <a:ext cx="1008000" cy="19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Smart-phone</a:t>
            </a:r>
            <a:endParaRPr lang="en-GB" sz="2000" dirty="0">
              <a:latin typeface="Arial Narrow" panose="020B0606020202030204" pitchFamily="34" charset="0"/>
            </a:endParaRPr>
          </a:p>
        </p:txBody>
      </p:sp>
      <p:sp>
        <p:nvSpPr>
          <p:cNvPr id="46" name="Database"/>
          <p:cNvSpPr/>
          <p:nvPr/>
        </p:nvSpPr>
        <p:spPr>
          <a:xfrm>
            <a:off x="5876815" y="3039811"/>
            <a:ext cx="1368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Database</a:t>
            </a:r>
            <a:endParaRPr lang="en-GB" sz="2000" dirty="0">
              <a:latin typeface="Arial Narrow" panose="020B0606020202030204" pitchFamily="34" charset="0"/>
            </a:endParaRPr>
          </a:p>
        </p:txBody>
      </p:sp>
      <p:sp>
        <p:nvSpPr>
          <p:cNvPr id="47" name="Database - Cloud database"/>
          <p:cNvSpPr/>
          <p:nvPr/>
        </p:nvSpPr>
        <p:spPr>
          <a:xfrm>
            <a:off x="5876815" y="3039811"/>
            <a:ext cx="1368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Cloud database</a:t>
            </a:r>
          </a:p>
        </p:txBody>
      </p:sp>
      <p:sp>
        <p:nvSpPr>
          <p:cNvPr id="48" name="Response"/>
          <p:cNvSpPr/>
          <p:nvPr/>
        </p:nvSpPr>
        <p:spPr>
          <a:xfrm>
            <a:off x="7407235" y="3039811"/>
            <a:ext cx="1368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latin typeface="Arial Narrow" panose="020B0606020202030204" pitchFamily="34" charset="0"/>
              </a:rPr>
              <a:t>Escalation, response, </a:t>
            </a:r>
            <a:r>
              <a:rPr lang="en-GB" sz="2000" dirty="0" smtClean="0">
                <a:latin typeface="Arial Narrow" panose="020B0606020202030204" pitchFamily="34" charset="0"/>
              </a:rPr>
              <a:t>interaction</a:t>
            </a:r>
            <a:endParaRPr lang="en-GB" sz="2000" dirty="0">
              <a:latin typeface="Arial Narrow" panose="020B0606020202030204" pitchFamily="34" charset="0"/>
            </a:endParaRPr>
          </a:p>
        </p:txBody>
      </p:sp>
      <p:sp>
        <p:nvSpPr>
          <p:cNvPr id="49" name="Response - Family"/>
          <p:cNvSpPr/>
          <p:nvPr/>
        </p:nvSpPr>
        <p:spPr>
          <a:xfrm>
            <a:off x="7407235" y="3039811"/>
            <a:ext cx="1368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Family</a:t>
            </a:r>
            <a:endParaRPr lang="en-GB" sz="2000" dirty="0">
              <a:latin typeface="Arial Narrow" panose="020B0606020202030204" pitchFamily="34" charset="0"/>
            </a:endParaRPr>
          </a:p>
        </p:txBody>
      </p:sp>
      <p:sp>
        <p:nvSpPr>
          <p:cNvPr id="50" name="Call handler"/>
          <p:cNvSpPr/>
          <p:nvPr/>
        </p:nvSpPr>
        <p:spPr>
          <a:xfrm>
            <a:off x="5876815" y="4819564"/>
            <a:ext cx="1368000" cy="1080000"/>
          </a:xfrm>
          <a:prstGeom prst="roundRect">
            <a:avLst/>
          </a:prstGeom>
          <a:solidFill>
            <a:srgbClr val="69A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Call handler</a:t>
            </a:r>
            <a:endParaRPr lang="en-GB" sz="2000" dirty="0">
              <a:latin typeface="Arial Narrow" panose="020B0606020202030204" pitchFamily="34" charset="0"/>
            </a:endParaRPr>
          </a:p>
        </p:txBody>
      </p:sp>
      <p:sp>
        <p:nvSpPr>
          <p:cNvPr id="51" name="Call handler - 24/7 TMC"/>
          <p:cNvSpPr/>
          <p:nvPr/>
        </p:nvSpPr>
        <p:spPr>
          <a:xfrm>
            <a:off x="5876815" y="4819564"/>
            <a:ext cx="1368000" cy="1080000"/>
          </a:xfrm>
          <a:prstGeom prst="roundRect">
            <a:avLst/>
          </a:prstGeom>
          <a:solidFill>
            <a:srgbClr val="633B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smtClean="0">
                <a:latin typeface="Arial Narrow" panose="020B0606020202030204" pitchFamily="34" charset="0"/>
              </a:rPr>
              <a:t>Telecare monitoring centre</a:t>
            </a:r>
            <a:endParaRPr lang="en-GB" sz="2000" dirty="0">
              <a:latin typeface="Arial Narrow" panose="020B0606020202030204" pitchFamily="34" charset="0"/>
            </a:endParaRPr>
          </a:p>
        </p:txBody>
      </p:sp>
      <p:cxnSp>
        <p:nvCxnSpPr>
          <p:cNvPr id="62" name="Elbow Connector 61"/>
          <p:cNvCxnSpPr>
            <a:stCxn id="44" idx="0"/>
            <a:endCxn id="9" idx="1"/>
          </p:cNvCxnSpPr>
          <p:nvPr/>
        </p:nvCxnSpPr>
        <p:spPr>
          <a:xfrm rot="5400000" flipH="1" flipV="1">
            <a:off x="5224061" y="1800864"/>
            <a:ext cx="783307" cy="925697"/>
          </a:xfrm>
          <a:prstGeom prst="bentConnector2">
            <a:avLst/>
          </a:prstGeom>
          <a:ln w="57150">
            <a:solidFill>
              <a:srgbClr val="633B9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Elbow Connector 65"/>
          <p:cNvCxnSpPr>
            <a:stCxn id="45" idx="2"/>
            <a:endCxn id="50" idx="1"/>
          </p:cNvCxnSpPr>
          <p:nvPr/>
        </p:nvCxnSpPr>
        <p:spPr>
          <a:xfrm rot="16200000" flipH="1">
            <a:off x="5152741" y="4635489"/>
            <a:ext cx="724199" cy="723949"/>
          </a:xfrm>
          <a:prstGeom prst="bentConnector2">
            <a:avLst/>
          </a:prstGeom>
          <a:ln w="57150">
            <a:solidFill>
              <a:srgbClr val="633B9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Elbow Connector 68"/>
          <p:cNvCxnSpPr>
            <a:stCxn id="50" idx="3"/>
            <a:endCxn id="49" idx="2"/>
          </p:cNvCxnSpPr>
          <p:nvPr/>
        </p:nvCxnSpPr>
        <p:spPr>
          <a:xfrm flipV="1">
            <a:off x="7244815" y="4119811"/>
            <a:ext cx="846420" cy="1239753"/>
          </a:xfrm>
          <a:prstGeom prst="bentConnector2">
            <a:avLst/>
          </a:prstGeom>
          <a:ln w="57150">
            <a:solidFill>
              <a:srgbClr val="633B9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2" name="Elbow Connector 71"/>
          <p:cNvCxnSpPr>
            <a:stCxn id="49" idx="0"/>
            <a:endCxn id="9" idx="3"/>
          </p:cNvCxnSpPr>
          <p:nvPr/>
        </p:nvCxnSpPr>
        <p:spPr>
          <a:xfrm rot="16200000" flipV="1">
            <a:off x="6983275" y="1931851"/>
            <a:ext cx="1167753" cy="1048168"/>
          </a:xfrm>
          <a:prstGeom prst="bentConnector2">
            <a:avLst/>
          </a:prstGeom>
          <a:ln w="57150">
            <a:solidFill>
              <a:srgbClr val="633B9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3661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p:stCondLst>
                                    <p:cond delay="0"/>
                                  </p:stCondLst>
                                  <p:childTnLst>
                                    <p:animRot by="21600000">
                                      <p:cBhvr>
                                        <p:cTn id="6" dur="2000" fill="hold"/>
                                        <p:tgtEl>
                                          <p:spTgt spid="37"/>
                                        </p:tgtEl>
                                        <p:attrNameLst>
                                          <p:attrName>r</p:attrName>
                                        </p:attrNameLst>
                                      </p:cBhvr>
                                    </p:animRot>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40"/>
                                        </p:tgtEl>
                                        <p:attrNameLst>
                                          <p:attrName>r</p:attrName>
                                        </p:attrNameLst>
                                      </p:cBhvr>
                                    </p:animRo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2000" fill="hold"/>
                                        <p:tgtEl>
                                          <p:spTgt spid="2"/>
                                        </p:tgtEl>
                                        <p:attrNameLst>
                                          <p:attrName>r</p:attrName>
                                        </p:attrNameLst>
                                      </p:cBhvr>
                                    </p:animRo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grpId="0" nodeType="clickEffect">
                                  <p:stCondLst>
                                    <p:cond delay="0"/>
                                  </p:stCondLst>
                                  <p:childTnLst>
                                    <p:animRot by="21600000">
                                      <p:cBhvr>
                                        <p:cTn id="30" dur="2000" fill="hold"/>
                                        <p:tgtEl>
                                          <p:spTgt spid="42"/>
                                        </p:tgtEl>
                                        <p:attrNameLst>
                                          <p:attrName>r</p:attrName>
                                        </p:attrNameLst>
                                      </p:cBhvr>
                                    </p:animRo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8" presetClass="emph" presetSubtype="0" fill="hold" grpId="0" nodeType="clickEffect">
                                  <p:stCondLst>
                                    <p:cond delay="0"/>
                                  </p:stCondLst>
                                  <p:childTnLst>
                                    <p:animRot by="21600000">
                                      <p:cBhvr>
                                        <p:cTn id="38" dur="2000" fill="hold"/>
                                        <p:tgtEl>
                                          <p:spTgt spid="44"/>
                                        </p:tgtEl>
                                        <p:attrNameLst>
                                          <p:attrName>r</p:attrName>
                                        </p:attrNameLst>
                                      </p:cBhvr>
                                    </p:animRo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51"/>
                                        </p:tgtEl>
                                      </p:cBhvr>
                                    </p:animEffect>
                                    <p:set>
                                      <p:cBhvr>
                                        <p:cTn id="47" dur="1" fill="hold">
                                          <p:stCondLst>
                                            <p:cond delay="499"/>
                                          </p:stCondLst>
                                        </p:cTn>
                                        <p:tgtEl>
                                          <p:spTgt spid="51"/>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50"/>
                                        </p:tgtEl>
                                      </p:cBhvr>
                                    </p:animEffect>
                                    <p:set>
                                      <p:cBhvr>
                                        <p:cTn id="50" dur="1" fill="hold">
                                          <p:stCondLst>
                                            <p:cond delay="499"/>
                                          </p:stCondLst>
                                        </p:cTn>
                                        <p:tgtEl>
                                          <p:spTgt spid="50"/>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66"/>
                                        </p:tgtEl>
                                      </p:cBhvr>
                                    </p:animEffect>
                                    <p:set>
                                      <p:cBhvr>
                                        <p:cTn id="53" dur="1" fill="hold">
                                          <p:stCondLst>
                                            <p:cond delay="499"/>
                                          </p:stCondLst>
                                        </p:cTn>
                                        <p:tgtEl>
                                          <p:spTgt spid="6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69"/>
                                        </p:tgtEl>
                                      </p:cBhvr>
                                    </p:animEffect>
                                    <p:set>
                                      <p:cBhvr>
                                        <p:cTn id="56" dur="1" fill="hold">
                                          <p:stCondLst>
                                            <p:cond delay="499"/>
                                          </p:stCondLst>
                                        </p:cTn>
                                        <p:tgtEl>
                                          <p:spTgt spid="6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childTnLst>
                          </p:cTn>
                        </p:par>
                        <p:par>
                          <p:cTn id="60" fill="hold">
                            <p:stCondLst>
                              <p:cond delay="500"/>
                            </p:stCondLst>
                            <p:childTnLst>
                              <p:par>
                                <p:cTn id="61" presetID="8" presetClass="emph" presetSubtype="0" fill="hold" nodeType="afterEffect">
                                  <p:stCondLst>
                                    <p:cond delay="0"/>
                                  </p:stCondLst>
                                  <p:childTnLst>
                                    <p:animRot by="21600000">
                                      <p:cBhvr>
                                        <p:cTn id="62" dur="2000" fill="hold"/>
                                        <p:tgtEl>
                                          <p:spTgt spid="9"/>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8" presetClass="emph" presetSubtype="0" fill="hold" grpId="0" nodeType="clickEffect">
                                  <p:stCondLst>
                                    <p:cond delay="0"/>
                                  </p:stCondLst>
                                  <p:childTnLst>
                                    <p:animRot by="21600000">
                                      <p:cBhvr>
                                        <p:cTn id="66" dur="2000" fill="hold"/>
                                        <p:tgtEl>
                                          <p:spTgt spid="46"/>
                                        </p:tgtEl>
                                        <p:attrNameLst>
                                          <p:attrName>r</p:attrName>
                                        </p:attrNameLst>
                                      </p:cBhvr>
                                    </p:animRot>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500"/>
                                        <p:tgtEl>
                                          <p:spTgt spid="4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8" presetClass="emph" presetSubtype="0" fill="hold" grpId="0" nodeType="clickEffect">
                                  <p:stCondLst>
                                    <p:cond delay="0"/>
                                  </p:stCondLst>
                                  <p:childTnLst>
                                    <p:animRot by="21600000">
                                      <p:cBhvr>
                                        <p:cTn id="74" dur="2000" fill="hold"/>
                                        <p:tgtEl>
                                          <p:spTgt spid="48"/>
                                        </p:tgtEl>
                                        <p:attrNameLst>
                                          <p:attrName>r</p:attrName>
                                        </p:attrNameLst>
                                      </p:cBhvr>
                                    </p:animRot>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down)">
                                      <p:cBhvr>
                                        <p:cTn id="83" dur="500"/>
                                        <p:tgtEl>
                                          <p:spTgt spid="34"/>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down)">
                                      <p:cBhvr>
                                        <p:cTn id="8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2" grpId="0" animBg="1"/>
      <p:bldP spid="36" grpId="0" animBg="1"/>
      <p:bldP spid="37" grpId="0" animBg="1"/>
      <p:bldP spid="38"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Full class exercise</a:t>
            </a:r>
          </a:p>
        </p:txBody>
      </p:sp>
      <p:sp>
        <p:nvSpPr>
          <p:cNvPr id="3" name="Content Placeholder 2"/>
          <p:cNvSpPr>
            <a:spLocks noGrp="1"/>
          </p:cNvSpPr>
          <p:nvPr>
            <p:ph idx="1"/>
          </p:nvPr>
        </p:nvSpPr>
        <p:spPr>
          <a:xfrm>
            <a:off x="431801" y="1376363"/>
            <a:ext cx="8280400" cy="4135271"/>
          </a:xfrm>
        </p:spPr>
        <p:txBody>
          <a:bodyPr>
            <a:noAutofit/>
          </a:bodyPr>
          <a:lstStyle/>
          <a:p>
            <a:pPr marL="0" indent="0">
              <a:lnSpc>
                <a:spcPct val="100000"/>
              </a:lnSpc>
              <a:spcBef>
                <a:spcPts val="300"/>
              </a:spcBef>
              <a:spcAft>
                <a:spcPts val="300"/>
              </a:spcAft>
              <a:buNone/>
            </a:pPr>
            <a:r>
              <a:rPr lang="en-GB" sz="2000" dirty="0"/>
              <a:t>Which of the </a:t>
            </a:r>
            <a:r>
              <a:rPr lang="en-GB" sz="2000" dirty="0" smtClean="0"/>
              <a:t>five </a:t>
            </a:r>
            <a:r>
              <a:rPr lang="en-GB" sz="2000" dirty="0"/>
              <a:t>models of support using technology and described previously would suit the following cases:</a:t>
            </a:r>
          </a:p>
          <a:p>
            <a:pPr marL="514350" indent="-514350">
              <a:lnSpc>
                <a:spcPct val="100000"/>
              </a:lnSpc>
              <a:spcBef>
                <a:spcPts val="300"/>
              </a:spcBef>
              <a:spcAft>
                <a:spcPts val="300"/>
              </a:spcAft>
              <a:buAutoNum type="arabicPeriod"/>
            </a:pPr>
            <a:r>
              <a:rPr lang="en-GB" sz="2000" dirty="0"/>
              <a:t>Pauline suffered a stroke last year at the age of 63 and can no longer walk without help. Her husband, George, retired so that he can be with her and take her out in his adapted car.</a:t>
            </a:r>
          </a:p>
          <a:p>
            <a:pPr marL="514350" indent="-514350">
              <a:lnSpc>
                <a:spcPct val="100000"/>
              </a:lnSpc>
              <a:spcBef>
                <a:spcPts val="300"/>
              </a:spcBef>
              <a:spcAft>
                <a:spcPts val="300"/>
              </a:spcAft>
              <a:buAutoNum type="arabicPeriod"/>
            </a:pPr>
            <a:r>
              <a:rPr lang="en-GB" sz="2000" dirty="0"/>
              <a:t>Joyce is </a:t>
            </a:r>
            <a:r>
              <a:rPr lang="en-GB" sz="2000" dirty="0" smtClean="0"/>
              <a:t>84 years old </a:t>
            </a:r>
            <a:r>
              <a:rPr lang="en-GB" sz="2000" dirty="0"/>
              <a:t>and has poor vision. Her main carer is Gill, who works as a receptionist at the medical centre. Joyce only goes out if Gill takes her.</a:t>
            </a:r>
          </a:p>
          <a:p>
            <a:pPr marL="514350" indent="-514350">
              <a:lnSpc>
                <a:spcPct val="100000"/>
              </a:lnSpc>
              <a:spcBef>
                <a:spcPts val="300"/>
              </a:spcBef>
              <a:spcAft>
                <a:spcPts val="300"/>
              </a:spcAft>
              <a:buAutoNum type="arabicPeriod"/>
            </a:pPr>
            <a:r>
              <a:rPr lang="en-GB" sz="2000" dirty="0"/>
              <a:t>Andrew is </a:t>
            </a:r>
            <a:r>
              <a:rPr lang="en-GB" sz="2000" dirty="0" smtClean="0"/>
              <a:t>14 years old </a:t>
            </a:r>
            <a:r>
              <a:rPr lang="en-GB" sz="2000" dirty="0"/>
              <a:t>and has convulsive epileptic seizures and an autistic spectrum disorder. He lives with his parents and sister, and enjoys school, especially using computers.</a:t>
            </a:r>
          </a:p>
          <a:p>
            <a:pPr marL="514350" indent="-514350">
              <a:lnSpc>
                <a:spcPct val="100000"/>
              </a:lnSpc>
              <a:spcBef>
                <a:spcPts val="300"/>
              </a:spcBef>
              <a:spcAft>
                <a:spcPts val="300"/>
              </a:spcAft>
              <a:buAutoNum type="arabicPeriod"/>
            </a:pPr>
            <a:r>
              <a:rPr lang="en-GB" sz="2000" dirty="0"/>
              <a:t>Elsie is a 90 year old spinster who lives alone in a sheltered housing scheme in Swansea.</a:t>
            </a:r>
          </a:p>
        </p:txBody>
      </p:sp>
    </p:spTree>
    <p:extLst>
      <p:ext uri="{BB962C8B-B14F-4D97-AF65-F5344CB8AC3E}">
        <p14:creationId xmlns:p14="http://schemas.microsoft.com/office/powerpoint/2010/main" val="2734350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320729" y="4371727"/>
            <a:ext cx="566709" cy="537931"/>
          </a:xfrm>
          <a:prstGeom prst="rect">
            <a:avLst/>
          </a:prstGeom>
        </p:spPr>
      </p:pic>
      <p:grpSp>
        <p:nvGrpSpPr>
          <p:cNvPr id="6" name="Group 5"/>
          <p:cNvGrpSpPr/>
          <p:nvPr/>
        </p:nvGrpSpPr>
        <p:grpSpPr>
          <a:xfrm>
            <a:off x="121171" y="1020751"/>
            <a:ext cx="8817559" cy="5806718"/>
            <a:chOff x="121171" y="965073"/>
            <a:chExt cx="8817559" cy="5806718"/>
          </a:xfrm>
        </p:grpSpPr>
        <p:grpSp>
          <p:nvGrpSpPr>
            <p:cNvPr id="75" name="Group 74"/>
            <p:cNvGrpSpPr/>
            <p:nvPr/>
          </p:nvGrpSpPr>
          <p:grpSpPr>
            <a:xfrm>
              <a:off x="121171" y="996369"/>
              <a:ext cx="8817559" cy="5775422"/>
              <a:chOff x="100851" y="600129"/>
              <a:chExt cx="8817559" cy="5775422"/>
            </a:xfrm>
          </p:grpSpPr>
          <p:pic>
            <p:nvPicPr>
              <p:cNvPr id="47" name="Picture 4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5559918" y="2376240"/>
                <a:ext cx="1420586" cy="1393128"/>
              </a:xfrm>
              <a:prstGeom prst="rect">
                <a:avLst/>
              </a:prstGeom>
            </p:spPr>
          </p:pic>
          <p:pic>
            <p:nvPicPr>
              <p:cNvPr id="48" name="Picture 47"/>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328260" y="2378879"/>
                <a:ext cx="1420586" cy="1393128"/>
              </a:xfrm>
              <a:prstGeom prst="rect">
                <a:avLst/>
              </a:prstGeom>
            </p:spPr>
          </p:pic>
          <p:cxnSp>
            <p:nvCxnSpPr>
              <p:cNvPr id="3" name="Straight Connector 2"/>
              <p:cNvCxnSpPr/>
              <p:nvPr/>
            </p:nvCxnSpPr>
            <p:spPr>
              <a:xfrm flipH="1">
                <a:off x="1971484" y="600129"/>
                <a:ext cx="28545" cy="5760000"/>
              </a:xfrm>
              <a:prstGeom prst="line">
                <a:avLst/>
              </a:prstGeom>
              <a:ln>
                <a:solidFill>
                  <a:schemeClr val="tx1">
                    <a:lumMod val="50000"/>
                    <a:lumOff val="50000"/>
                  </a:schemeClr>
                </a:solidFill>
              </a:ln>
            </p:spPr>
            <p:style>
              <a:lnRef idx="3">
                <a:schemeClr val="accent6"/>
              </a:lnRef>
              <a:fillRef idx="0">
                <a:schemeClr val="accent6"/>
              </a:fillRef>
              <a:effectRef idx="2">
                <a:schemeClr val="accent6"/>
              </a:effectRef>
              <a:fontRef idx="minor">
                <a:schemeClr val="tx1"/>
              </a:fontRef>
            </p:style>
          </p:cxnSp>
          <p:pic>
            <p:nvPicPr>
              <p:cNvPr id="7" name="Picture 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266398" y="2376240"/>
                <a:ext cx="1420586" cy="1393128"/>
              </a:xfrm>
              <a:prstGeom prst="rect">
                <a:avLst/>
              </a:prstGeom>
            </p:spPr>
          </p:pic>
          <p:pic>
            <p:nvPicPr>
              <p:cNvPr id="9" name="Picture 8"/>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93337" y="3919809"/>
                <a:ext cx="566709" cy="537931"/>
              </a:xfrm>
              <a:prstGeom prst="rect">
                <a:avLst/>
              </a:prstGeom>
            </p:spPr>
          </p:pic>
          <p:pic>
            <p:nvPicPr>
              <p:cNvPr id="10" name="Picture 9"/>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l="27139" r="25475"/>
              <a:stretch/>
            </p:blipFill>
            <p:spPr>
              <a:xfrm>
                <a:off x="816433" y="2902697"/>
                <a:ext cx="320516" cy="720000"/>
              </a:xfrm>
              <a:prstGeom prst="rect">
                <a:avLst/>
              </a:prstGeom>
            </p:spPr>
          </p:pic>
          <p:sp>
            <p:nvSpPr>
              <p:cNvPr id="49" name="TextBox 48"/>
              <p:cNvSpPr txBox="1"/>
              <p:nvPr/>
            </p:nvSpPr>
            <p:spPr>
              <a:xfrm>
                <a:off x="236243" y="957860"/>
                <a:ext cx="1480896" cy="1323439"/>
              </a:xfrm>
              <a:prstGeom prst="rect">
                <a:avLst/>
              </a:prstGeom>
              <a:noFill/>
              <a:ln w="19050">
                <a:noFill/>
              </a:ln>
            </p:spPr>
            <p:txBody>
              <a:bodyPr wrap="square" rtlCol="0">
                <a:spAutoFit/>
              </a:bodyPr>
              <a:lstStyle/>
              <a:p>
                <a:pPr algn="ctr" fontAlgn="auto">
                  <a:spcBef>
                    <a:spcPts val="0"/>
                  </a:spcBef>
                  <a:spcAft>
                    <a:spcPts val="0"/>
                  </a:spcAft>
                </a:pPr>
                <a:r>
                  <a:rPr lang="en-GB" sz="1600" dirty="0">
                    <a:solidFill>
                      <a:srgbClr val="4472C4">
                        <a:lumMod val="75000"/>
                      </a:srgbClr>
                    </a:solidFill>
                    <a:latin typeface="Calibri" panose="020F0502020204030204"/>
                  </a:rPr>
                  <a:t>Person is housebound and lives alone; has no close family</a:t>
                </a:r>
              </a:p>
            </p:txBody>
          </p:sp>
          <p:sp>
            <p:nvSpPr>
              <p:cNvPr id="50" name="TextBox 49"/>
              <p:cNvSpPr txBox="1"/>
              <p:nvPr/>
            </p:nvSpPr>
            <p:spPr>
              <a:xfrm>
                <a:off x="100851" y="4680819"/>
                <a:ext cx="1751680" cy="1077218"/>
              </a:xfrm>
              <a:prstGeom prst="rect">
                <a:avLst/>
              </a:prstGeom>
              <a:noFill/>
            </p:spPr>
            <p:txBody>
              <a:bodyPr wrap="square" rtlCol="0">
                <a:spAutoFit/>
              </a:bodyPr>
              <a:lstStyle/>
              <a:p>
                <a:pPr algn="ctr" fontAlgn="auto">
                  <a:spcBef>
                    <a:spcPts val="0"/>
                  </a:spcBef>
                  <a:spcAft>
                    <a:spcPts val="0"/>
                  </a:spcAft>
                </a:pPr>
                <a:r>
                  <a:rPr lang="en-GB" sz="1600" dirty="0">
                    <a:solidFill>
                      <a:srgbClr val="C00000"/>
                    </a:solidFill>
                    <a:latin typeface="Calibri" panose="020F0502020204030204"/>
                  </a:rPr>
                  <a:t>24/7 Call handling centre to notify family members if there is a problem</a:t>
                </a:r>
              </a:p>
            </p:txBody>
          </p:sp>
          <p:sp>
            <p:nvSpPr>
              <p:cNvPr id="54" name="TextBox 53"/>
              <p:cNvSpPr txBox="1"/>
              <p:nvPr/>
            </p:nvSpPr>
            <p:spPr>
              <a:xfrm>
                <a:off x="5481030" y="957860"/>
                <a:ext cx="1699953" cy="1323439"/>
              </a:xfrm>
              <a:prstGeom prst="rect">
                <a:avLst/>
              </a:prstGeom>
              <a:noFill/>
              <a:ln w="19050">
                <a:noFill/>
              </a:ln>
            </p:spPr>
            <p:txBody>
              <a:bodyPr wrap="square" rtlCol="0">
                <a:spAutoFit/>
              </a:bodyPr>
              <a:lstStyle/>
              <a:p>
                <a:pPr algn="ctr" fontAlgn="auto">
                  <a:spcBef>
                    <a:spcPts val="0"/>
                  </a:spcBef>
                  <a:spcAft>
                    <a:spcPts val="0"/>
                  </a:spcAft>
                </a:pPr>
                <a:r>
                  <a:rPr lang="en-GB" sz="1600" dirty="0">
                    <a:solidFill>
                      <a:srgbClr val="4472C4">
                        <a:lumMod val="75000"/>
                      </a:srgbClr>
                    </a:solidFill>
                    <a:latin typeface="Calibri" panose="020F0502020204030204"/>
                  </a:rPr>
                  <a:t>Person is generally well. Does not want to involve external organisations.</a:t>
                </a:r>
              </a:p>
            </p:txBody>
          </p:sp>
          <p:sp>
            <p:nvSpPr>
              <p:cNvPr id="57" name="TextBox 56"/>
              <p:cNvSpPr txBox="1"/>
              <p:nvPr/>
            </p:nvSpPr>
            <p:spPr>
              <a:xfrm>
                <a:off x="5457983" y="4680819"/>
                <a:ext cx="1751680" cy="1569660"/>
              </a:xfrm>
              <a:prstGeom prst="rect">
                <a:avLst/>
              </a:prstGeom>
              <a:noFill/>
            </p:spPr>
            <p:txBody>
              <a:bodyPr wrap="square" rtlCol="0">
                <a:spAutoFit/>
              </a:bodyPr>
              <a:lstStyle/>
              <a:p>
                <a:pPr algn="ctr" fontAlgn="auto">
                  <a:spcBef>
                    <a:spcPts val="0"/>
                  </a:spcBef>
                  <a:spcAft>
                    <a:spcPts val="0"/>
                  </a:spcAft>
                </a:pPr>
                <a:r>
                  <a:rPr lang="en-GB" sz="1600" dirty="0">
                    <a:solidFill>
                      <a:srgbClr val="C00000"/>
                    </a:solidFill>
                    <a:latin typeface="Calibri" panose="020F0502020204030204"/>
                  </a:rPr>
                  <a:t>Could use activity monitoring with alerts sent through to carer’s mobile phone in the event of a problem.</a:t>
                </a:r>
              </a:p>
            </p:txBody>
          </p:sp>
          <p:sp>
            <p:nvSpPr>
              <p:cNvPr id="58" name="TextBox 57"/>
              <p:cNvSpPr txBox="1"/>
              <p:nvPr/>
            </p:nvSpPr>
            <p:spPr>
              <a:xfrm>
                <a:off x="7158697" y="4680819"/>
                <a:ext cx="1759713" cy="1569660"/>
              </a:xfrm>
              <a:prstGeom prst="rect">
                <a:avLst/>
              </a:prstGeom>
              <a:noFill/>
            </p:spPr>
            <p:txBody>
              <a:bodyPr wrap="square" rtlCol="0">
                <a:spAutoFit/>
              </a:bodyPr>
              <a:lstStyle/>
              <a:p>
                <a:pPr algn="ctr" fontAlgn="auto">
                  <a:spcBef>
                    <a:spcPts val="0"/>
                  </a:spcBef>
                  <a:spcAft>
                    <a:spcPts val="0"/>
                  </a:spcAft>
                </a:pPr>
                <a:r>
                  <a:rPr lang="en-GB" sz="1600" dirty="0">
                    <a:solidFill>
                      <a:srgbClr val="C00000"/>
                    </a:solidFill>
                    <a:latin typeface="Calibri" panose="020F0502020204030204"/>
                  </a:rPr>
                  <a:t>Could use mobile care (mCare) system using smartphone and apps; call handling centre optional</a:t>
                </a:r>
              </a:p>
            </p:txBody>
          </p:sp>
          <p:sp>
            <p:nvSpPr>
              <p:cNvPr id="59" name="TextBox 58"/>
              <p:cNvSpPr txBox="1"/>
              <p:nvPr/>
            </p:nvSpPr>
            <p:spPr>
              <a:xfrm>
                <a:off x="7225118" y="960499"/>
                <a:ext cx="1626871" cy="1077218"/>
              </a:xfrm>
              <a:prstGeom prst="rect">
                <a:avLst/>
              </a:prstGeom>
              <a:noFill/>
              <a:ln w="19050">
                <a:noFill/>
              </a:ln>
            </p:spPr>
            <p:txBody>
              <a:bodyPr wrap="square" rtlCol="0">
                <a:spAutoFit/>
              </a:bodyPr>
              <a:lstStyle/>
              <a:p>
                <a:pPr algn="ctr" fontAlgn="auto">
                  <a:spcBef>
                    <a:spcPts val="0"/>
                  </a:spcBef>
                  <a:spcAft>
                    <a:spcPts val="0"/>
                  </a:spcAft>
                </a:pPr>
                <a:r>
                  <a:rPr lang="en-GB" sz="1600" dirty="0">
                    <a:solidFill>
                      <a:srgbClr val="4472C4">
                        <a:lumMod val="75000"/>
                      </a:srgbClr>
                    </a:solidFill>
                    <a:latin typeface="Calibri" panose="020F0502020204030204"/>
                  </a:rPr>
                  <a:t>Vulnerable person is not housebound but may be at risk</a:t>
                </a:r>
              </a:p>
            </p:txBody>
          </p:sp>
          <p:pic>
            <p:nvPicPr>
              <p:cNvPr id="45" name="Picture 4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2113772" y="2376240"/>
                <a:ext cx="1420586" cy="1393128"/>
              </a:xfrm>
              <a:prstGeom prst="rect">
                <a:avLst/>
              </a:prstGeom>
            </p:spPr>
          </p:pic>
          <p:sp>
            <p:nvSpPr>
              <p:cNvPr id="51" name="TextBox 50"/>
              <p:cNvSpPr txBox="1"/>
              <p:nvPr/>
            </p:nvSpPr>
            <p:spPr>
              <a:xfrm>
                <a:off x="1948225" y="4680819"/>
                <a:ext cx="1751680" cy="584775"/>
              </a:xfrm>
              <a:prstGeom prst="rect">
                <a:avLst/>
              </a:prstGeom>
              <a:noFill/>
            </p:spPr>
            <p:txBody>
              <a:bodyPr wrap="square" rtlCol="0">
                <a:spAutoFit/>
              </a:bodyPr>
              <a:lstStyle/>
              <a:p>
                <a:pPr algn="ctr" fontAlgn="auto">
                  <a:spcBef>
                    <a:spcPts val="0"/>
                  </a:spcBef>
                  <a:spcAft>
                    <a:spcPts val="0"/>
                  </a:spcAft>
                </a:pPr>
                <a:r>
                  <a:rPr lang="en-GB" sz="1600" dirty="0">
                    <a:solidFill>
                      <a:srgbClr val="C00000"/>
                    </a:solidFill>
                    <a:latin typeface="Calibri" panose="020F0502020204030204"/>
                  </a:rPr>
                  <a:t>Plesiocare – Use local alarm pager</a:t>
                </a:r>
              </a:p>
            </p:txBody>
          </p:sp>
          <p:sp>
            <p:nvSpPr>
              <p:cNvPr id="52" name="TextBox 51"/>
              <p:cNvSpPr txBox="1"/>
              <p:nvPr/>
            </p:nvSpPr>
            <p:spPr>
              <a:xfrm>
                <a:off x="2083617" y="957860"/>
                <a:ext cx="1480896" cy="1323439"/>
              </a:xfrm>
              <a:prstGeom prst="rect">
                <a:avLst/>
              </a:prstGeom>
              <a:noFill/>
              <a:ln w="19050">
                <a:noFill/>
              </a:ln>
            </p:spPr>
            <p:txBody>
              <a:bodyPr wrap="square" rtlCol="0">
                <a:spAutoFit/>
              </a:bodyPr>
              <a:lstStyle/>
              <a:p>
                <a:pPr algn="ctr" fontAlgn="auto">
                  <a:spcBef>
                    <a:spcPts val="0"/>
                  </a:spcBef>
                  <a:spcAft>
                    <a:spcPts val="0"/>
                  </a:spcAft>
                </a:pPr>
                <a:r>
                  <a:rPr lang="en-GB" sz="1600" dirty="0">
                    <a:solidFill>
                      <a:srgbClr val="4472C4">
                        <a:lumMod val="75000"/>
                      </a:srgbClr>
                    </a:solidFill>
                    <a:latin typeface="Calibri" panose="020F0502020204030204"/>
                  </a:rPr>
                  <a:t>Person lives with family carer who is with them at all times</a:t>
                </a:r>
              </a:p>
            </p:txBody>
          </p:sp>
          <p:grpSp>
            <p:nvGrpSpPr>
              <p:cNvPr id="8" name="Group 7"/>
              <p:cNvGrpSpPr/>
              <p:nvPr/>
            </p:nvGrpSpPr>
            <p:grpSpPr>
              <a:xfrm>
                <a:off x="2464638" y="2879775"/>
                <a:ext cx="718854" cy="720000"/>
                <a:chOff x="2465752" y="2879775"/>
                <a:chExt cx="718854" cy="720000"/>
              </a:xfrm>
            </p:grpSpPr>
            <p:pic>
              <p:nvPicPr>
                <p:cNvPr id="11" name="Picture 10"/>
                <p:cNvPicPr>
                  <a:picLocks noChangeAspect="1"/>
                </p:cNvPicPr>
                <p:nvPr/>
              </p:nvPicPr>
              <p:blipFill rotWithShape="1">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l="35293"/>
                <a:stretch/>
              </p:blipFill>
              <p:spPr>
                <a:xfrm>
                  <a:off x="2786268" y="2931832"/>
                  <a:ext cx="398338" cy="612000"/>
                </a:xfrm>
                <a:prstGeom prst="rect">
                  <a:avLst/>
                </a:prstGeom>
              </p:spPr>
            </p:pic>
            <p:pic>
              <p:nvPicPr>
                <p:cNvPr id="60" name="Picture 59"/>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l="27139" r="25475"/>
                <a:stretch/>
              </p:blipFill>
              <p:spPr>
                <a:xfrm>
                  <a:off x="2465752" y="2879775"/>
                  <a:ext cx="320516" cy="720000"/>
                </a:xfrm>
                <a:prstGeom prst="rect">
                  <a:avLst/>
                </a:prstGeom>
              </p:spPr>
            </p:pic>
          </p:grpSp>
          <p:pic>
            <p:nvPicPr>
              <p:cNvPr id="63" name="Picture 62"/>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l="27139" r="25475"/>
              <a:stretch/>
            </p:blipFill>
            <p:spPr>
              <a:xfrm>
                <a:off x="6109953" y="2861264"/>
                <a:ext cx="320516" cy="720000"/>
              </a:xfrm>
              <a:prstGeom prst="rect">
                <a:avLst/>
              </a:prstGeom>
            </p:spPr>
          </p:pic>
          <p:pic>
            <p:nvPicPr>
              <p:cNvPr id="64" name="Picture 63"/>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l="27139" r="25475"/>
              <a:stretch/>
            </p:blipFill>
            <p:spPr>
              <a:xfrm>
                <a:off x="8588588" y="3468774"/>
                <a:ext cx="320516" cy="720000"/>
              </a:xfrm>
              <a:prstGeom prst="rect">
                <a:avLst/>
              </a:prstGeom>
            </p:spPr>
          </p:pic>
          <p:pic>
            <p:nvPicPr>
              <p:cNvPr id="46" name="Picture 4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3873471" y="2376240"/>
                <a:ext cx="1420586" cy="1393128"/>
              </a:xfrm>
              <a:prstGeom prst="rect">
                <a:avLst/>
              </a:prstGeom>
            </p:spPr>
          </p:pic>
          <p:sp>
            <p:nvSpPr>
              <p:cNvPr id="53" name="TextBox 52"/>
              <p:cNvSpPr txBox="1"/>
              <p:nvPr/>
            </p:nvSpPr>
            <p:spPr>
              <a:xfrm>
                <a:off x="3726608" y="957860"/>
                <a:ext cx="1714312" cy="1077218"/>
              </a:xfrm>
              <a:prstGeom prst="rect">
                <a:avLst/>
              </a:prstGeom>
              <a:noFill/>
              <a:ln w="19050">
                <a:noFill/>
              </a:ln>
            </p:spPr>
            <p:txBody>
              <a:bodyPr wrap="square" rtlCol="0">
                <a:spAutoFit/>
              </a:bodyPr>
              <a:lstStyle/>
              <a:p>
                <a:pPr algn="ctr" fontAlgn="auto">
                  <a:spcBef>
                    <a:spcPts val="0"/>
                  </a:spcBef>
                  <a:spcAft>
                    <a:spcPts val="0"/>
                  </a:spcAft>
                </a:pPr>
                <a:r>
                  <a:rPr lang="en-GB" sz="1600" dirty="0">
                    <a:solidFill>
                      <a:srgbClr val="4472C4">
                        <a:lumMod val="75000"/>
                      </a:srgbClr>
                    </a:solidFill>
                    <a:latin typeface="Calibri" panose="020F0502020204030204"/>
                  </a:rPr>
                  <a:t>Person lives with family carer who may be absent occasionally</a:t>
                </a:r>
              </a:p>
            </p:txBody>
          </p:sp>
          <p:sp>
            <p:nvSpPr>
              <p:cNvPr id="56" name="TextBox 55"/>
              <p:cNvSpPr txBox="1"/>
              <p:nvPr/>
            </p:nvSpPr>
            <p:spPr>
              <a:xfrm>
                <a:off x="3693820" y="4680819"/>
                <a:ext cx="1751680" cy="1569660"/>
              </a:xfrm>
              <a:prstGeom prst="rect">
                <a:avLst/>
              </a:prstGeom>
              <a:noFill/>
            </p:spPr>
            <p:txBody>
              <a:bodyPr wrap="square" rtlCol="0">
                <a:spAutoFit/>
              </a:bodyPr>
              <a:lstStyle/>
              <a:p>
                <a:pPr algn="ctr" fontAlgn="auto">
                  <a:spcBef>
                    <a:spcPts val="0"/>
                  </a:spcBef>
                  <a:spcAft>
                    <a:spcPts val="0"/>
                  </a:spcAft>
                </a:pPr>
                <a:r>
                  <a:rPr lang="en-GB" sz="1600" dirty="0">
                    <a:solidFill>
                      <a:srgbClr val="C00000"/>
                    </a:solidFill>
                    <a:latin typeface="Calibri" panose="020F0502020204030204"/>
                  </a:rPr>
                  <a:t>Carer may be alerted through their mobile phone; call handling centre as backup is optional</a:t>
                </a:r>
              </a:p>
            </p:txBody>
          </p:sp>
          <p:pic>
            <p:nvPicPr>
              <p:cNvPr id="62" name="Picture 61"/>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l="27139" r="25475"/>
              <a:stretch/>
            </p:blipFill>
            <p:spPr>
              <a:xfrm>
                <a:off x="4423506" y="2877832"/>
                <a:ext cx="320516" cy="720000"/>
              </a:xfrm>
              <a:prstGeom prst="rect">
                <a:avLst/>
              </a:prstGeom>
            </p:spPr>
          </p:pic>
          <p:pic>
            <p:nvPicPr>
              <p:cNvPr id="65" name="Picture 64"/>
              <p:cNvPicPr>
                <a:picLocks noChangeAspect="1"/>
              </p:cNvPicPr>
              <p:nvPr/>
            </p:nvPicPr>
            <p:blipFill rotWithShape="1">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l="35293"/>
              <a:stretch/>
            </p:blipFill>
            <p:spPr>
              <a:xfrm flipH="1">
                <a:off x="4842524" y="3390730"/>
                <a:ext cx="398338" cy="612000"/>
              </a:xfrm>
              <a:prstGeom prst="rect">
                <a:avLst/>
              </a:prstGeom>
            </p:spPr>
          </p:pic>
          <p:cxnSp>
            <p:nvCxnSpPr>
              <p:cNvPr id="69" name="Straight Connector 68"/>
              <p:cNvCxnSpPr/>
              <p:nvPr/>
            </p:nvCxnSpPr>
            <p:spPr>
              <a:xfrm flipH="1">
                <a:off x="3691040" y="600129"/>
                <a:ext cx="28545" cy="5760000"/>
              </a:xfrm>
              <a:prstGeom prst="line">
                <a:avLst/>
              </a:prstGeom>
              <a:ln>
                <a:solidFill>
                  <a:schemeClr val="tx1">
                    <a:lumMod val="50000"/>
                    <a:lumOff val="50000"/>
                  </a:schemeClr>
                </a:solidFill>
              </a:ln>
            </p:spPr>
            <p:style>
              <a:lnRef idx="3">
                <a:schemeClr val="accent6"/>
              </a:lnRef>
              <a:fillRef idx="0">
                <a:schemeClr val="accent6"/>
              </a:fillRef>
              <a:effectRef idx="2">
                <a:schemeClr val="accent6"/>
              </a:effectRef>
              <a:fontRef idx="minor">
                <a:schemeClr val="tx1"/>
              </a:fontRef>
            </p:style>
          </p:cxnSp>
          <p:cxnSp>
            <p:nvCxnSpPr>
              <p:cNvPr id="70" name="Straight Connector 69"/>
              <p:cNvCxnSpPr/>
              <p:nvPr/>
            </p:nvCxnSpPr>
            <p:spPr>
              <a:xfrm flipH="1">
                <a:off x="5410596" y="600129"/>
                <a:ext cx="28545" cy="5760000"/>
              </a:xfrm>
              <a:prstGeom prst="line">
                <a:avLst/>
              </a:prstGeom>
              <a:ln>
                <a:solidFill>
                  <a:schemeClr val="tx1">
                    <a:lumMod val="50000"/>
                    <a:lumOff val="50000"/>
                  </a:schemeClr>
                </a:solidFill>
              </a:ln>
            </p:spPr>
            <p:style>
              <a:lnRef idx="3">
                <a:schemeClr val="accent6"/>
              </a:lnRef>
              <a:fillRef idx="0">
                <a:schemeClr val="accent6"/>
              </a:fillRef>
              <a:effectRef idx="2">
                <a:schemeClr val="accent6"/>
              </a:effectRef>
              <a:fontRef idx="minor">
                <a:schemeClr val="tx1"/>
              </a:fontRef>
            </p:style>
          </p:cxnSp>
          <p:cxnSp>
            <p:nvCxnSpPr>
              <p:cNvPr id="71" name="Straight Connector 70"/>
              <p:cNvCxnSpPr/>
              <p:nvPr/>
            </p:nvCxnSpPr>
            <p:spPr>
              <a:xfrm flipH="1">
                <a:off x="7203356" y="615551"/>
                <a:ext cx="28545" cy="5760000"/>
              </a:xfrm>
              <a:prstGeom prst="line">
                <a:avLst/>
              </a:prstGeom>
              <a:ln>
                <a:solidFill>
                  <a:schemeClr val="tx1">
                    <a:lumMod val="50000"/>
                    <a:lumOff val="50000"/>
                  </a:schemeClr>
                </a:solidFill>
              </a:ln>
            </p:spPr>
            <p:style>
              <a:lnRef idx="3">
                <a:schemeClr val="accent6"/>
              </a:lnRef>
              <a:fillRef idx="0">
                <a:schemeClr val="accent6"/>
              </a:fillRef>
              <a:effectRef idx="2">
                <a:schemeClr val="accent6"/>
              </a:effectRef>
              <a:fontRef idx="minor">
                <a:schemeClr val="tx1"/>
              </a:fontRef>
            </p:style>
          </p:cxnSp>
          <p:pic>
            <p:nvPicPr>
              <p:cNvPr id="74" name="Picture 7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791801" y="3919809"/>
                <a:ext cx="566709" cy="537931"/>
              </a:xfrm>
              <a:prstGeom prst="rect">
                <a:avLst/>
              </a:prstGeom>
            </p:spPr>
          </p:pic>
        </p:grpSp>
        <p:grpSp>
          <p:nvGrpSpPr>
            <p:cNvPr id="5" name="Group 4"/>
            <p:cNvGrpSpPr/>
            <p:nvPr/>
          </p:nvGrpSpPr>
          <p:grpSpPr>
            <a:xfrm>
              <a:off x="836753" y="965073"/>
              <a:ext cx="7429472" cy="351961"/>
              <a:chOff x="836753" y="965073"/>
              <a:chExt cx="7429472" cy="351961"/>
            </a:xfrm>
          </p:grpSpPr>
          <p:sp>
            <p:nvSpPr>
              <p:cNvPr id="2" name="Oval 1"/>
              <p:cNvSpPr/>
              <p:nvPr/>
            </p:nvSpPr>
            <p:spPr>
              <a:xfrm>
                <a:off x="836753" y="965073"/>
                <a:ext cx="341501" cy="35196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GB" sz="1800" dirty="0">
                    <a:solidFill>
                      <a:prstClr val="white"/>
                    </a:solidFill>
                  </a:rPr>
                  <a:t>1</a:t>
                </a:r>
              </a:p>
            </p:txBody>
          </p:sp>
          <p:sp>
            <p:nvSpPr>
              <p:cNvPr id="34" name="Oval 33"/>
              <p:cNvSpPr/>
              <p:nvPr/>
            </p:nvSpPr>
            <p:spPr>
              <a:xfrm>
                <a:off x="2675304" y="965073"/>
                <a:ext cx="341501" cy="35196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GB" sz="1800" dirty="0">
                    <a:solidFill>
                      <a:prstClr val="white"/>
                    </a:solidFill>
                  </a:rPr>
                  <a:t>2</a:t>
                </a:r>
              </a:p>
            </p:txBody>
          </p:sp>
          <p:sp>
            <p:nvSpPr>
              <p:cNvPr id="35" name="Oval 34"/>
              <p:cNvSpPr/>
              <p:nvPr/>
            </p:nvSpPr>
            <p:spPr>
              <a:xfrm>
                <a:off x="4412409" y="965073"/>
                <a:ext cx="341501" cy="35196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GB" sz="1800" dirty="0">
                    <a:solidFill>
                      <a:prstClr val="white"/>
                    </a:solidFill>
                  </a:rPr>
                  <a:t>3</a:t>
                </a:r>
              </a:p>
            </p:txBody>
          </p:sp>
          <p:sp>
            <p:nvSpPr>
              <p:cNvPr id="36" name="Oval 35"/>
              <p:cNvSpPr/>
              <p:nvPr/>
            </p:nvSpPr>
            <p:spPr>
              <a:xfrm>
                <a:off x="6180575" y="965073"/>
                <a:ext cx="341501" cy="35196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GB" sz="1800" dirty="0">
                    <a:solidFill>
                      <a:prstClr val="white"/>
                    </a:solidFill>
                  </a:rPr>
                  <a:t>4</a:t>
                </a:r>
              </a:p>
            </p:txBody>
          </p:sp>
          <p:sp>
            <p:nvSpPr>
              <p:cNvPr id="37" name="Oval 36"/>
              <p:cNvSpPr/>
              <p:nvPr/>
            </p:nvSpPr>
            <p:spPr>
              <a:xfrm>
                <a:off x="7924724" y="965073"/>
                <a:ext cx="341501" cy="35196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GB" sz="1800" dirty="0">
                    <a:solidFill>
                      <a:prstClr val="white"/>
                    </a:solidFill>
                  </a:rPr>
                  <a:t>5</a:t>
                </a:r>
              </a:p>
            </p:txBody>
          </p:sp>
        </p:grpSp>
      </p:grpSp>
      <p:sp>
        <p:nvSpPr>
          <p:cNvPr id="4" name="Slide Title"/>
          <p:cNvSpPr>
            <a:spLocks noGrp="1"/>
          </p:cNvSpPr>
          <p:nvPr>
            <p:ph type="title"/>
          </p:nvPr>
        </p:nvSpPr>
        <p:spPr/>
        <p:txBody>
          <a:bodyPr>
            <a:normAutofit/>
          </a:bodyPr>
          <a:lstStyle/>
          <a:p>
            <a:r>
              <a:rPr lang="en-GB" sz="3600" dirty="0">
                <a:solidFill>
                  <a:srgbClr val="582F7A"/>
                </a:solidFill>
                <a:latin typeface="Arial" panose="020B0604020202020204" pitchFamily="34" charset="0"/>
                <a:cs typeface="Arial" panose="020B0604020202020204" pitchFamily="34" charset="0"/>
              </a:rPr>
              <a:t>Models of Technology Enabled Care</a:t>
            </a:r>
          </a:p>
        </p:txBody>
      </p:sp>
    </p:spTree>
    <p:extLst>
      <p:ext uri="{BB962C8B-B14F-4D97-AF65-F5344CB8AC3E}">
        <p14:creationId xmlns:p14="http://schemas.microsoft.com/office/powerpoint/2010/main" val="19273785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title"/>
          </p:nvPr>
        </p:nvSpPr>
        <p:spPr/>
        <p:txBody>
          <a:bodyPr>
            <a:normAutofit/>
          </a:bodyPr>
          <a:lstStyle/>
          <a:p>
            <a:r>
              <a:rPr lang="en-GB" dirty="0" smtClean="0"/>
              <a:t>A brief overview of Vivo</a:t>
            </a:r>
            <a:endParaRPr lang="en-GB" dirty="0"/>
          </a:p>
        </p:txBody>
      </p:sp>
      <p:pic>
        <p:nvPicPr>
          <p:cNvPr id="3" name="Vivo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2547000"/>
            <a:ext cx="5690322" cy="1764000"/>
          </a:xfrm>
          <a:prstGeom prst="rect">
            <a:avLst/>
          </a:prstGeom>
        </p:spPr>
      </p:pic>
      <p:pic>
        <p:nvPicPr>
          <p:cNvPr id="4" name="Vivo Pro Logo"/>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9038" t="19280" r="6136" b="20046"/>
          <a:stretch/>
        </p:blipFill>
        <p:spPr>
          <a:xfrm>
            <a:off x="6122122" y="2655221"/>
            <a:ext cx="2658585" cy="1547557"/>
          </a:xfrm>
          <a:prstGeom prst="rect">
            <a:avLst/>
          </a:prstGeom>
        </p:spPr>
      </p:pic>
      <p:pic>
        <p:nvPicPr>
          <p:cNvPr id="10" name="Vivo Search Options"/>
          <p:cNvPicPr>
            <a:picLocks noChangeAspect="1" noChangeArrowheads="1"/>
          </p:cNvPicPr>
          <p:nvPr/>
        </p:nvPicPr>
        <p:blipFill rotWithShape="1">
          <a:blip r:embed="rId5">
            <a:extLst>
              <a:ext uri="{28A0092B-C50C-407E-A947-70E740481C1C}">
                <a14:useLocalDpi xmlns:a14="http://schemas.microsoft.com/office/drawing/2010/main" val="0"/>
              </a:ext>
            </a:extLst>
          </a:blip>
          <a:srcRect r="1266"/>
          <a:stretch/>
        </p:blipFill>
        <p:spPr bwMode="auto">
          <a:xfrm>
            <a:off x="456200" y="1376363"/>
            <a:ext cx="8256000" cy="450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Highlight Freetext Search"/>
          <p:cNvSpPr/>
          <p:nvPr/>
        </p:nvSpPr>
        <p:spPr>
          <a:xfrm>
            <a:off x="1696720" y="3091093"/>
            <a:ext cx="5740400" cy="792088"/>
          </a:xfrm>
          <a:prstGeom prst="roundRect">
            <a:avLst/>
          </a:prstGeom>
          <a:noFill/>
          <a:ln>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12" name="Highlight Guided Search"/>
          <p:cNvSpPr/>
          <p:nvPr/>
        </p:nvSpPr>
        <p:spPr>
          <a:xfrm>
            <a:off x="1696720" y="4287519"/>
            <a:ext cx="5740400" cy="1641404"/>
          </a:xfrm>
          <a:prstGeom prst="roundRect">
            <a:avLst/>
          </a:prstGeom>
          <a:noFill/>
          <a:ln>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14" name="Clear Search Field BG"/>
          <p:cNvSpPr/>
          <p:nvPr/>
        </p:nvSpPr>
        <p:spPr>
          <a:xfrm>
            <a:off x="2188387" y="3362960"/>
            <a:ext cx="3379293" cy="23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13" name="falls Text"/>
          <p:cNvSpPr txBox="1"/>
          <p:nvPr/>
        </p:nvSpPr>
        <p:spPr>
          <a:xfrm>
            <a:off x="2188387" y="3290300"/>
            <a:ext cx="1331089" cy="369332"/>
          </a:xfrm>
          <a:prstGeom prst="rect">
            <a:avLst/>
          </a:prstGeom>
          <a:noFill/>
        </p:spPr>
        <p:txBody>
          <a:bodyPr wrap="square" rtlCol="0">
            <a:spAutoFit/>
          </a:bodyPr>
          <a:lstStyle/>
          <a:p>
            <a:pPr fontAlgn="auto">
              <a:spcBef>
                <a:spcPts val="0"/>
              </a:spcBef>
              <a:spcAft>
                <a:spcPts val="0"/>
              </a:spcAft>
            </a:pPr>
            <a:r>
              <a:rPr lang="en-GB" sz="1800" dirty="0" smtClean="0">
                <a:solidFill>
                  <a:prstClr val="black"/>
                </a:solidFill>
                <a:latin typeface="Arial Narrow" panose="020B0606020202030204" pitchFamily="34" charset="0"/>
              </a:rPr>
              <a:t>falls</a:t>
            </a:r>
            <a:endParaRPr lang="en-GB" sz="1800" dirty="0">
              <a:solidFill>
                <a:prstClr val="black"/>
              </a:solidFill>
              <a:latin typeface="Arial Narrow" panose="020B0606020202030204" pitchFamily="34" charset="0"/>
            </a:endParaRPr>
          </a:p>
        </p:txBody>
      </p:sp>
      <p:pic>
        <p:nvPicPr>
          <p:cNvPr id="15" name="Search Results - fall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5419" y="368300"/>
            <a:ext cx="6392658" cy="5508625"/>
          </a:xfrm>
          <a:prstGeom prst="rect">
            <a:avLst/>
          </a:prstGeom>
        </p:spPr>
      </p:pic>
      <p:pic>
        <p:nvPicPr>
          <p:cNvPr id="17" name="Vivo Product Description"/>
          <p:cNvPicPr>
            <a:picLocks noChangeAspect="1"/>
          </p:cNvPicPr>
          <p:nvPr/>
        </p:nvPicPr>
        <p:blipFill rotWithShape="1">
          <a:blip r:embed="rId7">
            <a:extLst>
              <a:ext uri="{28A0092B-C50C-407E-A947-70E740481C1C}">
                <a14:useLocalDpi xmlns:a14="http://schemas.microsoft.com/office/drawing/2010/main" val="0"/>
              </a:ext>
            </a:extLst>
          </a:blip>
          <a:srcRect b="543"/>
          <a:stretch/>
        </p:blipFill>
        <p:spPr>
          <a:xfrm>
            <a:off x="1691307" y="368299"/>
            <a:ext cx="5910266" cy="5508625"/>
          </a:xfrm>
          <a:prstGeom prst="rect">
            <a:avLst/>
          </a:prstGeom>
        </p:spPr>
      </p:pic>
      <p:pic>
        <p:nvPicPr>
          <p:cNvPr id="18" name="Vivo Pro Review"/>
          <p:cNvPicPr>
            <a:picLocks noChangeAspect="1"/>
          </p:cNvPicPr>
          <p:nvPr/>
        </p:nvPicPr>
        <p:blipFill rotWithShape="1">
          <a:blip r:embed="rId8">
            <a:extLst>
              <a:ext uri="{28A0092B-C50C-407E-A947-70E740481C1C}">
                <a14:useLocalDpi xmlns:a14="http://schemas.microsoft.com/office/drawing/2010/main" val="0"/>
              </a:ext>
            </a:extLst>
          </a:blip>
          <a:srcRect b="2565"/>
          <a:stretch/>
        </p:blipFill>
        <p:spPr>
          <a:xfrm>
            <a:off x="1555563" y="368300"/>
            <a:ext cx="6032874" cy="5508625"/>
          </a:xfrm>
          <a:prstGeom prst="rect">
            <a:avLst/>
          </a:prstGeom>
        </p:spPr>
      </p:pic>
      <p:pic>
        <p:nvPicPr>
          <p:cNvPr id="19" name="Guided Search - Products Detail"/>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1800" y="1848278"/>
            <a:ext cx="8280400" cy="3580499"/>
          </a:xfrm>
          <a:prstGeom prst="rect">
            <a:avLst/>
          </a:prstGeom>
        </p:spPr>
      </p:pic>
      <p:pic>
        <p:nvPicPr>
          <p:cNvPr id="20" name="Clocks &amp; Calendars Prod Grp"/>
          <p:cNvPicPr>
            <a:picLocks noChangeAspect="1"/>
          </p:cNvPicPr>
          <p:nvPr/>
        </p:nvPicPr>
        <p:blipFill rotWithShape="1">
          <a:blip r:embed="rId10">
            <a:extLst>
              <a:ext uri="{28A0092B-C50C-407E-A947-70E740481C1C}">
                <a14:useLocalDpi xmlns:a14="http://schemas.microsoft.com/office/drawing/2010/main" val="0"/>
              </a:ext>
            </a:extLst>
          </a:blip>
          <a:srcRect b="1097"/>
          <a:stretch/>
        </p:blipFill>
        <p:spPr>
          <a:xfrm>
            <a:off x="1601439" y="370390"/>
            <a:ext cx="5941122" cy="5506535"/>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96216" y="368300"/>
            <a:ext cx="5351568" cy="5508625"/>
          </a:xfrm>
          <a:prstGeom prst="rect">
            <a:avLst/>
          </a:prstGeom>
        </p:spPr>
      </p:pic>
    </p:spTree>
    <p:extLst>
      <p:ext uri="{BB962C8B-B14F-4D97-AF65-F5344CB8AC3E}">
        <p14:creationId xmlns:p14="http://schemas.microsoft.com/office/powerpoint/2010/main" val="144454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iterate type="lt">
                                    <p:tmAbs val="500"/>
                                  </p:iterate>
                                  <p:childTnLst>
                                    <p:set>
                                      <p:cBhvr>
                                        <p:cTn id="43" dur="1" fill="hold">
                                          <p:stCondLst>
                                            <p:cond delay="0"/>
                                          </p:stCondLst>
                                        </p:cTn>
                                        <p:tgtEl>
                                          <p:spTgt spid="1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par>
                          <p:cTn id="46" fill="hold">
                            <p:stCondLst>
                              <p:cond delay="2001"/>
                            </p:stCondLst>
                            <p:childTnLst>
                              <p:par>
                                <p:cTn id="47" presetID="10" presetClass="exit" presetSubtype="0" fill="hold" nodeType="after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10" presetClass="exit" presetSubtype="0" fill="hold" grpId="1" nodeType="withEffect">
                                  <p:stCondLst>
                                    <p:cond delay="0"/>
                                  </p:stCondLst>
                                  <p:iterate type="lt">
                                    <p:tmPct val="0"/>
                                  </p:iterate>
                                  <p:childTnLst>
                                    <p:animEffect transition="out" filter="fad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7"/>
                                        </p:tgtEl>
                                      </p:cBhvr>
                                    </p:animEffect>
                                    <p:set>
                                      <p:cBhvr>
                                        <p:cTn id="77" dur="1" fill="hold">
                                          <p:stCondLst>
                                            <p:cond delay="499"/>
                                          </p:stCondLst>
                                        </p:cTn>
                                        <p:tgtEl>
                                          <p:spTgt spid="17"/>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par>
                                <p:cTn id="86" presetID="10" presetClass="entr" presetSubtype="0" fill="hold" nodeType="with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500"/>
                                        <p:tgtEl>
                                          <p:spTgt spid="19"/>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500"/>
                                        <p:tgtEl>
                                          <p:spTgt spid="2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0" presetClass="entr" presetSubtype="0" fill="hold" nodeType="withEffect">
                                  <p:stCondLst>
                                    <p:cond delay="0"/>
                                  </p:stCondLst>
                                  <p:childTnLst>
                                    <p:set>
                                      <p:cBhvr>
                                        <p:cTn id="103" dur="1" fill="hold">
                                          <p:stCondLst>
                                            <p:cond delay="0"/>
                                          </p:stCondLst>
                                        </p:cTn>
                                        <p:tgtEl>
                                          <p:spTgt spid="5"/>
                                        </p:tgtEl>
                                        <p:attrNameLst>
                                          <p:attrName>style.visibility</p:attrName>
                                        </p:attrNameLst>
                                      </p:cBhvr>
                                      <p:to>
                                        <p:strVal val="visible"/>
                                      </p:to>
                                    </p:set>
                                    <p:animEffect transition="in" filter="fade">
                                      <p:cBhvr>
                                        <p:cTn id="10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1" grpId="1" animBg="1"/>
      <p:bldP spid="12" grpId="0" animBg="1"/>
      <p:bldP spid="12" grpId="1" animBg="1"/>
      <p:bldP spid="14" grpId="0" animBg="1"/>
      <p:bldP spid="14" grpId="1" animBg="1"/>
      <p:bldP spid="13" grpId="0"/>
      <p:bldP spid="13"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80000"/>
              </a:lnSpc>
            </a:pPr>
            <a:r>
              <a:rPr lang="en-GB" dirty="0"/>
              <a:t/>
            </a:r>
            <a:br>
              <a:rPr lang="en-GB" dirty="0"/>
            </a:br>
            <a:r>
              <a:rPr lang="en-GB" dirty="0"/>
              <a:t>Examples of matching goals to technology opportunities (1)</a:t>
            </a:r>
            <a:br>
              <a:rPr lang="en-GB" dirty="0"/>
            </a:br>
            <a:endParaRPr lang="en-GB"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054462241"/>
              </p:ext>
            </p:extLst>
          </p:nvPr>
        </p:nvGraphicFramePr>
        <p:xfrm>
          <a:off x="503239" y="1376366"/>
          <a:ext cx="8208963" cy="4573567"/>
        </p:xfrm>
        <a:graphic>
          <a:graphicData uri="http://schemas.openxmlformats.org/drawingml/2006/table">
            <a:tbl>
              <a:tblPr firstRow="1" firstCol="1" bandRow="1">
                <a:tableStyleId>{93296810-A885-4BE3-A3E7-6D5BEEA58F35}</a:tableStyleId>
              </a:tblPr>
              <a:tblGrid>
                <a:gridCol w="2102175">
                  <a:extLst>
                    <a:ext uri="{9D8B030D-6E8A-4147-A177-3AD203B41FA5}">
                      <a16:colId xmlns="" xmlns:a16="http://schemas.microsoft.com/office/drawing/2014/main" val="20000"/>
                    </a:ext>
                  </a:extLst>
                </a:gridCol>
                <a:gridCol w="2768252">
                  <a:extLst>
                    <a:ext uri="{9D8B030D-6E8A-4147-A177-3AD203B41FA5}">
                      <a16:colId xmlns="" xmlns:a16="http://schemas.microsoft.com/office/drawing/2014/main" val="20001"/>
                    </a:ext>
                  </a:extLst>
                </a:gridCol>
                <a:gridCol w="3338536">
                  <a:extLst>
                    <a:ext uri="{9D8B030D-6E8A-4147-A177-3AD203B41FA5}">
                      <a16:colId xmlns="" xmlns:a16="http://schemas.microsoft.com/office/drawing/2014/main" val="20002"/>
                    </a:ext>
                  </a:extLst>
                </a:gridCol>
              </a:tblGrid>
              <a:tr h="328345">
                <a:tc>
                  <a:txBody>
                    <a:bodyPr/>
                    <a:lstStyle/>
                    <a:p>
                      <a:pPr indent="0" algn="ctr">
                        <a:lnSpc>
                          <a:spcPct val="114000"/>
                        </a:lnSpc>
                        <a:spcAft>
                          <a:spcPts val="0"/>
                        </a:spcAft>
                      </a:pPr>
                      <a:r>
                        <a:rPr lang="en-GB" sz="2000" b="0" dirty="0" smtClean="0">
                          <a:solidFill>
                            <a:schemeClr val="bg1"/>
                          </a:solidFill>
                          <a:effectLst/>
                          <a:latin typeface="Arial" panose="020B0604020202020204" pitchFamily="34" charset="0"/>
                          <a:cs typeface="Arial" panose="020B0604020202020204" pitchFamily="34" charset="0"/>
                        </a:rPr>
                        <a:t>Goal</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582F7A"/>
                    </a:solidFill>
                  </a:tcPr>
                </a:tc>
                <a:tc>
                  <a:txBody>
                    <a:bodyPr/>
                    <a:lstStyle/>
                    <a:p>
                      <a:pPr indent="0" algn="ctr">
                        <a:lnSpc>
                          <a:spcPct val="114000"/>
                        </a:lnSpc>
                        <a:spcAft>
                          <a:spcPts val="0"/>
                        </a:spcAft>
                      </a:pPr>
                      <a:r>
                        <a:rPr lang="en-GB" sz="2000" b="0" dirty="0">
                          <a:solidFill>
                            <a:schemeClr val="bg1"/>
                          </a:solidFill>
                          <a:effectLst/>
                          <a:latin typeface="Arial" panose="020B0604020202020204" pitchFamily="34" charset="0"/>
                          <a:cs typeface="Arial" panose="020B0604020202020204" pitchFamily="34" charset="0"/>
                        </a:rPr>
                        <a:t>Examples of </a:t>
                      </a:r>
                      <a:r>
                        <a:rPr lang="en-GB" sz="2000" b="0" dirty="0" smtClean="0">
                          <a:solidFill>
                            <a:schemeClr val="bg1"/>
                          </a:solidFill>
                          <a:effectLst/>
                          <a:latin typeface="Arial" panose="020B0604020202020204" pitchFamily="34" charset="0"/>
                          <a:cs typeface="Arial" panose="020B0604020202020204" pitchFamily="34" charset="0"/>
                        </a:rPr>
                        <a:t>need</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69A830"/>
                    </a:solidFill>
                  </a:tcPr>
                </a:tc>
                <a:tc>
                  <a:txBody>
                    <a:bodyPr/>
                    <a:lstStyle/>
                    <a:p>
                      <a:pPr indent="0" algn="ctr">
                        <a:lnSpc>
                          <a:spcPct val="114000"/>
                        </a:lnSpc>
                        <a:spcAft>
                          <a:spcPts val="0"/>
                        </a:spcAft>
                      </a:pPr>
                      <a:r>
                        <a:rPr lang="en-GB" sz="2000" b="0" dirty="0">
                          <a:solidFill>
                            <a:schemeClr val="bg1"/>
                          </a:solidFill>
                          <a:effectLst/>
                          <a:latin typeface="Arial" panose="020B0604020202020204" pitchFamily="34" charset="0"/>
                          <a:cs typeface="Arial" panose="020B0604020202020204" pitchFamily="34" charset="0"/>
                        </a:rPr>
                        <a:t>Technology </a:t>
                      </a:r>
                      <a:r>
                        <a:rPr lang="en-GB" sz="2000" b="0" dirty="0" smtClean="0">
                          <a:solidFill>
                            <a:schemeClr val="bg1"/>
                          </a:solidFill>
                          <a:effectLst/>
                          <a:latin typeface="Arial" panose="020B0604020202020204" pitchFamily="34" charset="0"/>
                          <a:cs typeface="Arial" panose="020B0604020202020204" pitchFamily="34" charset="0"/>
                        </a:rPr>
                        <a:t>options</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lumMod val="75000"/>
                        <a:lumOff val="25000"/>
                      </a:schemeClr>
                    </a:solidFill>
                  </a:tcPr>
                </a:tc>
                <a:extLst>
                  <a:ext uri="{0D108BD9-81ED-4DB2-BD59-A6C34878D82A}">
                    <a16:rowId xmlns="" xmlns:a16="http://schemas.microsoft.com/office/drawing/2014/main" val="10000"/>
                  </a:ext>
                </a:extLst>
              </a:tr>
              <a:tr h="686610">
                <a:tc rowSpan="2">
                  <a:txBody>
                    <a:bodyPr/>
                    <a:lstStyle/>
                    <a:p>
                      <a:pPr marL="21590" indent="0">
                        <a:lnSpc>
                          <a:spcPct val="114000"/>
                        </a:lnSpc>
                        <a:spcAft>
                          <a:spcPts val="0"/>
                        </a:spcAft>
                      </a:pPr>
                      <a:r>
                        <a:rPr lang="en-GB" sz="2000" b="0" kern="1200" dirty="0">
                          <a:solidFill>
                            <a:schemeClr val="bg1"/>
                          </a:solidFill>
                          <a:effectLst/>
                          <a:latin typeface="Arial" panose="020B0604020202020204" pitchFamily="34" charset="0"/>
                          <a:cs typeface="Arial" panose="020B0604020202020204" pitchFamily="34" charset="0"/>
                        </a:rPr>
                        <a:t>Stay put</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indent="0">
                        <a:lnSpc>
                          <a:spcPct val="114000"/>
                        </a:lnSpc>
                        <a:spcAft>
                          <a:spcPts val="0"/>
                        </a:spcAft>
                      </a:pPr>
                      <a:r>
                        <a:rPr lang="en-GB" sz="2000" b="0" dirty="0">
                          <a:solidFill>
                            <a:schemeClr val="tx1"/>
                          </a:solidFill>
                          <a:effectLst/>
                          <a:latin typeface="Arial" panose="020B0604020202020204" pitchFamily="34" charset="0"/>
                          <a:cs typeface="Arial" panose="020B0604020202020204" pitchFamily="34" charset="0"/>
                        </a:rPr>
                        <a:t>Avoid need for residential </a:t>
                      </a:r>
                      <a:r>
                        <a:rPr lang="en-GB" sz="2000" b="0" dirty="0" smtClean="0">
                          <a:solidFill>
                            <a:schemeClr val="tx1"/>
                          </a:solidFill>
                          <a:effectLst/>
                          <a:latin typeface="Arial" panose="020B0604020202020204" pitchFamily="34" charset="0"/>
                          <a:cs typeface="Arial" panose="020B0604020202020204" pitchFamily="34" charset="0"/>
                        </a:rPr>
                        <a:t>care</a:t>
                      </a:r>
                    </a:p>
                  </a:txBody>
                  <a:tcPr marL="68580" marR="68580" marT="0" marB="0" anchor="ctr">
                    <a:solidFill>
                      <a:schemeClr val="accent3">
                        <a:lumMod val="60000"/>
                        <a:lumOff val="40000"/>
                      </a:schemeClr>
                    </a:solidFill>
                  </a:tcPr>
                </a:tc>
                <a:tc>
                  <a:txBody>
                    <a:bodyPr/>
                    <a:lstStyle/>
                    <a:p>
                      <a:pPr indent="0">
                        <a:lnSpc>
                          <a:spcPct val="114000"/>
                        </a:lnSpc>
                        <a:spcAft>
                          <a:spcPts val="0"/>
                        </a:spcAft>
                      </a:pPr>
                      <a:r>
                        <a:rPr lang="en-GB" sz="2000" b="0" dirty="0">
                          <a:solidFill>
                            <a:schemeClr val="tx1"/>
                          </a:solidFill>
                          <a:effectLst/>
                          <a:latin typeface="Arial" panose="020B0604020202020204" pitchFamily="34" charset="0"/>
                          <a:cs typeface="Arial" panose="020B0604020202020204" pitchFamily="34" charset="0"/>
                        </a:rPr>
                        <a:t>Telecare </a:t>
                      </a:r>
                      <a:r>
                        <a:rPr lang="en-GB" sz="2000" b="0" dirty="0" smtClean="0">
                          <a:solidFill>
                            <a:schemeClr val="tx1"/>
                          </a:solidFill>
                          <a:effectLst/>
                          <a:latin typeface="Arial" panose="020B0604020202020204" pitchFamily="34" charset="0"/>
                          <a:cs typeface="Arial" panose="020B0604020202020204" pitchFamily="34" charset="0"/>
                        </a:rPr>
                        <a:t>services</a:t>
                      </a:r>
                      <a:endParaRPr lang="en-GB"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 xmlns:a16="http://schemas.microsoft.com/office/drawing/2014/main" val="10001"/>
                  </a:ext>
                </a:extLst>
              </a:tr>
              <a:tr h="686610">
                <a:tc vMerge="1">
                  <a:txBody>
                    <a:bodyPr/>
                    <a:lstStyle/>
                    <a:p>
                      <a:pPr marL="21590" indent="0">
                        <a:lnSpc>
                          <a:spcPct val="114000"/>
                        </a:lnSpc>
                        <a:spcAft>
                          <a:spcPts val="0"/>
                        </a:spcAft>
                      </a:pPr>
                      <a:endParaRPr lang="en-GB"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Move into level access home</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Stair-lift or exoskeleton</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lumMod val="95000"/>
                      </a:schemeClr>
                    </a:solidFill>
                  </a:tcPr>
                </a:tc>
              </a:tr>
              <a:tr h="686610">
                <a:tc rowSpan="2">
                  <a:txBody>
                    <a:bodyPr/>
                    <a:lstStyle/>
                    <a:p>
                      <a:pPr marL="21590" indent="0">
                        <a:lnSpc>
                          <a:spcPct val="114000"/>
                        </a:lnSpc>
                        <a:spcAft>
                          <a:spcPts val="0"/>
                        </a:spcAft>
                      </a:pPr>
                      <a:r>
                        <a:rPr lang="en-GB" sz="2000" b="0" kern="1200" dirty="0">
                          <a:solidFill>
                            <a:schemeClr val="bg1"/>
                          </a:solidFill>
                          <a:effectLst/>
                          <a:latin typeface="Arial" panose="020B0604020202020204" pitchFamily="34" charset="0"/>
                          <a:cs typeface="Arial" panose="020B0604020202020204" pitchFamily="34" charset="0"/>
                        </a:rPr>
                        <a:t>Get out more</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indent="0">
                        <a:lnSpc>
                          <a:spcPct val="114000"/>
                        </a:lnSpc>
                        <a:spcAft>
                          <a:spcPts val="0"/>
                        </a:spcAft>
                      </a:pPr>
                      <a:r>
                        <a:rPr lang="en-GB" sz="2000" b="0" dirty="0">
                          <a:solidFill>
                            <a:schemeClr val="tx1"/>
                          </a:solidFill>
                          <a:effectLst/>
                          <a:latin typeface="Arial" panose="020B0604020202020204" pitchFamily="34" charset="0"/>
                          <a:cs typeface="Arial" panose="020B0604020202020204" pitchFamily="34" charset="0"/>
                        </a:rPr>
                        <a:t>Visiting local amenities and </a:t>
                      </a:r>
                      <a:r>
                        <a:rPr lang="en-GB" sz="2000" b="0" dirty="0" smtClean="0">
                          <a:solidFill>
                            <a:schemeClr val="tx1"/>
                          </a:solidFill>
                          <a:effectLst/>
                          <a:latin typeface="Arial" panose="020B0604020202020204" pitchFamily="34" charset="0"/>
                          <a:cs typeface="Arial" panose="020B0604020202020204" pitchFamily="34" charset="0"/>
                        </a:rPr>
                        <a:t>friends</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indent="0">
                        <a:lnSpc>
                          <a:spcPct val="114000"/>
                        </a:lnSpc>
                        <a:spcAft>
                          <a:spcPts val="0"/>
                        </a:spcAft>
                      </a:pPr>
                      <a:r>
                        <a:rPr lang="en-GB" sz="2000" b="0" dirty="0">
                          <a:solidFill>
                            <a:schemeClr val="tx1"/>
                          </a:solidFill>
                          <a:effectLst/>
                          <a:latin typeface="Arial" panose="020B0604020202020204" pitchFamily="34" charset="0"/>
                          <a:cs typeface="Arial" panose="020B0604020202020204" pitchFamily="34" charset="0"/>
                        </a:rPr>
                        <a:t>Mobility </a:t>
                      </a:r>
                      <a:r>
                        <a:rPr lang="en-GB" sz="2000" b="0" dirty="0" smtClean="0">
                          <a:solidFill>
                            <a:schemeClr val="tx1"/>
                          </a:solidFill>
                          <a:effectLst/>
                          <a:latin typeface="Arial" panose="020B0604020202020204" pitchFamily="34" charset="0"/>
                          <a:cs typeface="Arial" panose="020B0604020202020204" pitchFamily="34" charset="0"/>
                        </a:rPr>
                        <a:t>scooter</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 xmlns:a16="http://schemas.microsoft.com/office/drawing/2014/main" val="10002"/>
                  </a:ext>
                </a:extLst>
              </a:tr>
              <a:tr h="686610">
                <a:tc vMerge="1">
                  <a:txBody>
                    <a:bodyPr/>
                    <a:lstStyle/>
                    <a:p>
                      <a:pPr marL="21590" indent="0">
                        <a:lnSpc>
                          <a:spcPct val="114000"/>
                        </a:lnSpc>
                        <a:spcAft>
                          <a:spcPts val="0"/>
                        </a:spcAft>
                      </a:pPr>
                      <a:endParaRPr lang="en-GB"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Attending social events</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Go online to discover events</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lumMod val="95000"/>
                      </a:schemeClr>
                    </a:solidFill>
                  </a:tcPr>
                </a:tc>
              </a:tr>
              <a:tr h="686610">
                <a:tc rowSpan="2">
                  <a:txBody>
                    <a:bodyPr/>
                    <a:lstStyle/>
                    <a:p>
                      <a:pPr marL="21590" indent="0">
                        <a:lnSpc>
                          <a:spcPct val="114000"/>
                        </a:lnSpc>
                        <a:spcAft>
                          <a:spcPts val="0"/>
                        </a:spcAft>
                      </a:pPr>
                      <a:r>
                        <a:rPr lang="en-GB" sz="2000" b="0" kern="1200" dirty="0">
                          <a:solidFill>
                            <a:schemeClr val="bg1"/>
                          </a:solidFill>
                          <a:effectLst/>
                          <a:latin typeface="Arial" panose="020B0604020202020204" pitchFamily="34" charset="0"/>
                          <a:cs typeface="Arial" panose="020B0604020202020204" pitchFamily="34" charset="0"/>
                        </a:rPr>
                        <a:t>Be more independent</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indent="0">
                        <a:lnSpc>
                          <a:spcPct val="114000"/>
                        </a:lnSpc>
                        <a:spcAft>
                          <a:spcPts val="0"/>
                        </a:spcAft>
                      </a:pPr>
                      <a:r>
                        <a:rPr lang="en-GB" sz="2000" b="0" dirty="0">
                          <a:solidFill>
                            <a:schemeClr val="tx1"/>
                          </a:solidFill>
                          <a:effectLst/>
                          <a:latin typeface="Arial" panose="020B0604020202020204" pitchFamily="34" charset="0"/>
                          <a:cs typeface="Arial" panose="020B0604020202020204" pitchFamily="34" charset="0"/>
                        </a:rPr>
                        <a:t>Perform domestic tasks without </a:t>
                      </a:r>
                      <a:r>
                        <a:rPr lang="en-GB" sz="2000" b="0" dirty="0" smtClean="0">
                          <a:solidFill>
                            <a:schemeClr val="tx1"/>
                          </a:solidFill>
                          <a:effectLst/>
                          <a:latin typeface="Arial" panose="020B0604020202020204" pitchFamily="34" charset="0"/>
                          <a:cs typeface="Arial" panose="020B0604020202020204" pitchFamily="34" charset="0"/>
                        </a:rPr>
                        <a:t>help</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indent="0">
                        <a:lnSpc>
                          <a:spcPct val="114000"/>
                        </a:lnSpc>
                        <a:spcAft>
                          <a:spcPts val="0"/>
                        </a:spcAft>
                      </a:pPr>
                      <a:r>
                        <a:rPr lang="en-GB" sz="2000" b="0" dirty="0">
                          <a:solidFill>
                            <a:schemeClr val="tx1"/>
                          </a:solidFill>
                          <a:effectLst/>
                          <a:latin typeface="Arial" panose="020B0604020202020204" pitchFamily="34" charset="0"/>
                          <a:cs typeface="Arial" panose="020B0604020202020204" pitchFamily="34" charset="0"/>
                        </a:rPr>
                        <a:t>Buy a robotic </a:t>
                      </a:r>
                      <a:r>
                        <a:rPr lang="en-GB" sz="2000" b="0" dirty="0" smtClean="0">
                          <a:solidFill>
                            <a:schemeClr val="tx1"/>
                          </a:solidFill>
                          <a:effectLst/>
                          <a:latin typeface="Arial" panose="020B0604020202020204" pitchFamily="34" charset="0"/>
                          <a:cs typeface="Arial" panose="020B0604020202020204" pitchFamily="34" charset="0"/>
                        </a:rPr>
                        <a:t>cleaner</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 xmlns:a16="http://schemas.microsoft.com/office/drawing/2014/main" val="10003"/>
                  </a:ext>
                </a:extLst>
              </a:tr>
              <a:tr h="751375">
                <a:tc vMerge="1">
                  <a:txBody>
                    <a:bodyPr/>
                    <a:lstStyle/>
                    <a:p>
                      <a:pPr marL="21590" indent="0">
                        <a:lnSpc>
                          <a:spcPct val="114000"/>
                        </a:lnSpc>
                        <a:spcAft>
                          <a:spcPts val="0"/>
                        </a:spcAft>
                      </a:pPr>
                      <a:endParaRPr lang="en-GB"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Take charge of making decisions</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Online banking/shopping</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lumMod val="95000"/>
                      </a:schemeClr>
                    </a:solidFill>
                  </a:tcPr>
                </a:tc>
              </a:tr>
            </a:tbl>
          </a:graphicData>
        </a:graphic>
      </p:graphicFrame>
    </p:spTree>
    <p:extLst>
      <p:ext uri="{BB962C8B-B14F-4D97-AF65-F5344CB8AC3E}">
        <p14:creationId xmlns:p14="http://schemas.microsoft.com/office/powerpoint/2010/main" val="14923146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80000"/>
              </a:lnSpc>
            </a:pPr>
            <a:r>
              <a:rPr lang="en-GB" dirty="0"/>
              <a:t/>
            </a:r>
            <a:br>
              <a:rPr lang="en-GB" dirty="0"/>
            </a:br>
            <a:r>
              <a:rPr lang="en-GB" dirty="0"/>
              <a:t>Examples of matching goals to technology opportunities </a:t>
            </a:r>
            <a:r>
              <a:rPr lang="en-GB" dirty="0" smtClean="0"/>
              <a:t>(2)</a:t>
            </a:r>
            <a:r>
              <a:rPr lang="en-GB" dirty="0"/>
              <a:t/>
            </a:r>
            <a:br>
              <a:rPr lang="en-GB" dirty="0"/>
            </a:br>
            <a:endParaRPr lang="en-GB"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30812698"/>
              </p:ext>
            </p:extLst>
          </p:nvPr>
        </p:nvGraphicFramePr>
        <p:xfrm>
          <a:off x="503239" y="1376366"/>
          <a:ext cx="8208963" cy="4272700"/>
        </p:xfrm>
        <a:graphic>
          <a:graphicData uri="http://schemas.openxmlformats.org/drawingml/2006/table">
            <a:tbl>
              <a:tblPr firstRow="1" firstCol="1" bandRow="1">
                <a:tableStyleId>{93296810-A885-4BE3-A3E7-6D5BEEA58F35}</a:tableStyleId>
              </a:tblPr>
              <a:tblGrid>
                <a:gridCol w="2102175">
                  <a:extLst>
                    <a:ext uri="{9D8B030D-6E8A-4147-A177-3AD203B41FA5}">
                      <a16:colId xmlns="" xmlns:a16="http://schemas.microsoft.com/office/drawing/2014/main" val="20000"/>
                    </a:ext>
                  </a:extLst>
                </a:gridCol>
                <a:gridCol w="2768252">
                  <a:extLst>
                    <a:ext uri="{9D8B030D-6E8A-4147-A177-3AD203B41FA5}">
                      <a16:colId xmlns="" xmlns:a16="http://schemas.microsoft.com/office/drawing/2014/main" val="20001"/>
                    </a:ext>
                  </a:extLst>
                </a:gridCol>
                <a:gridCol w="3338536">
                  <a:extLst>
                    <a:ext uri="{9D8B030D-6E8A-4147-A177-3AD203B41FA5}">
                      <a16:colId xmlns="" xmlns:a16="http://schemas.microsoft.com/office/drawing/2014/main" val="20002"/>
                    </a:ext>
                  </a:extLst>
                </a:gridCol>
              </a:tblGrid>
              <a:tr h="328345">
                <a:tc>
                  <a:txBody>
                    <a:bodyPr/>
                    <a:lstStyle/>
                    <a:p>
                      <a:pPr indent="0" algn="ctr">
                        <a:lnSpc>
                          <a:spcPct val="114000"/>
                        </a:lnSpc>
                        <a:spcAft>
                          <a:spcPts val="0"/>
                        </a:spcAft>
                      </a:pPr>
                      <a:r>
                        <a:rPr lang="en-GB" sz="2000" b="0" dirty="0" smtClean="0">
                          <a:solidFill>
                            <a:schemeClr val="bg1"/>
                          </a:solidFill>
                          <a:effectLst/>
                          <a:latin typeface="Arial" panose="020B0604020202020204" pitchFamily="34" charset="0"/>
                          <a:cs typeface="Arial" panose="020B0604020202020204" pitchFamily="34" charset="0"/>
                        </a:rPr>
                        <a:t>Goal</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582F7A"/>
                    </a:solidFill>
                  </a:tcPr>
                </a:tc>
                <a:tc>
                  <a:txBody>
                    <a:bodyPr/>
                    <a:lstStyle/>
                    <a:p>
                      <a:pPr indent="0" algn="ctr">
                        <a:lnSpc>
                          <a:spcPct val="114000"/>
                        </a:lnSpc>
                        <a:spcAft>
                          <a:spcPts val="0"/>
                        </a:spcAft>
                      </a:pPr>
                      <a:r>
                        <a:rPr lang="en-GB" sz="2000" b="0" dirty="0">
                          <a:solidFill>
                            <a:schemeClr val="bg1"/>
                          </a:solidFill>
                          <a:effectLst/>
                          <a:latin typeface="Arial" panose="020B0604020202020204" pitchFamily="34" charset="0"/>
                          <a:cs typeface="Arial" panose="020B0604020202020204" pitchFamily="34" charset="0"/>
                        </a:rPr>
                        <a:t>Examples of </a:t>
                      </a:r>
                      <a:r>
                        <a:rPr lang="en-GB" sz="2000" b="0" dirty="0" smtClean="0">
                          <a:solidFill>
                            <a:schemeClr val="bg1"/>
                          </a:solidFill>
                          <a:effectLst/>
                          <a:latin typeface="Arial" panose="020B0604020202020204" pitchFamily="34" charset="0"/>
                          <a:cs typeface="Arial" panose="020B0604020202020204" pitchFamily="34" charset="0"/>
                        </a:rPr>
                        <a:t>need</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69A830"/>
                    </a:solidFill>
                  </a:tcPr>
                </a:tc>
                <a:tc>
                  <a:txBody>
                    <a:bodyPr/>
                    <a:lstStyle/>
                    <a:p>
                      <a:pPr indent="0" algn="ctr">
                        <a:lnSpc>
                          <a:spcPct val="114000"/>
                        </a:lnSpc>
                        <a:spcAft>
                          <a:spcPts val="0"/>
                        </a:spcAft>
                      </a:pPr>
                      <a:r>
                        <a:rPr lang="en-GB" sz="2000" b="0" dirty="0">
                          <a:solidFill>
                            <a:schemeClr val="bg1"/>
                          </a:solidFill>
                          <a:effectLst/>
                          <a:latin typeface="Arial" panose="020B0604020202020204" pitchFamily="34" charset="0"/>
                          <a:cs typeface="Arial" panose="020B0604020202020204" pitchFamily="34" charset="0"/>
                        </a:rPr>
                        <a:t>Technology </a:t>
                      </a:r>
                      <a:r>
                        <a:rPr lang="en-GB" sz="2000" b="0" dirty="0" smtClean="0">
                          <a:solidFill>
                            <a:schemeClr val="bg1"/>
                          </a:solidFill>
                          <a:effectLst/>
                          <a:latin typeface="Arial" panose="020B0604020202020204" pitchFamily="34" charset="0"/>
                          <a:cs typeface="Arial" panose="020B0604020202020204" pitchFamily="34" charset="0"/>
                        </a:rPr>
                        <a:t>options</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lumMod val="75000"/>
                        <a:lumOff val="25000"/>
                      </a:schemeClr>
                    </a:solidFill>
                  </a:tcPr>
                </a:tc>
                <a:extLst>
                  <a:ext uri="{0D108BD9-81ED-4DB2-BD59-A6C34878D82A}">
                    <a16:rowId xmlns="" xmlns:a16="http://schemas.microsoft.com/office/drawing/2014/main" val="10000"/>
                  </a:ext>
                </a:extLst>
              </a:tr>
              <a:tr h="686610">
                <a:tc rowSpan="2">
                  <a:txBody>
                    <a:bodyPr/>
                    <a:lstStyle/>
                    <a:p>
                      <a:pPr marL="21590" indent="0">
                        <a:lnSpc>
                          <a:spcPct val="114000"/>
                        </a:lnSpc>
                        <a:spcAft>
                          <a:spcPts val="0"/>
                        </a:spcAft>
                      </a:pPr>
                      <a:r>
                        <a:rPr lang="en-GB" sz="2000" b="0" kern="1200" dirty="0">
                          <a:solidFill>
                            <a:schemeClr val="bg1"/>
                          </a:solidFill>
                          <a:effectLst/>
                          <a:latin typeface="Arial" panose="020B0604020202020204" pitchFamily="34" charset="0"/>
                          <a:cs typeface="Arial" panose="020B0604020202020204" pitchFamily="34" charset="0"/>
                        </a:rPr>
                        <a:t>Become physically fitter</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indent="0">
                        <a:lnSpc>
                          <a:spcPct val="114000"/>
                        </a:lnSpc>
                        <a:spcAft>
                          <a:spcPts val="0"/>
                        </a:spcAft>
                      </a:pPr>
                      <a:r>
                        <a:rPr lang="en-GB" sz="2000" b="0" dirty="0">
                          <a:solidFill>
                            <a:schemeClr val="tx1"/>
                          </a:solidFill>
                          <a:effectLst/>
                          <a:latin typeface="Arial" panose="020B0604020202020204" pitchFamily="34" charset="0"/>
                          <a:cs typeface="Arial" panose="020B0604020202020204" pitchFamily="34" charset="0"/>
                        </a:rPr>
                        <a:t>Take more </a:t>
                      </a:r>
                      <a:r>
                        <a:rPr lang="en-GB" sz="2000" b="0" dirty="0" smtClean="0">
                          <a:solidFill>
                            <a:schemeClr val="tx1"/>
                          </a:solidFill>
                          <a:effectLst/>
                          <a:latin typeface="Arial" panose="020B0604020202020204" pitchFamily="34" charset="0"/>
                          <a:cs typeface="Arial" panose="020B0604020202020204" pitchFamily="34" charset="0"/>
                        </a:rPr>
                        <a:t>exercise</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indent="0">
                        <a:lnSpc>
                          <a:spcPct val="114000"/>
                        </a:lnSpc>
                        <a:spcAft>
                          <a:spcPts val="0"/>
                        </a:spcAft>
                      </a:pPr>
                      <a:r>
                        <a:rPr lang="en-GB" sz="2000" b="0" dirty="0">
                          <a:solidFill>
                            <a:schemeClr val="tx1"/>
                          </a:solidFill>
                          <a:effectLst/>
                          <a:latin typeface="Arial" panose="020B0604020202020204" pitchFamily="34" charset="0"/>
                          <a:cs typeface="Arial" panose="020B0604020202020204" pitchFamily="34" charset="0"/>
                        </a:rPr>
                        <a:t>Use a </a:t>
                      </a:r>
                      <a:r>
                        <a:rPr lang="en-GB" sz="2000" b="0" dirty="0" smtClean="0">
                          <a:solidFill>
                            <a:schemeClr val="tx1"/>
                          </a:solidFill>
                          <a:effectLst/>
                          <a:latin typeface="Arial" panose="020B0604020202020204" pitchFamily="34" charset="0"/>
                          <a:cs typeface="Arial" panose="020B0604020202020204" pitchFamily="34" charset="0"/>
                        </a:rPr>
                        <a:t>treadmill</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 xmlns:a16="http://schemas.microsoft.com/office/drawing/2014/main" val="10001"/>
                  </a:ext>
                </a:extLst>
              </a:tr>
              <a:tr h="686610">
                <a:tc vMerge="1">
                  <a:txBody>
                    <a:bodyPr/>
                    <a:lstStyle/>
                    <a:p>
                      <a:pPr marL="21590" indent="0">
                        <a:lnSpc>
                          <a:spcPct val="114000"/>
                        </a:lnSpc>
                        <a:spcAft>
                          <a:spcPts val="0"/>
                        </a:spcAft>
                      </a:pPr>
                      <a:endParaRPr lang="en-GB"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Lose weight</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Wear a fitness tracker</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lumMod val="95000"/>
                      </a:schemeClr>
                    </a:solidFill>
                  </a:tcPr>
                </a:tc>
              </a:tr>
              <a:tr h="614838">
                <a:tc rowSpan="2">
                  <a:txBody>
                    <a:bodyPr/>
                    <a:lstStyle/>
                    <a:p>
                      <a:pPr marL="21590" marR="0" indent="0" algn="l" defTabSz="457200" rtl="0" eaLnBrk="1" fontAlgn="auto" latinLnBrk="0" hangingPunct="1">
                        <a:lnSpc>
                          <a:spcPct val="114000"/>
                        </a:lnSpc>
                        <a:spcBef>
                          <a:spcPts val="0"/>
                        </a:spcBef>
                        <a:spcAft>
                          <a:spcPts val="0"/>
                        </a:spcAft>
                        <a:buClrTx/>
                        <a:buSzTx/>
                        <a:buFontTx/>
                        <a:buNone/>
                        <a:tabLst/>
                        <a:defRPr/>
                      </a:pPr>
                      <a:r>
                        <a:rPr lang="en-GB" sz="2000" b="0" kern="1200" dirty="0" smtClean="0">
                          <a:solidFill>
                            <a:schemeClr val="bg1"/>
                          </a:solidFill>
                          <a:effectLst/>
                          <a:latin typeface="Arial" panose="020B0604020202020204" pitchFamily="34" charset="0"/>
                          <a:cs typeface="Arial" panose="020B0604020202020204" pitchFamily="34" charset="0"/>
                        </a:rPr>
                        <a:t>Take up a new interest</a:t>
                      </a:r>
                      <a:endParaRPr lang="en-GB" sz="2000" b="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indent="0">
                        <a:lnSpc>
                          <a:spcPct val="114000"/>
                        </a:lnSpc>
                        <a:spcAft>
                          <a:spcPts val="0"/>
                        </a:spcAft>
                      </a:pPr>
                      <a:r>
                        <a:rPr lang="en-GB" sz="2000" b="0" dirty="0" smtClean="0">
                          <a:solidFill>
                            <a:schemeClr val="tx1"/>
                          </a:solidFill>
                          <a:effectLst/>
                          <a:latin typeface="Arial" panose="020B0604020202020204" pitchFamily="34" charset="0"/>
                          <a:cs typeface="Arial" panose="020B0604020202020204" pitchFamily="34" charset="0"/>
                        </a:rPr>
                        <a:t>Learn a new language</a:t>
                      </a:r>
                    </a:p>
                  </a:txBody>
                  <a:tcPr marL="68580" marR="68580" marT="0" marB="0" anchor="ctr">
                    <a:solidFill>
                      <a:schemeClr val="accent3">
                        <a:lumMod val="60000"/>
                        <a:lumOff val="40000"/>
                      </a:schemeClr>
                    </a:solidFill>
                  </a:tcPr>
                </a:tc>
                <a:tc>
                  <a:txBody>
                    <a:bodyPr/>
                    <a:lstStyle/>
                    <a:p>
                      <a:pPr indent="0">
                        <a:lnSpc>
                          <a:spcPct val="114000"/>
                        </a:lnSpc>
                        <a:spcAft>
                          <a:spcPts val="0"/>
                        </a:spcAft>
                      </a:pPr>
                      <a:r>
                        <a:rPr lang="en-GB" sz="2000" b="0" dirty="0" smtClean="0">
                          <a:solidFill>
                            <a:schemeClr val="tx1"/>
                          </a:solidFill>
                          <a:effectLst/>
                          <a:latin typeface="Arial" panose="020B0604020202020204" pitchFamily="34" charset="0"/>
                          <a:cs typeface="Arial" panose="020B0604020202020204" pitchFamily="34" charset="0"/>
                        </a:rPr>
                        <a:t>App/Web service</a:t>
                      </a:r>
                    </a:p>
                  </a:txBody>
                  <a:tcPr marL="68580" marR="68580" marT="0" marB="0" anchor="ctr">
                    <a:solidFill>
                      <a:schemeClr val="bg1">
                        <a:lumMod val="95000"/>
                      </a:schemeClr>
                    </a:solidFill>
                  </a:tcPr>
                </a:tc>
                <a:extLst>
                  <a:ext uri="{0D108BD9-81ED-4DB2-BD59-A6C34878D82A}">
                    <a16:rowId xmlns="" xmlns:a16="http://schemas.microsoft.com/office/drawing/2014/main" val="10002"/>
                  </a:ext>
                </a:extLst>
              </a:tr>
              <a:tr h="490851">
                <a:tc vMerge="1">
                  <a:txBody>
                    <a:bodyPr/>
                    <a:lstStyle/>
                    <a:p>
                      <a:pPr marL="21590" indent="0">
                        <a:lnSpc>
                          <a:spcPct val="114000"/>
                        </a:lnSpc>
                        <a:spcAft>
                          <a:spcPts val="0"/>
                        </a:spcAft>
                      </a:pPr>
                      <a:endParaRPr lang="en-GB"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Play strategy games</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Virtual games forums</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lumMod val="95000"/>
                      </a:schemeClr>
                    </a:solidFill>
                  </a:tcPr>
                </a:tc>
              </a:tr>
              <a:tr h="686610">
                <a:tc rowSpan="2">
                  <a:txBody>
                    <a:bodyPr/>
                    <a:lstStyle/>
                    <a:p>
                      <a:pPr marL="21590" indent="0">
                        <a:lnSpc>
                          <a:spcPct val="114000"/>
                        </a:lnSpc>
                        <a:spcBef>
                          <a:spcPts val="0"/>
                        </a:spcBef>
                        <a:spcAft>
                          <a:spcPts val="0"/>
                        </a:spcAft>
                      </a:pPr>
                      <a:r>
                        <a:rPr lang="en-GB" sz="2000" b="0" kern="1200" dirty="0">
                          <a:solidFill>
                            <a:schemeClr val="bg1"/>
                          </a:solidFill>
                          <a:effectLst/>
                          <a:latin typeface="Arial" panose="020B0604020202020204" pitchFamily="34" charset="0"/>
                          <a:cs typeface="Arial" panose="020B0604020202020204" pitchFamily="34" charset="0"/>
                        </a:rPr>
                        <a:t>See more of my family</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a:lnSpc>
                          <a:spcPct val="114000"/>
                        </a:lnSpc>
                        <a:spcBef>
                          <a:spcPts val="0"/>
                        </a:spcBef>
                        <a:spcAft>
                          <a:spcPts val="0"/>
                        </a:spcAft>
                      </a:pPr>
                      <a:r>
                        <a:rPr lang="en-GB" sz="2000" b="0" dirty="0">
                          <a:solidFill>
                            <a:schemeClr val="tx1"/>
                          </a:solidFill>
                          <a:effectLst/>
                          <a:latin typeface="Arial" panose="020B0604020202020204" pitchFamily="34" charset="0"/>
                          <a:cs typeface="Arial" panose="020B0604020202020204" pitchFamily="34" charset="0"/>
                        </a:rPr>
                        <a:t>Share birthdays and </a:t>
                      </a:r>
                      <a:r>
                        <a:rPr lang="en-GB" sz="2000" b="0" dirty="0" smtClean="0">
                          <a:solidFill>
                            <a:schemeClr val="tx1"/>
                          </a:solidFill>
                          <a:effectLst/>
                          <a:latin typeface="Arial" panose="020B0604020202020204" pitchFamily="34" charset="0"/>
                          <a:cs typeface="Arial" panose="020B0604020202020204" pitchFamily="34" charset="0"/>
                        </a:rPr>
                        <a:t>holidays</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a:lnSpc>
                          <a:spcPct val="114000"/>
                        </a:lnSpc>
                        <a:spcBef>
                          <a:spcPts val="0"/>
                        </a:spcBef>
                        <a:spcAft>
                          <a:spcPts val="0"/>
                        </a:spcAft>
                      </a:pPr>
                      <a:r>
                        <a:rPr lang="en-GB" sz="2000" b="0" dirty="0">
                          <a:solidFill>
                            <a:schemeClr val="tx1"/>
                          </a:solidFill>
                          <a:effectLst/>
                          <a:latin typeface="Arial" panose="020B0604020202020204" pitchFamily="34" charset="0"/>
                          <a:cs typeface="Arial" panose="020B0604020202020204" pitchFamily="34" charset="0"/>
                        </a:rPr>
                        <a:t>Video calls (e.g. Skype</a:t>
                      </a:r>
                      <a:r>
                        <a:rPr lang="en-GB" sz="2000" b="0" dirty="0" smtClean="0">
                          <a:solidFill>
                            <a:schemeClr val="tx1"/>
                          </a:solidFill>
                          <a:effectLst/>
                          <a:latin typeface="Arial" panose="020B0604020202020204" pitchFamily="34" charset="0"/>
                          <a:cs typeface="Arial" panose="020B0604020202020204" pitchFamily="34" charset="0"/>
                        </a:rPr>
                        <a:t>)</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 xmlns:a16="http://schemas.microsoft.com/office/drawing/2014/main" val="10003"/>
                  </a:ext>
                </a:extLst>
              </a:tr>
              <a:tr h="751375">
                <a:tc vMerge="1">
                  <a:txBody>
                    <a:bodyPr/>
                    <a:lstStyle/>
                    <a:p>
                      <a:pPr marL="21590" indent="0">
                        <a:lnSpc>
                          <a:spcPct val="114000"/>
                        </a:lnSpc>
                        <a:spcAft>
                          <a:spcPts val="0"/>
                        </a:spcAft>
                      </a:pPr>
                      <a:endParaRPr lang="en-GB"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Follow grand-children</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Social media (Facebook)</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lumMod val="95000"/>
                      </a:schemeClr>
                    </a:solidFill>
                  </a:tcPr>
                </a:tc>
              </a:tr>
            </a:tbl>
          </a:graphicData>
        </a:graphic>
      </p:graphicFrame>
    </p:spTree>
    <p:extLst>
      <p:ext uri="{BB962C8B-B14F-4D97-AF65-F5344CB8AC3E}">
        <p14:creationId xmlns:p14="http://schemas.microsoft.com/office/powerpoint/2010/main" val="35952442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Learning </a:t>
            </a:r>
            <a:r>
              <a:rPr lang="en-GB" dirty="0" smtClean="0"/>
              <a:t>objectives </a:t>
            </a:r>
            <a:r>
              <a:rPr lang="en-GB" dirty="0"/>
              <a:t>(2)</a:t>
            </a:r>
          </a:p>
        </p:txBody>
      </p:sp>
      <p:sp>
        <p:nvSpPr>
          <p:cNvPr id="3" name="Content Placeholder 2"/>
          <p:cNvSpPr>
            <a:spLocks noGrp="1"/>
          </p:cNvSpPr>
          <p:nvPr>
            <p:ph idx="1"/>
          </p:nvPr>
        </p:nvSpPr>
        <p:spPr>
          <a:xfrm>
            <a:off x="431801" y="1376363"/>
            <a:ext cx="8280400" cy="4135271"/>
          </a:xfrm>
        </p:spPr>
        <p:txBody>
          <a:bodyPr>
            <a:noAutofit/>
          </a:bodyPr>
          <a:lstStyle/>
          <a:p>
            <a:pPr marL="457200" indent="-457200">
              <a:buFont typeface="Arial" panose="020B0604020202020204" pitchFamily="34" charset="0"/>
              <a:buChar char="•"/>
            </a:pPr>
            <a:r>
              <a:rPr lang="en-GB" sz="2800" dirty="0"/>
              <a:t>Have the skills to relate issues to the technologies that work for people with different knowledge and experiences of </a:t>
            </a:r>
            <a:r>
              <a:rPr lang="en-GB" sz="2800" dirty="0" smtClean="0"/>
              <a:t>Information Technology (IT)</a:t>
            </a:r>
            <a:endParaRPr lang="en-GB" sz="2800" dirty="0"/>
          </a:p>
          <a:p>
            <a:pPr marL="457200" indent="-457200">
              <a:buFont typeface="Arial" panose="020B0604020202020204" pitchFamily="34" charset="0"/>
              <a:buChar char="•"/>
            </a:pPr>
            <a:r>
              <a:rPr lang="en-GB" sz="2800" dirty="0"/>
              <a:t>Be able to perform robust risk assessments to show how telecare can reduce the likelihood of accident and the extent of harm to individuals</a:t>
            </a:r>
          </a:p>
          <a:p>
            <a:pPr marL="457200" indent="-457200">
              <a:buFont typeface="Arial" panose="020B0604020202020204" pitchFamily="34" charset="0"/>
              <a:buChar char="•"/>
            </a:pPr>
            <a:r>
              <a:rPr lang="en-GB" sz="2800" dirty="0"/>
              <a:t>Know how to help people </a:t>
            </a:r>
            <a:r>
              <a:rPr lang="en-GB" sz="2800" dirty="0" smtClean="0"/>
              <a:t>discover new ways </a:t>
            </a:r>
            <a:r>
              <a:rPr lang="en-GB" sz="2800" dirty="0"/>
              <a:t>of supporting themselves or </a:t>
            </a:r>
            <a:r>
              <a:rPr lang="en-GB" sz="2800" dirty="0" smtClean="0"/>
              <a:t>others using </a:t>
            </a:r>
            <a:r>
              <a:rPr lang="en-GB" sz="2800" dirty="0"/>
              <a:t>technology</a:t>
            </a:r>
          </a:p>
        </p:txBody>
      </p:sp>
    </p:spTree>
    <p:extLst>
      <p:ext uri="{BB962C8B-B14F-4D97-AF65-F5344CB8AC3E}">
        <p14:creationId xmlns:p14="http://schemas.microsoft.com/office/powerpoint/2010/main" val="297509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80000"/>
              </a:lnSpc>
            </a:pPr>
            <a:r>
              <a:rPr lang="en-GB" dirty="0"/>
              <a:t/>
            </a:r>
            <a:br>
              <a:rPr lang="en-GB" dirty="0"/>
            </a:br>
            <a:r>
              <a:rPr lang="en-GB" dirty="0"/>
              <a:t>Examples of matching goals to technology opportunities </a:t>
            </a:r>
            <a:r>
              <a:rPr lang="en-GB" dirty="0" smtClean="0"/>
              <a:t>(3)</a:t>
            </a:r>
            <a:r>
              <a:rPr lang="en-GB" dirty="0"/>
              <a:t/>
            </a:r>
            <a:br>
              <a:rPr lang="en-GB" dirty="0"/>
            </a:br>
            <a:endParaRPr lang="en-GB"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667686013"/>
              </p:ext>
            </p:extLst>
          </p:nvPr>
        </p:nvGraphicFramePr>
        <p:xfrm>
          <a:off x="503239" y="1376366"/>
          <a:ext cx="8208963" cy="4352806"/>
        </p:xfrm>
        <a:graphic>
          <a:graphicData uri="http://schemas.openxmlformats.org/drawingml/2006/table">
            <a:tbl>
              <a:tblPr firstRow="1" firstCol="1" bandRow="1">
                <a:tableStyleId>{93296810-A885-4BE3-A3E7-6D5BEEA58F35}</a:tableStyleId>
              </a:tblPr>
              <a:tblGrid>
                <a:gridCol w="2102175">
                  <a:extLst>
                    <a:ext uri="{9D8B030D-6E8A-4147-A177-3AD203B41FA5}">
                      <a16:colId xmlns="" xmlns:a16="http://schemas.microsoft.com/office/drawing/2014/main" val="20000"/>
                    </a:ext>
                  </a:extLst>
                </a:gridCol>
                <a:gridCol w="2768252">
                  <a:extLst>
                    <a:ext uri="{9D8B030D-6E8A-4147-A177-3AD203B41FA5}">
                      <a16:colId xmlns="" xmlns:a16="http://schemas.microsoft.com/office/drawing/2014/main" val="20001"/>
                    </a:ext>
                  </a:extLst>
                </a:gridCol>
                <a:gridCol w="3338536">
                  <a:extLst>
                    <a:ext uri="{9D8B030D-6E8A-4147-A177-3AD203B41FA5}">
                      <a16:colId xmlns="" xmlns:a16="http://schemas.microsoft.com/office/drawing/2014/main" val="20002"/>
                    </a:ext>
                  </a:extLst>
                </a:gridCol>
              </a:tblGrid>
              <a:tr h="328345">
                <a:tc>
                  <a:txBody>
                    <a:bodyPr/>
                    <a:lstStyle/>
                    <a:p>
                      <a:pPr indent="0" algn="ctr">
                        <a:lnSpc>
                          <a:spcPct val="114000"/>
                        </a:lnSpc>
                        <a:spcAft>
                          <a:spcPts val="0"/>
                        </a:spcAft>
                      </a:pPr>
                      <a:r>
                        <a:rPr lang="en-GB" sz="2000" b="0" dirty="0" smtClean="0">
                          <a:solidFill>
                            <a:schemeClr val="bg1"/>
                          </a:solidFill>
                          <a:effectLst/>
                          <a:latin typeface="Arial" panose="020B0604020202020204" pitchFamily="34" charset="0"/>
                          <a:cs typeface="Arial" panose="020B0604020202020204" pitchFamily="34" charset="0"/>
                        </a:rPr>
                        <a:t>Goal</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582F7A"/>
                    </a:solidFill>
                  </a:tcPr>
                </a:tc>
                <a:tc>
                  <a:txBody>
                    <a:bodyPr/>
                    <a:lstStyle/>
                    <a:p>
                      <a:pPr indent="0" algn="ctr">
                        <a:lnSpc>
                          <a:spcPct val="114000"/>
                        </a:lnSpc>
                        <a:spcAft>
                          <a:spcPts val="0"/>
                        </a:spcAft>
                      </a:pPr>
                      <a:r>
                        <a:rPr lang="en-GB" sz="2000" b="0" dirty="0">
                          <a:solidFill>
                            <a:schemeClr val="bg1"/>
                          </a:solidFill>
                          <a:effectLst/>
                          <a:latin typeface="Arial" panose="020B0604020202020204" pitchFamily="34" charset="0"/>
                          <a:cs typeface="Arial" panose="020B0604020202020204" pitchFamily="34" charset="0"/>
                        </a:rPr>
                        <a:t>Examples of </a:t>
                      </a:r>
                      <a:r>
                        <a:rPr lang="en-GB" sz="2000" b="0" dirty="0" smtClean="0">
                          <a:solidFill>
                            <a:schemeClr val="bg1"/>
                          </a:solidFill>
                          <a:effectLst/>
                          <a:latin typeface="Arial" panose="020B0604020202020204" pitchFamily="34" charset="0"/>
                          <a:cs typeface="Arial" panose="020B0604020202020204" pitchFamily="34" charset="0"/>
                        </a:rPr>
                        <a:t>need</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69A830"/>
                    </a:solidFill>
                  </a:tcPr>
                </a:tc>
                <a:tc>
                  <a:txBody>
                    <a:bodyPr/>
                    <a:lstStyle/>
                    <a:p>
                      <a:pPr indent="0" algn="ctr">
                        <a:lnSpc>
                          <a:spcPct val="114000"/>
                        </a:lnSpc>
                        <a:spcAft>
                          <a:spcPts val="0"/>
                        </a:spcAft>
                      </a:pPr>
                      <a:r>
                        <a:rPr lang="en-GB" sz="2000" b="0" dirty="0">
                          <a:solidFill>
                            <a:schemeClr val="bg1"/>
                          </a:solidFill>
                          <a:effectLst/>
                          <a:latin typeface="Arial" panose="020B0604020202020204" pitchFamily="34" charset="0"/>
                          <a:cs typeface="Arial" panose="020B0604020202020204" pitchFamily="34" charset="0"/>
                        </a:rPr>
                        <a:t>Technology </a:t>
                      </a:r>
                      <a:r>
                        <a:rPr lang="en-GB" sz="2000" b="0" dirty="0" smtClean="0">
                          <a:solidFill>
                            <a:schemeClr val="bg1"/>
                          </a:solidFill>
                          <a:effectLst/>
                          <a:latin typeface="Arial" panose="020B0604020202020204" pitchFamily="34" charset="0"/>
                          <a:cs typeface="Arial" panose="020B0604020202020204" pitchFamily="34" charset="0"/>
                        </a:rPr>
                        <a:t>options</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lumMod val="75000"/>
                        <a:lumOff val="25000"/>
                      </a:schemeClr>
                    </a:solidFill>
                  </a:tcPr>
                </a:tc>
                <a:extLst>
                  <a:ext uri="{0D108BD9-81ED-4DB2-BD59-A6C34878D82A}">
                    <a16:rowId xmlns="" xmlns:a16="http://schemas.microsoft.com/office/drawing/2014/main" val="10000"/>
                  </a:ext>
                </a:extLst>
              </a:tr>
              <a:tr h="686610">
                <a:tc rowSpan="2">
                  <a:txBody>
                    <a:bodyPr/>
                    <a:lstStyle/>
                    <a:p>
                      <a:pPr marL="21590" indent="0">
                        <a:lnSpc>
                          <a:spcPct val="114000"/>
                        </a:lnSpc>
                        <a:spcBef>
                          <a:spcPts val="0"/>
                        </a:spcBef>
                        <a:spcAft>
                          <a:spcPts val="0"/>
                        </a:spcAft>
                      </a:pPr>
                      <a:r>
                        <a:rPr lang="en-GB" sz="2000" b="0" kern="1200" dirty="0">
                          <a:solidFill>
                            <a:schemeClr val="bg1"/>
                          </a:solidFill>
                          <a:effectLst/>
                          <a:latin typeface="Arial" panose="020B0604020202020204" pitchFamily="34" charset="0"/>
                          <a:cs typeface="Arial" panose="020B0604020202020204" pitchFamily="34" charset="0"/>
                        </a:rPr>
                        <a:t>Improve Quality of Life</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a:lnSpc>
                          <a:spcPct val="114000"/>
                        </a:lnSpc>
                        <a:spcBef>
                          <a:spcPts val="0"/>
                        </a:spcBef>
                        <a:spcAft>
                          <a:spcPts val="0"/>
                        </a:spcAft>
                      </a:pPr>
                      <a:r>
                        <a:rPr lang="en-GB" sz="2000" b="0" dirty="0">
                          <a:solidFill>
                            <a:schemeClr val="tx1"/>
                          </a:solidFill>
                          <a:effectLst/>
                          <a:latin typeface="Arial" panose="020B0604020202020204" pitchFamily="34" charset="0"/>
                          <a:cs typeface="Arial" panose="020B0604020202020204" pitchFamily="34" charset="0"/>
                        </a:rPr>
                        <a:t>Learn relaxation </a:t>
                      </a:r>
                      <a:r>
                        <a:rPr lang="en-GB" sz="2000" b="0" dirty="0" smtClean="0">
                          <a:solidFill>
                            <a:schemeClr val="tx1"/>
                          </a:solidFill>
                          <a:effectLst/>
                          <a:latin typeface="Arial" panose="020B0604020202020204" pitchFamily="34" charset="0"/>
                          <a:cs typeface="Arial" panose="020B0604020202020204" pitchFamily="34" charset="0"/>
                        </a:rPr>
                        <a:t>techniques</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a:lnSpc>
                          <a:spcPct val="114000"/>
                        </a:lnSpc>
                        <a:spcBef>
                          <a:spcPts val="0"/>
                        </a:spcBef>
                        <a:spcAft>
                          <a:spcPts val="0"/>
                        </a:spcAft>
                      </a:pPr>
                      <a:r>
                        <a:rPr lang="en-GB" sz="2000" b="0" dirty="0">
                          <a:solidFill>
                            <a:schemeClr val="tx1"/>
                          </a:solidFill>
                          <a:effectLst/>
                          <a:latin typeface="Arial" panose="020B0604020202020204" pitchFamily="34" charset="0"/>
                          <a:cs typeface="Arial" panose="020B0604020202020204" pitchFamily="34" charset="0"/>
                        </a:rPr>
                        <a:t>Virtual yoga or </a:t>
                      </a:r>
                      <a:r>
                        <a:rPr lang="en-GB" sz="2000" b="0" dirty="0" smtClean="0">
                          <a:solidFill>
                            <a:schemeClr val="tx1"/>
                          </a:solidFill>
                          <a:effectLst/>
                          <a:latin typeface="Arial" panose="020B0604020202020204" pitchFamily="34" charset="0"/>
                          <a:cs typeface="Arial" panose="020B0604020202020204" pitchFamily="34" charset="0"/>
                        </a:rPr>
                        <a:t>meditation</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 xmlns:a16="http://schemas.microsoft.com/office/drawing/2014/main" val="10001"/>
                  </a:ext>
                </a:extLst>
              </a:tr>
              <a:tr h="686610">
                <a:tc vMerge="1">
                  <a:txBody>
                    <a:bodyPr/>
                    <a:lstStyle/>
                    <a:p>
                      <a:pPr marL="21590" indent="0">
                        <a:lnSpc>
                          <a:spcPct val="114000"/>
                        </a:lnSpc>
                        <a:spcBef>
                          <a:spcPts val="0"/>
                        </a:spcBef>
                        <a:spcAft>
                          <a:spcPts val="0"/>
                        </a:spcAft>
                      </a:pPr>
                      <a:endParaRPr lang="en-GB"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Enjoy films and music</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a:lnSpc>
                          <a:spcPct val="114000"/>
                        </a:lnSpc>
                        <a:spcBef>
                          <a:spcPts val="0"/>
                        </a:spcBef>
                        <a:spcAft>
                          <a:spcPts val="0"/>
                        </a:spcAft>
                      </a:pPr>
                      <a:r>
                        <a:rPr lang="en-GB" sz="2000" b="0" dirty="0" smtClean="0">
                          <a:solidFill>
                            <a:schemeClr val="tx1"/>
                          </a:solidFill>
                          <a:effectLst/>
                          <a:latin typeface="Arial" panose="020B0604020202020204" pitchFamily="34" charset="0"/>
                          <a:cs typeface="Arial" panose="020B0604020202020204" pitchFamily="34" charset="0"/>
                        </a:rPr>
                        <a:t>Reminiscence </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bg1">
                        <a:lumMod val="95000"/>
                      </a:schemeClr>
                    </a:solidFill>
                  </a:tcPr>
                </a:tc>
              </a:tr>
              <a:tr h="614838">
                <a:tc rowSpan="2">
                  <a:txBody>
                    <a:bodyPr/>
                    <a:lstStyle/>
                    <a:p>
                      <a:pPr marL="21590" marR="0" indent="0" algn="l" defTabSz="457200" rtl="0" eaLnBrk="1" fontAlgn="auto" latinLnBrk="0" hangingPunct="1">
                        <a:lnSpc>
                          <a:spcPct val="114000"/>
                        </a:lnSpc>
                        <a:spcBef>
                          <a:spcPts val="0"/>
                        </a:spcBef>
                        <a:spcAft>
                          <a:spcPts val="0"/>
                        </a:spcAft>
                        <a:buClrTx/>
                        <a:buSzTx/>
                        <a:buFontTx/>
                        <a:buNone/>
                        <a:tabLst/>
                        <a:defRPr/>
                      </a:pPr>
                      <a:r>
                        <a:rPr lang="en-GB" sz="2000" b="0" kern="1200" dirty="0" smtClean="0">
                          <a:solidFill>
                            <a:schemeClr val="bg1"/>
                          </a:solidFill>
                          <a:effectLst/>
                          <a:latin typeface="Arial" panose="020B0604020202020204" pitchFamily="34" charset="0"/>
                          <a:cs typeface="Arial" panose="020B0604020202020204" pitchFamily="34" charset="0"/>
                        </a:rPr>
                        <a:t>Feel less anxious</a:t>
                      </a:r>
                      <a:endParaRPr lang="en-GB" sz="2000" b="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Feel safe at home</a:t>
                      </a: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Telecare sensors, home security products</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 xmlns:a16="http://schemas.microsoft.com/office/drawing/2014/main" val="10002"/>
                  </a:ext>
                </a:extLst>
              </a:tr>
              <a:tr h="490851">
                <a:tc vMerge="1">
                  <a:txBody>
                    <a:bodyPr/>
                    <a:lstStyle/>
                    <a:p>
                      <a:pPr marL="21590" indent="0">
                        <a:lnSpc>
                          <a:spcPct val="114000"/>
                        </a:lnSpc>
                        <a:spcAft>
                          <a:spcPts val="0"/>
                        </a:spcAft>
                      </a:pPr>
                      <a:endParaRPr lang="en-GB"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Feel more secure</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Video door-bell</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r>
              <a:tr h="686610">
                <a:tc rowSpan="2">
                  <a:txBody>
                    <a:bodyPr/>
                    <a:lstStyle/>
                    <a:p>
                      <a:pPr marL="21590" marR="0" indent="0" algn="l" defTabSz="457200" rtl="0" eaLnBrk="1" fontAlgn="auto" latinLnBrk="0" hangingPunct="1">
                        <a:lnSpc>
                          <a:spcPct val="114000"/>
                        </a:lnSpc>
                        <a:spcBef>
                          <a:spcPts val="0"/>
                        </a:spcBef>
                        <a:spcAft>
                          <a:spcPts val="0"/>
                        </a:spcAft>
                        <a:buClrTx/>
                        <a:buSzTx/>
                        <a:buFontTx/>
                        <a:buNone/>
                        <a:tabLst/>
                        <a:defRPr/>
                      </a:pPr>
                      <a:r>
                        <a:rPr lang="en-GB" sz="2000" b="0" kern="1200" dirty="0" smtClean="0">
                          <a:solidFill>
                            <a:schemeClr val="bg1"/>
                          </a:solidFill>
                          <a:effectLst/>
                          <a:latin typeface="Arial" panose="020B0604020202020204" pitchFamily="34" charset="0"/>
                          <a:cs typeface="Arial" panose="020B0604020202020204" pitchFamily="34" charset="0"/>
                        </a:rPr>
                        <a:t>Improve well-being</a:t>
                      </a:r>
                      <a:endParaRPr lang="en-GB" sz="2000" b="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Improve stamina</a:t>
                      </a: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Wii/Kinect video games</a:t>
                      </a:r>
                    </a:p>
                  </a:txBody>
                  <a:tcPr marL="68580" marR="68580" marT="0" marB="0" anchor="ctr">
                    <a:solidFill>
                      <a:schemeClr val="bg1">
                        <a:lumMod val="95000"/>
                      </a:schemeClr>
                    </a:solidFill>
                  </a:tcPr>
                </a:tc>
                <a:extLst>
                  <a:ext uri="{0D108BD9-81ED-4DB2-BD59-A6C34878D82A}">
                    <a16:rowId xmlns="" xmlns:a16="http://schemas.microsoft.com/office/drawing/2014/main" val="10003"/>
                  </a:ext>
                </a:extLst>
              </a:tr>
              <a:tr h="751375">
                <a:tc vMerge="1">
                  <a:txBody>
                    <a:bodyPr/>
                    <a:lstStyle/>
                    <a:p>
                      <a:pPr marL="21590" indent="0">
                        <a:lnSpc>
                          <a:spcPct val="114000"/>
                        </a:lnSpc>
                        <a:spcAft>
                          <a:spcPts val="0"/>
                        </a:spcAft>
                      </a:pPr>
                      <a:endParaRPr lang="en-GB"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Overcome pain</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TENS machines</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lumMod val="95000"/>
                      </a:schemeClr>
                    </a:solidFill>
                  </a:tcPr>
                </a:tc>
              </a:tr>
            </a:tbl>
          </a:graphicData>
        </a:graphic>
      </p:graphicFrame>
    </p:spTree>
    <p:extLst>
      <p:ext uri="{BB962C8B-B14F-4D97-AF65-F5344CB8AC3E}">
        <p14:creationId xmlns:p14="http://schemas.microsoft.com/office/powerpoint/2010/main" val="42614807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80000"/>
              </a:lnSpc>
            </a:pPr>
            <a:r>
              <a:rPr lang="en-GB" dirty="0"/>
              <a:t/>
            </a:r>
            <a:br>
              <a:rPr lang="en-GB" dirty="0"/>
            </a:br>
            <a:r>
              <a:rPr lang="en-GB" dirty="0"/>
              <a:t>Examples of matching goals to technology opportunities </a:t>
            </a:r>
            <a:r>
              <a:rPr lang="en-GB" dirty="0" smtClean="0"/>
              <a:t>(4)</a:t>
            </a:r>
            <a:r>
              <a:rPr lang="en-GB" dirty="0"/>
              <a:t/>
            </a:r>
            <a:br>
              <a:rPr lang="en-GB" dirty="0"/>
            </a:br>
            <a:endParaRPr lang="en-GB"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64846532"/>
              </p:ext>
            </p:extLst>
          </p:nvPr>
        </p:nvGraphicFramePr>
        <p:xfrm>
          <a:off x="503239" y="1376366"/>
          <a:ext cx="8208963" cy="2807254"/>
        </p:xfrm>
        <a:graphic>
          <a:graphicData uri="http://schemas.openxmlformats.org/drawingml/2006/table">
            <a:tbl>
              <a:tblPr firstRow="1" firstCol="1" bandRow="1">
                <a:tableStyleId>{93296810-A885-4BE3-A3E7-6D5BEEA58F35}</a:tableStyleId>
              </a:tblPr>
              <a:tblGrid>
                <a:gridCol w="2102175">
                  <a:extLst>
                    <a:ext uri="{9D8B030D-6E8A-4147-A177-3AD203B41FA5}">
                      <a16:colId xmlns="" xmlns:a16="http://schemas.microsoft.com/office/drawing/2014/main" val="20000"/>
                    </a:ext>
                  </a:extLst>
                </a:gridCol>
                <a:gridCol w="2768252">
                  <a:extLst>
                    <a:ext uri="{9D8B030D-6E8A-4147-A177-3AD203B41FA5}">
                      <a16:colId xmlns="" xmlns:a16="http://schemas.microsoft.com/office/drawing/2014/main" val="20001"/>
                    </a:ext>
                  </a:extLst>
                </a:gridCol>
                <a:gridCol w="3338536">
                  <a:extLst>
                    <a:ext uri="{9D8B030D-6E8A-4147-A177-3AD203B41FA5}">
                      <a16:colId xmlns="" xmlns:a16="http://schemas.microsoft.com/office/drawing/2014/main" val="20002"/>
                    </a:ext>
                  </a:extLst>
                </a:gridCol>
              </a:tblGrid>
              <a:tr h="328345">
                <a:tc>
                  <a:txBody>
                    <a:bodyPr/>
                    <a:lstStyle/>
                    <a:p>
                      <a:pPr indent="0" algn="ctr">
                        <a:lnSpc>
                          <a:spcPct val="114000"/>
                        </a:lnSpc>
                        <a:spcAft>
                          <a:spcPts val="0"/>
                        </a:spcAft>
                      </a:pPr>
                      <a:r>
                        <a:rPr lang="en-GB" sz="2000" b="0" dirty="0" smtClean="0">
                          <a:solidFill>
                            <a:schemeClr val="bg1"/>
                          </a:solidFill>
                          <a:effectLst/>
                          <a:latin typeface="Arial" panose="020B0604020202020204" pitchFamily="34" charset="0"/>
                          <a:cs typeface="Arial" panose="020B0604020202020204" pitchFamily="34" charset="0"/>
                        </a:rPr>
                        <a:t>Goal</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582F7A"/>
                    </a:solidFill>
                  </a:tcPr>
                </a:tc>
                <a:tc>
                  <a:txBody>
                    <a:bodyPr/>
                    <a:lstStyle/>
                    <a:p>
                      <a:pPr indent="0" algn="ctr">
                        <a:lnSpc>
                          <a:spcPct val="114000"/>
                        </a:lnSpc>
                        <a:spcAft>
                          <a:spcPts val="0"/>
                        </a:spcAft>
                      </a:pPr>
                      <a:r>
                        <a:rPr lang="en-GB" sz="2000" b="0" dirty="0">
                          <a:solidFill>
                            <a:schemeClr val="bg1"/>
                          </a:solidFill>
                          <a:effectLst/>
                          <a:latin typeface="Arial" panose="020B0604020202020204" pitchFamily="34" charset="0"/>
                          <a:cs typeface="Arial" panose="020B0604020202020204" pitchFamily="34" charset="0"/>
                        </a:rPr>
                        <a:t>Examples of </a:t>
                      </a:r>
                      <a:r>
                        <a:rPr lang="en-GB" sz="2000" b="0" dirty="0" smtClean="0">
                          <a:solidFill>
                            <a:schemeClr val="bg1"/>
                          </a:solidFill>
                          <a:effectLst/>
                          <a:latin typeface="Arial" panose="020B0604020202020204" pitchFamily="34" charset="0"/>
                          <a:cs typeface="Arial" panose="020B0604020202020204" pitchFamily="34" charset="0"/>
                        </a:rPr>
                        <a:t>need</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69A830"/>
                    </a:solidFill>
                  </a:tcPr>
                </a:tc>
                <a:tc>
                  <a:txBody>
                    <a:bodyPr/>
                    <a:lstStyle/>
                    <a:p>
                      <a:pPr indent="0" algn="ctr">
                        <a:lnSpc>
                          <a:spcPct val="114000"/>
                        </a:lnSpc>
                        <a:spcAft>
                          <a:spcPts val="0"/>
                        </a:spcAft>
                      </a:pPr>
                      <a:r>
                        <a:rPr lang="en-GB" sz="2000" b="0" dirty="0">
                          <a:solidFill>
                            <a:schemeClr val="bg1"/>
                          </a:solidFill>
                          <a:effectLst/>
                          <a:latin typeface="Arial" panose="020B0604020202020204" pitchFamily="34" charset="0"/>
                          <a:cs typeface="Arial" panose="020B0604020202020204" pitchFamily="34" charset="0"/>
                        </a:rPr>
                        <a:t>Technology </a:t>
                      </a:r>
                      <a:r>
                        <a:rPr lang="en-GB" sz="2000" b="0" dirty="0" smtClean="0">
                          <a:solidFill>
                            <a:schemeClr val="bg1"/>
                          </a:solidFill>
                          <a:effectLst/>
                          <a:latin typeface="Arial" panose="020B0604020202020204" pitchFamily="34" charset="0"/>
                          <a:cs typeface="Arial" panose="020B0604020202020204" pitchFamily="34" charset="0"/>
                        </a:rPr>
                        <a:t>options</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tx1">
                        <a:lumMod val="75000"/>
                        <a:lumOff val="25000"/>
                      </a:schemeClr>
                    </a:solidFill>
                  </a:tcPr>
                </a:tc>
                <a:extLst>
                  <a:ext uri="{0D108BD9-81ED-4DB2-BD59-A6C34878D82A}">
                    <a16:rowId xmlns="" xmlns:a16="http://schemas.microsoft.com/office/drawing/2014/main" val="10000"/>
                  </a:ext>
                </a:extLst>
              </a:tr>
              <a:tr h="686610">
                <a:tc rowSpan="2">
                  <a:txBody>
                    <a:bodyPr/>
                    <a:lstStyle/>
                    <a:p>
                      <a:pPr marL="21590" indent="0">
                        <a:lnSpc>
                          <a:spcPct val="114000"/>
                        </a:lnSpc>
                        <a:spcBef>
                          <a:spcPts val="0"/>
                        </a:spcBef>
                        <a:spcAft>
                          <a:spcPts val="0"/>
                        </a:spcAft>
                      </a:pPr>
                      <a:r>
                        <a:rPr lang="en-GB" sz="2000" b="0" kern="1200" dirty="0">
                          <a:solidFill>
                            <a:schemeClr val="bg1"/>
                          </a:solidFill>
                          <a:effectLst/>
                          <a:latin typeface="Arial" panose="020B0604020202020204" pitchFamily="34" charset="0"/>
                          <a:cs typeface="Arial" panose="020B0604020202020204" pitchFamily="34" charset="0"/>
                        </a:rPr>
                        <a:t>Become a good cook </a:t>
                      </a:r>
                      <a:endParaRPr lang="en-GB" sz="2000" b="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a:lnSpc>
                          <a:spcPct val="114000"/>
                        </a:lnSpc>
                        <a:spcBef>
                          <a:spcPts val="0"/>
                        </a:spcBef>
                        <a:spcAft>
                          <a:spcPts val="0"/>
                        </a:spcAft>
                      </a:pPr>
                      <a:r>
                        <a:rPr lang="en-GB" sz="2000" b="0" dirty="0">
                          <a:solidFill>
                            <a:schemeClr val="tx1"/>
                          </a:solidFill>
                          <a:effectLst/>
                          <a:latin typeface="Arial" panose="020B0604020202020204" pitchFamily="34" charset="0"/>
                          <a:cs typeface="Arial" panose="020B0604020202020204" pitchFamily="34" charset="0"/>
                        </a:rPr>
                        <a:t>Take a course in </a:t>
                      </a:r>
                      <a:r>
                        <a:rPr lang="en-GB" sz="2000" b="0" dirty="0" smtClean="0">
                          <a:solidFill>
                            <a:schemeClr val="tx1"/>
                          </a:solidFill>
                          <a:effectLst/>
                          <a:latin typeface="Arial" panose="020B0604020202020204" pitchFamily="34" charset="0"/>
                          <a:cs typeface="Arial" panose="020B0604020202020204" pitchFamily="34" charset="0"/>
                        </a:rPr>
                        <a:t>cookery</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a:lnSpc>
                          <a:spcPct val="114000"/>
                        </a:lnSpc>
                        <a:spcBef>
                          <a:spcPts val="0"/>
                        </a:spcBef>
                        <a:spcAft>
                          <a:spcPts val="0"/>
                        </a:spcAft>
                      </a:pPr>
                      <a:r>
                        <a:rPr lang="en-GB" sz="2000" b="0" dirty="0">
                          <a:solidFill>
                            <a:schemeClr val="tx1"/>
                          </a:solidFill>
                          <a:effectLst/>
                          <a:latin typeface="Arial" panose="020B0604020202020204" pitchFamily="34" charset="0"/>
                          <a:cs typeface="Arial" panose="020B0604020202020204" pitchFamily="34" charset="0"/>
                        </a:rPr>
                        <a:t>Electronic </a:t>
                      </a:r>
                      <a:r>
                        <a:rPr lang="en-GB" sz="2000" b="0" dirty="0" smtClean="0">
                          <a:solidFill>
                            <a:schemeClr val="tx1"/>
                          </a:solidFill>
                          <a:effectLst/>
                          <a:latin typeface="Arial" panose="020B0604020202020204" pitchFamily="34" charset="0"/>
                          <a:cs typeface="Arial" panose="020B0604020202020204" pitchFamily="34" charset="0"/>
                        </a:rPr>
                        <a:t>cook-book</a:t>
                      </a:r>
                      <a:endParaRPr lang="en-GB" sz="2000" b="0" dirty="0">
                        <a:solidFill>
                          <a:schemeClr val="tx1"/>
                        </a:solidFill>
                        <a:effectLst/>
                        <a:latin typeface="Arial" panose="020B0604020202020204" pitchFamily="34"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 xmlns:a16="http://schemas.microsoft.com/office/drawing/2014/main" val="10001"/>
                  </a:ext>
                </a:extLst>
              </a:tr>
              <a:tr h="686610">
                <a:tc vMerge="1">
                  <a:txBody>
                    <a:bodyPr/>
                    <a:lstStyle/>
                    <a:p>
                      <a:pPr marL="21590" indent="0">
                        <a:lnSpc>
                          <a:spcPct val="114000"/>
                        </a:lnSpc>
                        <a:spcBef>
                          <a:spcPts val="0"/>
                        </a:spcBef>
                        <a:spcAft>
                          <a:spcPts val="0"/>
                        </a:spcAft>
                      </a:pPr>
                      <a:endParaRPr lang="en-GB"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Invite friends for dinner</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Virtual dinner party</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lumMod val="95000"/>
                      </a:schemeClr>
                    </a:solidFill>
                  </a:tcPr>
                </a:tc>
              </a:tr>
              <a:tr h="614838">
                <a:tc rowSpan="2">
                  <a:txBody>
                    <a:bodyPr/>
                    <a:lstStyle/>
                    <a:p>
                      <a:pPr marL="21590" marR="0" indent="0" algn="l" defTabSz="457200" rtl="0" eaLnBrk="1" fontAlgn="auto" latinLnBrk="0" hangingPunct="1">
                        <a:lnSpc>
                          <a:spcPct val="114000"/>
                        </a:lnSpc>
                        <a:spcBef>
                          <a:spcPts val="0"/>
                        </a:spcBef>
                        <a:spcAft>
                          <a:spcPts val="0"/>
                        </a:spcAft>
                        <a:buClrTx/>
                        <a:buSzTx/>
                        <a:buFontTx/>
                        <a:buNone/>
                        <a:tabLst/>
                        <a:defRPr/>
                      </a:pPr>
                      <a:r>
                        <a:rPr lang="en-GB" sz="2000" b="0" kern="1200" dirty="0" smtClean="0">
                          <a:solidFill>
                            <a:schemeClr val="bg1"/>
                          </a:solidFill>
                          <a:effectLst/>
                          <a:latin typeface="Arial" panose="020B0604020202020204" pitchFamily="34" charset="0"/>
                          <a:cs typeface="Arial" panose="020B0604020202020204" pitchFamily="34" charset="0"/>
                        </a:rPr>
                        <a:t>Enjoy better sleep</a:t>
                      </a:r>
                      <a:endParaRPr lang="en-GB" sz="2000" b="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21590" marR="0" indent="0" algn="l" defTabSz="457200" rtl="0" eaLnBrk="1" fontAlgn="auto" latinLnBrk="0" hangingPunct="1">
                        <a:lnSpc>
                          <a:spcPct val="114000"/>
                        </a:lnSpc>
                        <a:spcBef>
                          <a:spcPts val="0"/>
                        </a:spcBef>
                        <a:spcAft>
                          <a:spcPts val="0"/>
                        </a:spcAft>
                        <a:buClrTx/>
                        <a:buSzTx/>
                        <a:buFontTx/>
                        <a:buNone/>
                        <a:tabLst/>
                        <a:defRPr/>
                      </a:pPr>
                      <a:endParaRPr lang="en-GB" sz="2000" b="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Sleep for longer</a:t>
                      </a: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Monitoring of sleep quality</a:t>
                      </a:r>
                    </a:p>
                  </a:txBody>
                  <a:tcPr marL="68580" marR="68580" marT="0" marB="0" anchor="ctr">
                    <a:solidFill>
                      <a:schemeClr val="bg1">
                        <a:lumMod val="95000"/>
                      </a:schemeClr>
                    </a:solidFill>
                  </a:tcPr>
                </a:tc>
                <a:extLst>
                  <a:ext uri="{0D108BD9-81ED-4DB2-BD59-A6C34878D82A}">
                    <a16:rowId xmlns="" xmlns:a16="http://schemas.microsoft.com/office/drawing/2014/main" val="10002"/>
                  </a:ext>
                </a:extLst>
              </a:tr>
              <a:tr h="490851">
                <a:tc vMerge="1">
                  <a:txBody>
                    <a:bodyPr/>
                    <a:lstStyle/>
                    <a:p>
                      <a:pPr marL="21590" indent="0">
                        <a:lnSpc>
                          <a:spcPct val="114000"/>
                        </a:lnSpc>
                        <a:spcAft>
                          <a:spcPts val="0"/>
                        </a:spcAft>
                      </a:pPr>
                      <a:endParaRPr lang="en-GB"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Wake up refreshed</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c>
                  <a:txBody>
                    <a:bodyPr/>
                    <a:lstStyle/>
                    <a:p>
                      <a:pPr marL="0" marR="0" indent="0" algn="l" defTabSz="457200" rtl="0" eaLnBrk="1" fontAlgn="auto" latinLnBrk="0" hangingPunct="1">
                        <a:lnSpc>
                          <a:spcPct val="114000"/>
                        </a:lnSpc>
                        <a:spcBef>
                          <a:spcPts val="0"/>
                        </a:spcBef>
                        <a:spcAft>
                          <a:spcPts val="0"/>
                        </a:spcAft>
                        <a:buClrTx/>
                        <a:buSzTx/>
                        <a:buFontTx/>
                        <a:buNone/>
                        <a:tabLst/>
                        <a:defRPr/>
                      </a:pPr>
                      <a:r>
                        <a:rPr lang="en-GB" sz="2000" b="0" dirty="0" smtClean="0">
                          <a:solidFill>
                            <a:schemeClr val="tx1"/>
                          </a:solidFill>
                          <a:effectLst/>
                          <a:latin typeface="Arial" panose="020B0604020202020204" pitchFamily="34" charset="0"/>
                          <a:cs typeface="Arial" panose="020B0604020202020204" pitchFamily="34" charset="0"/>
                        </a:rPr>
                        <a:t>Provide relaxing music</a:t>
                      </a:r>
                      <a:endParaRPr lang="en-GB" sz="20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lumMod val="95000"/>
                      </a:schemeClr>
                    </a:solidFill>
                  </a:tcPr>
                </a:tc>
              </a:tr>
            </a:tbl>
          </a:graphicData>
        </a:graphic>
      </p:graphicFrame>
    </p:spTree>
    <p:extLst>
      <p:ext uri="{BB962C8B-B14F-4D97-AF65-F5344CB8AC3E}">
        <p14:creationId xmlns:p14="http://schemas.microsoft.com/office/powerpoint/2010/main" val="40439721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Falls </a:t>
            </a:r>
            <a:r>
              <a:rPr lang="en-GB" dirty="0" smtClean="0"/>
              <a:t>management programme</a:t>
            </a:r>
            <a:endParaRPr lang="en-GB" dirty="0"/>
          </a:p>
        </p:txBody>
      </p:sp>
      <p:sp>
        <p:nvSpPr>
          <p:cNvPr id="4" name="Right Arrow 3"/>
          <p:cNvSpPr/>
          <p:nvPr/>
        </p:nvSpPr>
        <p:spPr>
          <a:xfrm>
            <a:off x="3868927" y="1820088"/>
            <a:ext cx="1440000" cy="216000"/>
          </a:xfrm>
          <a:prstGeom prst="rightArrow">
            <a:avLst/>
          </a:prstGeom>
          <a:solidFill>
            <a:srgbClr val="582F7A"/>
          </a:solidFill>
          <a:ln w="28575">
            <a:solidFill>
              <a:schemeClr val="tx1">
                <a:lumMod val="75000"/>
                <a:lumOff val="2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2" name="Right Arrow 11"/>
          <p:cNvSpPr/>
          <p:nvPr/>
        </p:nvSpPr>
        <p:spPr>
          <a:xfrm flipH="1">
            <a:off x="3858767" y="5198183"/>
            <a:ext cx="1440000" cy="216000"/>
          </a:xfrm>
          <a:prstGeom prst="rightArrow">
            <a:avLst/>
          </a:prstGeom>
          <a:solidFill>
            <a:srgbClr val="582F7A"/>
          </a:solidFill>
          <a:ln w="28575">
            <a:solidFill>
              <a:schemeClr val="tx1">
                <a:lumMod val="75000"/>
                <a:lumOff val="2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4" name="Bent Arrow 13"/>
          <p:cNvSpPr/>
          <p:nvPr/>
        </p:nvSpPr>
        <p:spPr>
          <a:xfrm rot="16200000" flipH="1" flipV="1">
            <a:off x="6985043" y="2315896"/>
            <a:ext cx="1267944" cy="383209"/>
          </a:xfrm>
          <a:prstGeom prst="bentArrow">
            <a:avLst/>
          </a:prstGeom>
          <a:solidFill>
            <a:srgbClr val="582F7A"/>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Bent Arrow 17"/>
          <p:cNvSpPr/>
          <p:nvPr/>
        </p:nvSpPr>
        <p:spPr>
          <a:xfrm flipH="1" flipV="1">
            <a:off x="7415218" y="4260384"/>
            <a:ext cx="361294" cy="1163430"/>
          </a:xfrm>
          <a:prstGeom prst="bentArrow">
            <a:avLst/>
          </a:prstGeom>
          <a:solidFill>
            <a:srgbClr val="582F7A"/>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Bent Arrow 19"/>
          <p:cNvSpPr/>
          <p:nvPr/>
        </p:nvSpPr>
        <p:spPr>
          <a:xfrm rot="5400000" flipH="1" flipV="1">
            <a:off x="998454" y="4622085"/>
            <a:ext cx="1112161" cy="388762"/>
          </a:xfrm>
          <a:prstGeom prst="bentArrow">
            <a:avLst>
              <a:gd name="adj1" fmla="val 25000"/>
              <a:gd name="adj2" fmla="val 25000"/>
              <a:gd name="adj3" fmla="val 25000"/>
              <a:gd name="adj4" fmla="val 31250"/>
            </a:avLst>
          </a:prstGeom>
          <a:solidFill>
            <a:srgbClr val="582F7A"/>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Bent Arrow 20"/>
          <p:cNvSpPr/>
          <p:nvPr/>
        </p:nvSpPr>
        <p:spPr>
          <a:xfrm rot="10800000" flipH="1" flipV="1">
            <a:off x="1360152" y="1820088"/>
            <a:ext cx="412768" cy="1303767"/>
          </a:xfrm>
          <a:prstGeom prst="bentArrow">
            <a:avLst/>
          </a:prstGeom>
          <a:solidFill>
            <a:srgbClr val="582F7A"/>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Rounded Rectangle 2"/>
          <p:cNvSpPr/>
          <p:nvPr/>
        </p:nvSpPr>
        <p:spPr>
          <a:xfrm>
            <a:off x="1815424" y="1418802"/>
            <a:ext cx="2013995" cy="1018572"/>
          </a:xfrm>
          <a:prstGeom prst="roundRect">
            <a:avLst/>
          </a:prstGeom>
          <a:solidFill>
            <a:srgbClr val="69A830"/>
          </a:solidFill>
          <a:ln w="38100">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Population </a:t>
            </a:r>
            <a:r>
              <a:rPr lang="en-GB" sz="2200" dirty="0" smtClean="0"/>
              <a:t>falls analysis</a:t>
            </a:r>
            <a:endParaRPr lang="en-GB" sz="2200" dirty="0"/>
          </a:p>
        </p:txBody>
      </p:sp>
      <p:sp>
        <p:nvSpPr>
          <p:cNvPr id="5" name="Rounded Rectangle 4"/>
          <p:cNvSpPr/>
          <p:nvPr/>
        </p:nvSpPr>
        <p:spPr>
          <a:xfrm>
            <a:off x="5370910" y="1418802"/>
            <a:ext cx="2013995" cy="1018572"/>
          </a:xfrm>
          <a:prstGeom prst="roundRect">
            <a:avLst/>
          </a:prstGeom>
          <a:solidFill>
            <a:srgbClr val="69A830"/>
          </a:solidFill>
          <a:ln w="38100">
            <a:solidFill>
              <a:srgbClr val="582F7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200" dirty="0"/>
              <a:t>Profiling </a:t>
            </a:r>
            <a:r>
              <a:rPr lang="en-GB" sz="2200" dirty="0" smtClean="0"/>
              <a:t>and assessing people</a:t>
            </a:r>
            <a:endParaRPr lang="en-GB" sz="2200" dirty="0"/>
          </a:p>
        </p:txBody>
      </p:sp>
      <p:sp>
        <p:nvSpPr>
          <p:cNvPr id="6" name="Rounded Rectangle 5"/>
          <p:cNvSpPr/>
          <p:nvPr/>
        </p:nvSpPr>
        <p:spPr>
          <a:xfrm>
            <a:off x="6689458" y="3182834"/>
            <a:ext cx="2013995" cy="1018572"/>
          </a:xfrm>
          <a:prstGeom prst="roundRect">
            <a:avLst/>
          </a:prstGeom>
          <a:solidFill>
            <a:srgbClr val="69A830"/>
          </a:solidFill>
          <a:ln w="38100">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Predicting </a:t>
            </a:r>
            <a:r>
              <a:rPr lang="en-GB" sz="2200" dirty="0" smtClean="0"/>
              <a:t>likelihood </a:t>
            </a:r>
            <a:r>
              <a:rPr lang="en-GB" sz="2200" dirty="0"/>
              <a:t>of a </a:t>
            </a:r>
            <a:r>
              <a:rPr lang="en-GB" sz="2200" dirty="0" smtClean="0"/>
              <a:t>fall</a:t>
            </a:r>
            <a:endParaRPr lang="en-GB" sz="2200" dirty="0"/>
          </a:p>
        </p:txBody>
      </p:sp>
      <p:sp>
        <p:nvSpPr>
          <p:cNvPr id="7" name="Rounded Rectangle 6"/>
          <p:cNvSpPr/>
          <p:nvPr/>
        </p:nvSpPr>
        <p:spPr>
          <a:xfrm>
            <a:off x="5370910" y="4796897"/>
            <a:ext cx="2013995" cy="1018572"/>
          </a:xfrm>
          <a:prstGeom prst="roundRect">
            <a:avLst/>
          </a:prstGeom>
          <a:solidFill>
            <a:srgbClr val="69A830"/>
          </a:solidFill>
          <a:ln w="38100">
            <a:solidFill>
              <a:srgbClr val="582F7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200" dirty="0"/>
              <a:t>Prevention </a:t>
            </a:r>
            <a:r>
              <a:rPr lang="en-GB" sz="2200" dirty="0" smtClean="0"/>
              <a:t>interventions</a:t>
            </a:r>
            <a:endParaRPr lang="en-GB" sz="2200" dirty="0"/>
          </a:p>
        </p:txBody>
      </p:sp>
      <p:sp>
        <p:nvSpPr>
          <p:cNvPr id="8" name="Rounded Rectangle 7"/>
          <p:cNvSpPr/>
          <p:nvPr/>
        </p:nvSpPr>
        <p:spPr>
          <a:xfrm>
            <a:off x="1815424" y="4796897"/>
            <a:ext cx="2013995" cy="1018572"/>
          </a:xfrm>
          <a:prstGeom prst="roundRect">
            <a:avLst/>
          </a:prstGeom>
          <a:solidFill>
            <a:srgbClr val="69A830"/>
          </a:solidFill>
          <a:ln w="38100">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Panic </a:t>
            </a:r>
            <a:r>
              <a:rPr lang="en-GB" sz="2200" dirty="0" smtClean="0"/>
              <a:t>alarms and detection systems</a:t>
            </a:r>
            <a:endParaRPr lang="en-GB" sz="2200" dirty="0"/>
          </a:p>
        </p:txBody>
      </p:sp>
      <p:sp>
        <p:nvSpPr>
          <p:cNvPr id="9" name="Rounded Rectangle 8"/>
          <p:cNvSpPr/>
          <p:nvPr/>
        </p:nvSpPr>
        <p:spPr>
          <a:xfrm>
            <a:off x="461474" y="3182834"/>
            <a:ext cx="2013995" cy="1018572"/>
          </a:xfrm>
          <a:prstGeom prst="roundRect">
            <a:avLst/>
          </a:prstGeom>
          <a:solidFill>
            <a:srgbClr val="69A830"/>
          </a:solidFill>
          <a:ln w="38100">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Picking </a:t>
            </a:r>
            <a:r>
              <a:rPr lang="en-GB" sz="2200" dirty="0" smtClean="0"/>
              <a:t>up and helping fallers</a:t>
            </a:r>
            <a:endParaRPr lang="en-GB" sz="2200" dirty="0"/>
          </a:p>
        </p:txBody>
      </p:sp>
      <p:pic>
        <p:nvPicPr>
          <p:cNvPr id="15" name="Picture 14"/>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2890" r="21934"/>
          <a:stretch/>
        </p:blipFill>
        <p:spPr>
          <a:xfrm>
            <a:off x="3860800" y="2310298"/>
            <a:ext cx="1432560" cy="2763643"/>
          </a:xfrm>
          <a:prstGeom prst="rect">
            <a:avLst/>
          </a:prstGeom>
        </p:spPr>
      </p:pic>
    </p:spTree>
    <p:extLst>
      <p:ext uri="{BB962C8B-B14F-4D97-AF65-F5344CB8AC3E}">
        <p14:creationId xmlns:p14="http://schemas.microsoft.com/office/powerpoint/2010/main" val="396822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4000"/>
                            </p:stCondLst>
                            <p:childTnLst>
                              <p:par>
                                <p:cTn id="37" presetID="22" presetClass="entr" presetSubtype="2"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right)">
                                      <p:cBhvr>
                                        <p:cTn id="39" dur="500"/>
                                        <p:tgtEl>
                                          <p:spTgt spid="12"/>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8" grpId="0" animBg="1"/>
      <p:bldP spid="20" grpId="0" animBg="1"/>
      <p:bldP spid="21" grpId="0" animBg="1"/>
      <p:bldP spid="3" grpId="0" animBg="1"/>
      <p:bldP spid="5" grpId="0" animBg="1"/>
      <p:bldP spid="6" grpId="0" animBg="1"/>
      <p:bldP spid="7" grpId="0" animBg="1"/>
      <p:bldP spid="8"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Some assessment </a:t>
            </a:r>
            <a:r>
              <a:rPr lang="en-GB" dirty="0" smtClean="0"/>
              <a:t>considerations (1)</a:t>
            </a:r>
            <a:endParaRPr lang="en-GB" dirty="0"/>
          </a:p>
        </p:txBody>
      </p:sp>
      <p:sp>
        <p:nvSpPr>
          <p:cNvPr id="3" name="Content Placeholder 2"/>
          <p:cNvSpPr>
            <a:spLocks noGrp="1"/>
          </p:cNvSpPr>
          <p:nvPr>
            <p:ph idx="1"/>
          </p:nvPr>
        </p:nvSpPr>
        <p:spPr/>
        <p:txBody>
          <a:bodyPr>
            <a:noAutofit/>
          </a:bodyPr>
          <a:lstStyle/>
          <a:p>
            <a:pPr marL="0" indent="0">
              <a:lnSpc>
                <a:spcPct val="100000"/>
              </a:lnSpc>
              <a:spcBef>
                <a:spcPts val="100"/>
              </a:spcBef>
              <a:spcAft>
                <a:spcPts val="100"/>
              </a:spcAft>
              <a:buNone/>
            </a:pPr>
            <a:r>
              <a:rPr lang="en-GB" sz="2400" b="1" dirty="0"/>
              <a:t>Ask </a:t>
            </a:r>
            <a:r>
              <a:rPr lang="en-GB" sz="2400" b="1" dirty="0" smtClean="0"/>
              <a:t>Questions…</a:t>
            </a:r>
          </a:p>
          <a:p>
            <a:pPr marL="0" indent="0">
              <a:lnSpc>
                <a:spcPct val="100000"/>
              </a:lnSpc>
              <a:spcBef>
                <a:spcPts val="100"/>
              </a:spcBef>
              <a:spcAft>
                <a:spcPts val="100"/>
              </a:spcAft>
              <a:buNone/>
            </a:pPr>
            <a:endParaRPr lang="en-GB" sz="2400" b="1" dirty="0"/>
          </a:p>
          <a:p>
            <a:pPr lvl="1">
              <a:lnSpc>
                <a:spcPct val="100000"/>
              </a:lnSpc>
              <a:spcBef>
                <a:spcPts val="100"/>
              </a:spcBef>
              <a:spcAft>
                <a:spcPts val="100"/>
              </a:spcAft>
            </a:pPr>
            <a:r>
              <a:rPr lang="en-GB" sz="2400" dirty="0"/>
              <a:t>Do they get up during the night (how often and for how </a:t>
            </a:r>
            <a:r>
              <a:rPr lang="en-GB" sz="2400" dirty="0" smtClean="0"/>
              <a:t>long)?</a:t>
            </a:r>
            <a:endParaRPr lang="en-GB" sz="2400" dirty="0"/>
          </a:p>
          <a:p>
            <a:pPr lvl="1">
              <a:lnSpc>
                <a:spcPct val="100000"/>
              </a:lnSpc>
              <a:spcBef>
                <a:spcPts val="100"/>
              </a:spcBef>
              <a:spcAft>
                <a:spcPts val="100"/>
              </a:spcAft>
            </a:pPr>
            <a:r>
              <a:rPr lang="en-GB" sz="2400" dirty="0"/>
              <a:t>Do they switch the lights on (bedroom, landing, bathroom)?</a:t>
            </a:r>
          </a:p>
          <a:p>
            <a:pPr lvl="1">
              <a:lnSpc>
                <a:spcPct val="100000"/>
              </a:lnSpc>
              <a:spcBef>
                <a:spcPts val="100"/>
              </a:spcBef>
              <a:spcAft>
                <a:spcPts val="100"/>
              </a:spcAft>
            </a:pPr>
            <a:r>
              <a:rPr lang="en-GB" sz="2400" dirty="0"/>
              <a:t>Attitude to wearing devices (hearing aids, spectacles, pendants)?</a:t>
            </a:r>
          </a:p>
          <a:p>
            <a:pPr lvl="1">
              <a:lnSpc>
                <a:spcPct val="100000"/>
              </a:lnSpc>
              <a:spcBef>
                <a:spcPts val="100"/>
              </a:spcBef>
              <a:spcAft>
                <a:spcPts val="100"/>
              </a:spcAft>
            </a:pPr>
            <a:r>
              <a:rPr lang="en-GB" sz="2400" dirty="0"/>
              <a:t>Which side of the bed they use and get out of (left, right</a:t>
            </a:r>
            <a:r>
              <a:rPr lang="en-GB" sz="2400" dirty="0" smtClean="0"/>
              <a:t>)?</a:t>
            </a:r>
            <a:endParaRPr lang="en-GB" sz="2400" dirty="0"/>
          </a:p>
        </p:txBody>
      </p:sp>
    </p:spTree>
    <p:extLst>
      <p:ext uri="{BB962C8B-B14F-4D97-AF65-F5344CB8AC3E}">
        <p14:creationId xmlns:p14="http://schemas.microsoft.com/office/powerpoint/2010/main" val="16903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Some assessment </a:t>
            </a:r>
            <a:r>
              <a:rPr lang="en-GB" dirty="0" smtClean="0"/>
              <a:t>considerations (2)</a:t>
            </a:r>
            <a:endParaRPr lang="en-GB" dirty="0"/>
          </a:p>
        </p:txBody>
      </p:sp>
      <p:sp>
        <p:nvSpPr>
          <p:cNvPr id="3" name="Content Placeholder 2"/>
          <p:cNvSpPr>
            <a:spLocks noGrp="1"/>
          </p:cNvSpPr>
          <p:nvPr>
            <p:ph idx="1"/>
          </p:nvPr>
        </p:nvSpPr>
        <p:spPr/>
        <p:txBody>
          <a:bodyPr>
            <a:noAutofit/>
          </a:bodyPr>
          <a:lstStyle/>
          <a:p>
            <a:pPr marL="0" indent="0">
              <a:lnSpc>
                <a:spcPct val="100000"/>
              </a:lnSpc>
              <a:spcBef>
                <a:spcPts val="100"/>
              </a:spcBef>
              <a:spcAft>
                <a:spcPts val="100"/>
              </a:spcAft>
              <a:buNone/>
            </a:pPr>
            <a:r>
              <a:rPr lang="en-GB" sz="2400" b="1" dirty="0" smtClean="0"/>
              <a:t>Observe Actions…</a:t>
            </a:r>
          </a:p>
          <a:p>
            <a:pPr marL="0" indent="0">
              <a:lnSpc>
                <a:spcPct val="100000"/>
              </a:lnSpc>
              <a:spcBef>
                <a:spcPts val="100"/>
              </a:spcBef>
              <a:spcAft>
                <a:spcPts val="100"/>
              </a:spcAft>
              <a:buNone/>
            </a:pPr>
            <a:endParaRPr lang="en-GB" sz="2400" b="1" dirty="0"/>
          </a:p>
          <a:p>
            <a:pPr lvl="1">
              <a:lnSpc>
                <a:spcPct val="100000"/>
              </a:lnSpc>
              <a:spcBef>
                <a:spcPts val="100"/>
              </a:spcBef>
              <a:spcAft>
                <a:spcPts val="100"/>
              </a:spcAft>
            </a:pPr>
            <a:r>
              <a:rPr lang="en-GB" sz="2400" dirty="0"/>
              <a:t>The type of bed that they sleep in  (double, single, divan, electronic)</a:t>
            </a:r>
          </a:p>
          <a:p>
            <a:pPr lvl="1">
              <a:lnSpc>
                <a:spcPct val="100000"/>
              </a:lnSpc>
              <a:spcBef>
                <a:spcPts val="100"/>
              </a:spcBef>
              <a:spcAft>
                <a:spcPts val="100"/>
              </a:spcAft>
            </a:pPr>
            <a:r>
              <a:rPr lang="en-GB" sz="2400" dirty="0"/>
              <a:t>Their posture and strength  (erect, slumped, frail, robust)</a:t>
            </a:r>
          </a:p>
          <a:p>
            <a:pPr lvl="1">
              <a:lnSpc>
                <a:spcPct val="100000"/>
              </a:lnSpc>
              <a:spcBef>
                <a:spcPts val="100"/>
              </a:spcBef>
              <a:spcAft>
                <a:spcPts val="100"/>
              </a:spcAft>
            </a:pPr>
            <a:r>
              <a:rPr lang="en-GB" sz="2400" dirty="0"/>
              <a:t>Their use of walking aids  (stick, frame,  correctly, for decoration)</a:t>
            </a:r>
          </a:p>
          <a:p>
            <a:pPr lvl="1">
              <a:lnSpc>
                <a:spcPct val="100000"/>
              </a:lnSpc>
              <a:spcBef>
                <a:spcPts val="100"/>
              </a:spcBef>
              <a:spcAft>
                <a:spcPts val="100"/>
              </a:spcAft>
            </a:pPr>
            <a:r>
              <a:rPr lang="en-GB" sz="2400" dirty="0"/>
              <a:t>The bathroom  (bath or shower,  grab-rails, steps, other aids</a:t>
            </a:r>
            <a:r>
              <a:rPr lang="en-GB" sz="2400" dirty="0" smtClean="0"/>
              <a:t>)</a:t>
            </a:r>
            <a:endParaRPr lang="en-GB" sz="2400" dirty="0"/>
          </a:p>
        </p:txBody>
      </p:sp>
    </p:spTree>
    <p:extLst>
      <p:ext uri="{BB962C8B-B14F-4D97-AF65-F5344CB8AC3E}">
        <p14:creationId xmlns:p14="http://schemas.microsoft.com/office/powerpoint/2010/main" val="328930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Some assessment </a:t>
            </a:r>
            <a:r>
              <a:rPr lang="en-GB" dirty="0" smtClean="0"/>
              <a:t>considerations (3)</a:t>
            </a:r>
            <a:endParaRPr lang="en-GB" dirty="0"/>
          </a:p>
        </p:txBody>
      </p:sp>
      <p:sp>
        <p:nvSpPr>
          <p:cNvPr id="3" name="Content Placeholder 2"/>
          <p:cNvSpPr>
            <a:spLocks noGrp="1"/>
          </p:cNvSpPr>
          <p:nvPr>
            <p:ph idx="1"/>
          </p:nvPr>
        </p:nvSpPr>
        <p:spPr/>
        <p:txBody>
          <a:bodyPr>
            <a:noAutofit/>
          </a:bodyPr>
          <a:lstStyle/>
          <a:p>
            <a:pPr marL="0" indent="0">
              <a:lnSpc>
                <a:spcPct val="100000"/>
              </a:lnSpc>
              <a:spcBef>
                <a:spcPts val="100"/>
              </a:spcBef>
              <a:spcAft>
                <a:spcPts val="100"/>
              </a:spcAft>
              <a:buNone/>
            </a:pPr>
            <a:r>
              <a:rPr lang="en-GB" sz="2400" b="1" dirty="0" smtClean="0"/>
              <a:t>Test Mobility…</a:t>
            </a:r>
          </a:p>
          <a:p>
            <a:pPr marL="0" indent="0">
              <a:lnSpc>
                <a:spcPct val="100000"/>
              </a:lnSpc>
              <a:spcBef>
                <a:spcPts val="100"/>
              </a:spcBef>
              <a:spcAft>
                <a:spcPts val="100"/>
              </a:spcAft>
              <a:buNone/>
            </a:pPr>
            <a:endParaRPr lang="en-GB" sz="2400" b="1" dirty="0"/>
          </a:p>
          <a:p>
            <a:pPr lvl="1">
              <a:lnSpc>
                <a:spcPct val="100000"/>
              </a:lnSpc>
              <a:spcBef>
                <a:spcPts val="100"/>
              </a:spcBef>
              <a:spcAft>
                <a:spcPts val="100"/>
              </a:spcAft>
            </a:pPr>
            <a:r>
              <a:rPr lang="en-GB" sz="2400" dirty="0"/>
              <a:t>Speed of walking (and ability to get up from and sit down on a chair)</a:t>
            </a:r>
          </a:p>
          <a:p>
            <a:pPr lvl="1">
              <a:lnSpc>
                <a:spcPct val="100000"/>
              </a:lnSpc>
              <a:spcBef>
                <a:spcPts val="100"/>
              </a:spcBef>
              <a:spcAft>
                <a:spcPts val="100"/>
              </a:spcAft>
            </a:pPr>
            <a:r>
              <a:rPr lang="en-GB" sz="2400" dirty="0"/>
              <a:t>Their gait  (limp, slow, fast, shuffle)</a:t>
            </a:r>
          </a:p>
          <a:p>
            <a:pPr lvl="1">
              <a:lnSpc>
                <a:spcPct val="100000"/>
              </a:lnSpc>
              <a:spcBef>
                <a:spcPts val="100"/>
              </a:spcBef>
              <a:spcAft>
                <a:spcPts val="100"/>
              </a:spcAft>
            </a:pPr>
            <a:r>
              <a:rPr lang="en-GB" sz="2400" dirty="0"/>
              <a:t>Their balance  (surfing, use of stick or crutch, grab rails)</a:t>
            </a:r>
          </a:p>
        </p:txBody>
      </p:sp>
    </p:spTree>
    <p:extLst>
      <p:ext uri="{BB962C8B-B14F-4D97-AF65-F5344CB8AC3E}">
        <p14:creationId xmlns:p14="http://schemas.microsoft.com/office/powerpoint/2010/main" val="336492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normAutofit fontScale="90000"/>
          </a:bodyPr>
          <a:lstStyle/>
          <a:p>
            <a:pPr algn="l"/>
            <a:r>
              <a:rPr lang="en-GB" dirty="0"/>
              <a:t>Opportunities to </a:t>
            </a:r>
            <a:r>
              <a:rPr lang="en-GB" dirty="0" smtClean="0"/>
              <a:t>reduce likelihood </a:t>
            </a:r>
            <a:r>
              <a:rPr lang="en-GB" dirty="0"/>
              <a:t>of </a:t>
            </a:r>
            <a:r>
              <a:rPr lang="en-GB" dirty="0" smtClean="0"/>
              <a:t>falls</a:t>
            </a:r>
            <a:endParaRPr lang="en-GB" dirty="0"/>
          </a:p>
        </p:txBody>
      </p:sp>
      <p:sp>
        <p:nvSpPr>
          <p:cNvPr id="3" name="Content Placeholder 2"/>
          <p:cNvSpPr>
            <a:spLocks noGrp="1"/>
          </p:cNvSpPr>
          <p:nvPr>
            <p:ph idx="1"/>
          </p:nvPr>
        </p:nvSpPr>
        <p:spPr>
          <a:xfrm>
            <a:off x="431800" y="1376363"/>
            <a:ext cx="8280400" cy="4135271"/>
          </a:xfrm>
        </p:spPr>
        <p:txBody>
          <a:bodyPr>
            <a:noAutofit/>
          </a:bodyPr>
          <a:lstStyle/>
          <a:p>
            <a:pPr marL="0" indent="0">
              <a:lnSpc>
                <a:spcPct val="110000"/>
              </a:lnSpc>
              <a:spcBef>
                <a:spcPts val="100"/>
              </a:spcBef>
              <a:spcAft>
                <a:spcPts val="100"/>
              </a:spcAft>
              <a:buNone/>
            </a:pPr>
            <a:r>
              <a:rPr lang="en-GB" sz="2200" b="1" dirty="0"/>
              <a:t>Assistive mobility devices</a:t>
            </a:r>
          </a:p>
          <a:p>
            <a:pPr lvl="1">
              <a:lnSpc>
                <a:spcPct val="110000"/>
              </a:lnSpc>
              <a:spcBef>
                <a:spcPts val="100"/>
              </a:spcBef>
              <a:spcAft>
                <a:spcPts val="100"/>
              </a:spcAft>
            </a:pPr>
            <a:r>
              <a:rPr lang="en-GB" sz="2200" dirty="0"/>
              <a:t>Walking sticks</a:t>
            </a:r>
          </a:p>
          <a:p>
            <a:pPr lvl="1">
              <a:lnSpc>
                <a:spcPct val="110000"/>
              </a:lnSpc>
              <a:spcBef>
                <a:spcPts val="100"/>
              </a:spcBef>
              <a:spcAft>
                <a:spcPts val="100"/>
              </a:spcAft>
            </a:pPr>
            <a:r>
              <a:rPr lang="en-GB" sz="2200" dirty="0"/>
              <a:t>Zimmer frames and trolleys</a:t>
            </a:r>
          </a:p>
          <a:p>
            <a:pPr lvl="1">
              <a:lnSpc>
                <a:spcPct val="110000"/>
              </a:lnSpc>
              <a:spcBef>
                <a:spcPts val="100"/>
              </a:spcBef>
              <a:spcAft>
                <a:spcPts val="100"/>
              </a:spcAft>
            </a:pPr>
            <a:r>
              <a:rPr lang="en-GB" sz="2200" dirty="0"/>
              <a:t>Grab rails and banisters</a:t>
            </a:r>
          </a:p>
          <a:p>
            <a:pPr marL="0" indent="0">
              <a:lnSpc>
                <a:spcPct val="110000"/>
              </a:lnSpc>
              <a:spcBef>
                <a:spcPts val="100"/>
              </a:spcBef>
              <a:spcAft>
                <a:spcPts val="100"/>
              </a:spcAft>
              <a:buNone/>
            </a:pPr>
            <a:r>
              <a:rPr lang="en-GB" sz="2200" b="1" dirty="0"/>
              <a:t>Stair devices</a:t>
            </a:r>
          </a:p>
          <a:p>
            <a:pPr lvl="1">
              <a:lnSpc>
                <a:spcPct val="110000"/>
              </a:lnSpc>
              <a:spcBef>
                <a:spcPts val="100"/>
              </a:spcBef>
              <a:spcAft>
                <a:spcPts val="100"/>
              </a:spcAft>
            </a:pPr>
            <a:r>
              <a:rPr lang="en-GB" sz="2200" dirty="0"/>
              <a:t>Stair lift</a:t>
            </a:r>
          </a:p>
          <a:p>
            <a:pPr lvl="1">
              <a:lnSpc>
                <a:spcPct val="110000"/>
              </a:lnSpc>
              <a:spcBef>
                <a:spcPts val="100"/>
              </a:spcBef>
              <a:spcAft>
                <a:spcPts val="100"/>
              </a:spcAft>
            </a:pPr>
            <a:r>
              <a:rPr lang="en-GB" sz="2200" dirty="0" err="1"/>
              <a:t>Stairsteady</a:t>
            </a:r>
            <a:endParaRPr lang="en-GB" sz="2200" dirty="0"/>
          </a:p>
          <a:p>
            <a:pPr lvl="1">
              <a:lnSpc>
                <a:spcPct val="110000"/>
              </a:lnSpc>
              <a:spcBef>
                <a:spcPts val="100"/>
              </a:spcBef>
              <a:spcAft>
                <a:spcPts val="100"/>
              </a:spcAft>
            </a:pPr>
            <a:r>
              <a:rPr lang="en-GB" sz="2200" dirty="0" err="1"/>
              <a:t>Quadstep</a:t>
            </a:r>
            <a:endParaRPr lang="en-GB" sz="2200" dirty="0"/>
          </a:p>
          <a:p>
            <a:pPr marL="0" indent="0">
              <a:lnSpc>
                <a:spcPct val="110000"/>
              </a:lnSpc>
              <a:spcBef>
                <a:spcPts val="100"/>
              </a:spcBef>
              <a:spcAft>
                <a:spcPts val="100"/>
              </a:spcAft>
              <a:buNone/>
            </a:pPr>
            <a:r>
              <a:rPr lang="en-GB" sz="2200" b="1" dirty="0"/>
              <a:t>Bathroom aids</a:t>
            </a:r>
          </a:p>
          <a:p>
            <a:pPr lvl="1">
              <a:lnSpc>
                <a:spcPct val="110000"/>
              </a:lnSpc>
              <a:spcBef>
                <a:spcPts val="100"/>
              </a:spcBef>
              <a:spcAft>
                <a:spcPts val="100"/>
              </a:spcAft>
            </a:pPr>
            <a:r>
              <a:rPr lang="en-GB" sz="2200" dirty="0"/>
              <a:t>Raised seat</a:t>
            </a:r>
          </a:p>
          <a:p>
            <a:pPr lvl="1">
              <a:lnSpc>
                <a:spcPct val="110000"/>
              </a:lnSpc>
              <a:spcBef>
                <a:spcPts val="100"/>
              </a:spcBef>
              <a:spcAft>
                <a:spcPts val="100"/>
              </a:spcAft>
            </a:pPr>
            <a:r>
              <a:rPr lang="en-GB" sz="2200" dirty="0"/>
              <a:t>Perching stool</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965" r="3674" b="17173"/>
          <a:stretch/>
        </p:blipFill>
        <p:spPr bwMode="auto">
          <a:xfrm>
            <a:off x="5058599" y="3716925"/>
            <a:ext cx="1724046"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099" t="2053" r="3078" b="2867"/>
          <a:stretch/>
        </p:blipFill>
        <p:spPr bwMode="auto">
          <a:xfrm>
            <a:off x="5058510" y="1427358"/>
            <a:ext cx="1710798" cy="216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9671" t="13138" r="9152" b="20641"/>
          <a:stretch/>
        </p:blipFill>
        <p:spPr bwMode="auto">
          <a:xfrm>
            <a:off x="6931039" y="2507358"/>
            <a:ext cx="1781162" cy="209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213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fade">
                                      <p:cBhvr>
                                        <p:cTn id="5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normAutofit fontScale="90000"/>
          </a:bodyPr>
          <a:lstStyle/>
          <a:p>
            <a:pPr algn="l">
              <a:lnSpc>
                <a:spcPct val="90000"/>
              </a:lnSpc>
            </a:pPr>
            <a:r>
              <a:rPr lang="en-GB" dirty="0"/>
              <a:t>Opportunities to </a:t>
            </a:r>
            <a:r>
              <a:rPr lang="en-GB" dirty="0" smtClean="0"/>
              <a:t>reduce likelihood </a:t>
            </a:r>
            <a:r>
              <a:rPr lang="en-GB" dirty="0"/>
              <a:t>of </a:t>
            </a:r>
            <a:r>
              <a:rPr lang="en-GB" dirty="0" smtClean="0"/>
              <a:t>falls</a:t>
            </a:r>
            <a:endParaRPr lang="en-GB" dirty="0"/>
          </a:p>
        </p:txBody>
      </p:sp>
      <p:sp>
        <p:nvSpPr>
          <p:cNvPr id="3" name="Content Placeholder 2"/>
          <p:cNvSpPr>
            <a:spLocks noGrp="1"/>
          </p:cNvSpPr>
          <p:nvPr>
            <p:ph idx="1"/>
          </p:nvPr>
        </p:nvSpPr>
        <p:spPr/>
        <p:txBody>
          <a:bodyPr>
            <a:noAutofit/>
          </a:bodyPr>
          <a:lstStyle/>
          <a:p>
            <a:pPr marL="0" indent="0">
              <a:lnSpc>
                <a:spcPct val="110000"/>
              </a:lnSpc>
              <a:spcBef>
                <a:spcPts val="100"/>
              </a:spcBef>
              <a:spcAft>
                <a:spcPts val="100"/>
              </a:spcAft>
              <a:buNone/>
            </a:pPr>
            <a:r>
              <a:rPr lang="en-GB" sz="2200" b="1" dirty="0"/>
              <a:t>Improve </a:t>
            </a:r>
            <a:r>
              <a:rPr lang="en-GB" sz="2200" b="1" dirty="0" smtClean="0"/>
              <a:t>sight</a:t>
            </a:r>
            <a:endParaRPr lang="en-GB" sz="2200" b="1" dirty="0"/>
          </a:p>
          <a:p>
            <a:pPr lvl="1">
              <a:lnSpc>
                <a:spcPct val="110000"/>
              </a:lnSpc>
              <a:spcBef>
                <a:spcPts val="100"/>
              </a:spcBef>
              <a:spcAft>
                <a:spcPts val="100"/>
              </a:spcAft>
            </a:pPr>
            <a:r>
              <a:rPr lang="en-GB" sz="2200" dirty="0"/>
              <a:t>Better lighting</a:t>
            </a:r>
          </a:p>
          <a:p>
            <a:pPr lvl="1">
              <a:lnSpc>
                <a:spcPct val="110000"/>
              </a:lnSpc>
              <a:spcBef>
                <a:spcPts val="100"/>
              </a:spcBef>
              <a:spcAft>
                <a:spcPts val="100"/>
              </a:spcAft>
            </a:pPr>
            <a:r>
              <a:rPr lang="en-GB" sz="2200" dirty="0"/>
              <a:t>Contrasting edges</a:t>
            </a:r>
          </a:p>
          <a:p>
            <a:pPr marL="0" indent="0">
              <a:lnSpc>
                <a:spcPct val="110000"/>
              </a:lnSpc>
              <a:spcBef>
                <a:spcPts val="100"/>
              </a:spcBef>
              <a:spcAft>
                <a:spcPts val="100"/>
              </a:spcAft>
              <a:buNone/>
            </a:pPr>
            <a:r>
              <a:rPr lang="en-GB" sz="2200" b="1" dirty="0"/>
              <a:t>Medication </a:t>
            </a:r>
            <a:r>
              <a:rPr lang="en-GB" sz="2200" b="1" dirty="0" smtClean="0"/>
              <a:t>support</a:t>
            </a:r>
            <a:endParaRPr lang="en-GB" sz="2200" b="1" dirty="0"/>
          </a:p>
          <a:p>
            <a:pPr lvl="1">
              <a:lnSpc>
                <a:spcPct val="110000"/>
              </a:lnSpc>
              <a:spcBef>
                <a:spcPts val="100"/>
              </a:spcBef>
              <a:spcAft>
                <a:spcPts val="100"/>
              </a:spcAft>
            </a:pPr>
            <a:r>
              <a:rPr lang="en-GB" sz="2200" dirty="0"/>
              <a:t>Reminders</a:t>
            </a:r>
          </a:p>
          <a:p>
            <a:pPr lvl="1">
              <a:lnSpc>
                <a:spcPct val="110000"/>
              </a:lnSpc>
              <a:spcBef>
                <a:spcPts val="100"/>
              </a:spcBef>
              <a:spcAft>
                <a:spcPts val="100"/>
              </a:spcAft>
            </a:pPr>
            <a:r>
              <a:rPr lang="en-GB" sz="2200" dirty="0"/>
              <a:t>Dispensing aids</a:t>
            </a:r>
          </a:p>
          <a:p>
            <a:pPr marL="0" indent="0">
              <a:lnSpc>
                <a:spcPct val="110000"/>
              </a:lnSpc>
              <a:spcBef>
                <a:spcPts val="100"/>
              </a:spcBef>
              <a:spcAft>
                <a:spcPts val="100"/>
              </a:spcAft>
              <a:buNone/>
            </a:pPr>
            <a:r>
              <a:rPr lang="en-GB" sz="2200" b="1" dirty="0"/>
              <a:t>Rush </a:t>
            </a:r>
            <a:r>
              <a:rPr lang="en-GB" sz="2200" b="1" dirty="0" smtClean="0"/>
              <a:t>prevention</a:t>
            </a:r>
            <a:endParaRPr lang="en-GB" sz="2200" b="1" dirty="0"/>
          </a:p>
          <a:p>
            <a:pPr lvl="1">
              <a:lnSpc>
                <a:spcPct val="110000"/>
              </a:lnSpc>
              <a:spcBef>
                <a:spcPts val="100"/>
              </a:spcBef>
              <a:spcAft>
                <a:spcPts val="100"/>
              </a:spcAft>
            </a:pPr>
            <a:r>
              <a:rPr lang="en-GB" sz="2200" dirty="0"/>
              <a:t>Cordless phone</a:t>
            </a:r>
          </a:p>
          <a:p>
            <a:pPr lvl="1">
              <a:lnSpc>
                <a:spcPct val="110000"/>
              </a:lnSpc>
              <a:spcBef>
                <a:spcPts val="100"/>
              </a:spcBef>
              <a:spcAft>
                <a:spcPts val="100"/>
              </a:spcAft>
            </a:pPr>
            <a:r>
              <a:rPr lang="en-GB" sz="2200" dirty="0"/>
              <a:t>Door opener/intercom</a:t>
            </a:r>
          </a:p>
        </p:txBody>
      </p:sp>
      <p:pic>
        <p:nvPicPr>
          <p:cNvPr id="5" name="Picture 4" descr="http://www.hss.uk.net/uploads/products/hss_prod_1222195179.jpg"/>
          <p:cNvPicPr>
            <a:picLocks noChangeAspect="1" noChangeArrowheads="1"/>
          </p:cNvPicPr>
          <p:nvPr/>
        </p:nvPicPr>
        <p:blipFill rotWithShape="1">
          <a:blip r:embed="rId3">
            <a:extLst>
              <a:ext uri="{28A0092B-C50C-407E-A947-70E740481C1C}">
                <a14:useLocalDpi xmlns:a14="http://schemas.microsoft.com/office/drawing/2010/main" val="0"/>
              </a:ext>
            </a:extLst>
          </a:blip>
          <a:srcRect t="15104" b="5620"/>
          <a:stretch/>
        </p:blipFill>
        <p:spPr bwMode="auto">
          <a:xfrm>
            <a:off x="4598198" y="1376363"/>
            <a:ext cx="1649773" cy="15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http://www.all-about-screen-doors.com/images/retscreen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6201" y="1376363"/>
            <a:ext cx="2016000" cy="15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7043" y="4432411"/>
            <a:ext cx="1994315"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17111" y="4412050"/>
            <a:ext cx="163086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51260" y="2951020"/>
            <a:ext cx="1689882"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606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itle 1"/>
          <p:cNvSpPr>
            <a:spLocks noGrp="1"/>
          </p:cNvSpPr>
          <p:nvPr>
            <p:ph type="title"/>
          </p:nvPr>
        </p:nvSpPr>
        <p:spPr/>
        <p:txBody>
          <a:bodyPr>
            <a:normAutofit fontScale="90000"/>
          </a:bodyPr>
          <a:lstStyle/>
          <a:p>
            <a:pPr algn="l">
              <a:lnSpc>
                <a:spcPct val="90000"/>
              </a:lnSpc>
            </a:pPr>
            <a:r>
              <a:rPr lang="en-GB" dirty="0"/>
              <a:t>Opportunities to </a:t>
            </a:r>
            <a:r>
              <a:rPr lang="en-GB" dirty="0" smtClean="0"/>
              <a:t>reduce likelihood </a:t>
            </a:r>
            <a:r>
              <a:rPr lang="en-GB" dirty="0"/>
              <a:t>of </a:t>
            </a:r>
            <a:r>
              <a:rPr lang="en-GB" dirty="0" smtClean="0"/>
              <a:t>falls</a:t>
            </a:r>
            <a:endParaRPr lang="en-GB" dirty="0"/>
          </a:p>
        </p:txBody>
      </p:sp>
      <p:sp>
        <p:nvSpPr>
          <p:cNvPr id="3" name="Content Placeholder 2"/>
          <p:cNvSpPr>
            <a:spLocks noGrp="1"/>
          </p:cNvSpPr>
          <p:nvPr>
            <p:ph idx="4294967295"/>
          </p:nvPr>
        </p:nvSpPr>
        <p:spPr>
          <a:xfrm>
            <a:off x="431800" y="1382854"/>
            <a:ext cx="5435600" cy="5357812"/>
          </a:xfrm>
        </p:spPr>
        <p:txBody>
          <a:bodyPr>
            <a:noAutofit/>
          </a:bodyPr>
          <a:lstStyle/>
          <a:p>
            <a:pPr marL="0" indent="0">
              <a:lnSpc>
                <a:spcPct val="110000"/>
              </a:lnSpc>
              <a:spcBef>
                <a:spcPts val="100"/>
              </a:spcBef>
              <a:spcAft>
                <a:spcPts val="100"/>
              </a:spcAft>
              <a:buNone/>
            </a:pPr>
            <a:r>
              <a:rPr lang="en-GB" sz="2200" b="1" dirty="0"/>
              <a:t>Other reminders – “don’t forget”:</a:t>
            </a:r>
          </a:p>
          <a:p>
            <a:pPr lvl="1">
              <a:lnSpc>
                <a:spcPct val="110000"/>
              </a:lnSpc>
              <a:spcBef>
                <a:spcPts val="100"/>
              </a:spcBef>
              <a:spcAft>
                <a:spcPts val="100"/>
              </a:spcAft>
            </a:pPr>
            <a:r>
              <a:rPr lang="en-GB" sz="2200" dirty="0"/>
              <a:t>To put on slippers or </a:t>
            </a:r>
          </a:p>
          <a:p>
            <a:pPr lvl="1">
              <a:lnSpc>
                <a:spcPct val="110000"/>
              </a:lnSpc>
              <a:spcBef>
                <a:spcPts val="100"/>
              </a:spcBef>
              <a:spcAft>
                <a:spcPts val="100"/>
              </a:spcAft>
            </a:pPr>
            <a:r>
              <a:rPr lang="en-GB" sz="2200" dirty="0"/>
              <a:t>To wear your specs</a:t>
            </a:r>
          </a:p>
          <a:p>
            <a:pPr lvl="1">
              <a:lnSpc>
                <a:spcPct val="110000"/>
              </a:lnSpc>
              <a:spcBef>
                <a:spcPts val="100"/>
              </a:spcBef>
              <a:spcAft>
                <a:spcPts val="100"/>
              </a:spcAft>
            </a:pPr>
            <a:r>
              <a:rPr lang="en-GB" sz="2200" dirty="0"/>
              <a:t>To use your walking aids</a:t>
            </a:r>
          </a:p>
          <a:p>
            <a:pPr lvl="1">
              <a:lnSpc>
                <a:spcPct val="110000"/>
              </a:lnSpc>
              <a:spcBef>
                <a:spcPts val="100"/>
              </a:spcBef>
              <a:spcAft>
                <a:spcPts val="100"/>
              </a:spcAft>
            </a:pPr>
            <a:r>
              <a:rPr lang="en-GB" sz="2200" dirty="0"/>
              <a:t>To eat well (fridge)</a:t>
            </a:r>
          </a:p>
          <a:p>
            <a:pPr lvl="1">
              <a:lnSpc>
                <a:spcPct val="110000"/>
              </a:lnSpc>
              <a:spcBef>
                <a:spcPts val="100"/>
              </a:spcBef>
              <a:spcAft>
                <a:spcPts val="100"/>
              </a:spcAft>
            </a:pPr>
            <a:r>
              <a:rPr lang="en-GB" sz="2200" dirty="0"/>
              <a:t>To keep hydrated (water use)</a:t>
            </a:r>
          </a:p>
          <a:p>
            <a:pPr marL="0" indent="0">
              <a:lnSpc>
                <a:spcPct val="110000"/>
              </a:lnSpc>
              <a:spcBef>
                <a:spcPts val="100"/>
              </a:spcBef>
              <a:spcAft>
                <a:spcPts val="100"/>
              </a:spcAft>
              <a:buNone/>
            </a:pPr>
            <a:r>
              <a:rPr lang="en-GB" sz="2200" b="1" dirty="0"/>
              <a:t>Exercise aids:</a:t>
            </a:r>
          </a:p>
          <a:p>
            <a:pPr lvl="1">
              <a:lnSpc>
                <a:spcPct val="110000"/>
              </a:lnSpc>
              <a:spcBef>
                <a:spcPts val="100"/>
              </a:spcBef>
              <a:spcAft>
                <a:spcPts val="100"/>
              </a:spcAft>
            </a:pPr>
            <a:r>
              <a:rPr lang="en-GB" sz="2200" dirty="0"/>
              <a:t>Vibration platform</a:t>
            </a:r>
          </a:p>
          <a:p>
            <a:pPr lvl="1">
              <a:lnSpc>
                <a:spcPct val="110000"/>
              </a:lnSpc>
              <a:spcBef>
                <a:spcPts val="100"/>
              </a:spcBef>
              <a:spcAft>
                <a:spcPts val="100"/>
              </a:spcAft>
            </a:pPr>
            <a:r>
              <a:rPr lang="en-GB" sz="2200" dirty="0"/>
              <a:t>Treadmill or exercise bike</a:t>
            </a:r>
          </a:p>
          <a:p>
            <a:pPr lvl="1">
              <a:lnSpc>
                <a:spcPct val="110000"/>
              </a:lnSpc>
              <a:spcBef>
                <a:spcPts val="100"/>
              </a:spcBef>
              <a:spcAft>
                <a:spcPts val="100"/>
              </a:spcAft>
            </a:pPr>
            <a:r>
              <a:rPr lang="en-GB" sz="2200" dirty="0"/>
              <a:t>Activity monitor or pedometer</a:t>
            </a:r>
          </a:p>
          <a:p>
            <a:pPr marL="0" indent="0">
              <a:lnSpc>
                <a:spcPct val="110000"/>
              </a:lnSpc>
              <a:spcBef>
                <a:spcPts val="100"/>
              </a:spcBef>
              <a:spcAft>
                <a:spcPts val="100"/>
              </a:spcAft>
              <a:buNone/>
            </a:pPr>
            <a:r>
              <a:rPr lang="en-GB" sz="2200" b="1" dirty="0"/>
              <a:t>Furniture:</a:t>
            </a:r>
          </a:p>
          <a:p>
            <a:pPr lvl="1">
              <a:lnSpc>
                <a:spcPct val="110000"/>
              </a:lnSpc>
              <a:spcBef>
                <a:spcPts val="100"/>
              </a:spcBef>
              <a:spcAft>
                <a:spcPts val="100"/>
              </a:spcAft>
            </a:pPr>
            <a:r>
              <a:rPr lang="en-GB" sz="2200" dirty="0"/>
              <a:t>Motorised chair</a:t>
            </a:r>
          </a:p>
          <a:p>
            <a:pPr lvl="1">
              <a:lnSpc>
                <a:spcPct val="110000"/>
              </a:lnSpc>
              <a:spcBef>
                <a:spcPts val="100"/>
              </a:spcBef>
              <a:spcAft>
                <a:spcPts val="100"/>
              </a:spcAft>
            </a:pPr>
            <a:r>
              <a:rPr lang="en-GB" sz="2200" dirty="0"/>
              <a:t>Profiling bed</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19"/>
          <a:stretch/>
        </p:blipFill>
        <p:spPr bwMode="auto">
          <a:xfrm>
            <a:off x="5377429" y="1921474"/>
            <a:ext cx="2844800" cy="340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4076" y="1429179"/>
            <a:ext cx="1954453" cy="259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1835" t="10226" r="11158" b="10361"/>
          <a:stretch/>
        </p:blipFill>
        <p:spPr bwMode="auto">
          <a:xfrm>
            <a:off x="5653663" y="1446687"/>
            <a:ext cx="2568566" cy="198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00832" y="3499324"/>
            <a:ext cx="2274227" cy="187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32390" y="4213870"/>
            <a:ext cx="2095500" cy="140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656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par>
                          <p:cTn id="23" fill="hold" nodeType="withGroup">
                            <p:stCondLst>
                              <p:cond delay="5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45" presetID="10"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fade">
                                      <p:cBhvr>
                                        <p:cTn id="55" dur="500"/>
                                        <p:tgtEl>
                                          <p:spTgt spid="3">
                                            <p:txEl>
                                              <p:pRg st="11" end="11"/>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
                                            <p:txEl>
                                              <p:pRg st="12" end="12"/>
                                            </p:txEl>
                                          </p:spTgt>
                                        </p:tgtEl>
                                        <p:attrNameLst>
                                          <p:attrName>style.visibility</p:attrName>
                                        </p:attrNameLst>
                                      </p:cBhvr>
                                      <p:to>
                                        <p:strVal val="visible"/>
                                      </p:to>
                                    </p:set>
                                    <p:animEffect transition="in" filter="fade">
                                      <p:cBhvr>
                                        <p:cTn id="58" dur="500"/>
                                        <p:tgtEl>
                                          <p:spTgt spid="3">
                                            <p:txEl>
                                              <p:pRg st="12" end="12"/>
                                            </p:txEl>
                                          </p:spTgt>
                                        </p:tgtEl>
                                      </p:cBhvr>
                                    </p:animEffect>
                                  </p:childTnLst>
                                </p:cTn>
                              </p:par>
                            </p:childTnLst>
                          </p:cTn>
                        </p:par>
                        <p:par>
                          <p:cTn id="59" fill="hold" nodeType="afterGroup">
                            <p:stCondLst>
                              <p:cond delay="500"/>
                            </p:stCondLst>
                            <p:childTnLst>
                              <p:par>
                                <p:cTn id="60" presetID="10" presetClass="entr" presetSubtype="0" fill="hold"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par>
                                <p:cTn id="63" presetID="10"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normAutofit fontScale="90000"/>
          </a:bodyPr>
          <a:lstStyle/>
          <a:p>
            <a:pPr algn="l">
              <a:lnSpc>
                <a:spcPct val="90000"/>
              </a:lnSpc>
            </a:pPr>
            <a:r>
              <a:rPr lang="en-GB" dirty="0"/>
              <a:t>Opportunities to </a:t>
            </a:r>
            <a:r>
              <a:rPr lang="en-GB" dirty="0" smtClean="0"/>
              <a:t>reduce </a:t>
            </a:r>
            <a:r>
              <a:rPr lang="en-GB" dirty="0"/>
              <a:t>the </a:t>
            </a:r>
            <a:r>
              <a:rPr lang="en-GB" dirty="0" smtClean="0"/>
              <a:t>harm </a:t>
            </a:r>
            <a:r>
              <a:rPr lang="en-GB" dirty="0"/>
              <a:t>from </a:t>
            </a:r>
            <a:r>
              <a:rPr lang="en-GB" dirty="0" smtClean="0"/>
              <a:t>falls</a:t>
            </a:r>
            <a:endParaRPr lang="en-GB" dirty="0"/>
          </a:p>
        </p:txBody>
      </p:sp>
      <p:sp>
        <p:nvSpPr>
          <p:cNvPr id="3" name="Content Placeholder 2"/>
          <p:cNvSpPr>
            <a:spLocks noGrp="1"/>
          </p:cNvSpPr>
          <p:nvPr>
            <p:ph idx="4294967295"/>
          </p:nvPr>
        </p:nvSpPr>
        <p:spPr>
          <a:xfrm>
            <a:off x="461963" y="1376363"/>
            <a:ext cx="4073525" cy="4554537"/>
          </a:xfrm>
        </p:spPr>
        <p:txBody>
          <a:bodyPr>
            <a:noAutofit/>
          </a:bodyPr>
          <a:lstStyle/>
          <a:p>
            <a:pPr marL="0" indent="0">
              <a:spcBef>
                <a:spcPct val="0"/>
              </a:spcBef>
              <a:spcAft>
                <a:spcPts val="600"/>
              </a:spcAft>
              <a:buNone/>
            </a:pPr>
            <a:r>
              <a:rPr lang="en-GB" sz="2000" b="1" dirty="0"/>
              <a:t>Lessening the impact:</a:t>
            </a:r>
          </a:p>
          <a:p>
            <a:pPr lvl="1">
              <a:spcBef>
                <a:spcPct val="0"/>
              </a:spcBef>
              <a:spcAft>
                <a:spcPts val="600"/>
              </a:spcAft>
            </a:pPr>
            <a:r>
              <a:rPr lang="en-GB" sz="2000" dirty="0"/>
              <a:t>Hip protectors</a:t>
            </a:r>
          </a:p>
          <a:p>
            <a:pPr lvl="1">
              <a:spcBef>
                <a:spcPct val="0"/>
              </a:spcBef>
              <a:spcAft>
                <a:spcPts val="600"/>
              </a:spcAft>
            </a:pPr>
            <a:r>
              <a:rPr lang="en-GB" sz="2000" dirty="0"/>
              <a:t>Cushion flooring/carpet</a:t>
            </a:r>
          </a:p>
          <a:p>
            <a:pPr lvl="1">
              <a:spcBef>
                <a:spcPct val="0"/>
              </a:spcBef>
              <a:spcAft>
                <a:spcPts val="600"/>
              </a:spcAft>
            </a:pPr>
            <a:r>
              <a:rPr lang="en-GB" sz="2000" dirty="0"/>
              <a:t>Fall mats</a:t>
            </a:r>
          </a:p>
          <a:p>
            <a:pPr marL="0" indent="0">
              <a:spcBef>
                <a:spcPct val="0"/>
              </a:spcBef>
              <a:spcAft>
                <a:spcPts val="600"/>
              </a:spcAft>
              <a:buNone/>
            </a:pPr>
            <a:r>
              <a:rPr lang="en-GB" sz="2000" b="1" dirty="0"/>
              <a:t>Fall detection:</a:t>
            </a:r>
          </a:p>
          <a:p>
            <a:pPr lvl="1">
              <a:spcBef>
                <a:spcPct val="0"/>
              </a:spcBef>
              <a:spcAft>
                <a:spcPts val="600"/>
              </a:spcAft>
            </a:pPr>
            <a:r>
              <a:rPr lang="en-GB" sz="2000" dirty="0"/>
              <a:t>Panic alarms</a:t>
            </a:r>
          </a:p>
          <a:p>
            <a:pPr lvl="1">
              <a:spcBef>
                <a:spcPct val="0"/>
              </a:spcBef>
              <a:spcAft>
                <a:spcPts val="600"/>
              </a:spcAft>
            </a:pPr>
            <a:r>
              <a:rPr lang="en-GB" sz="2000" dirty="0"/>
              <a:t>Worn devices</a:t>
            </a:r>
          </a:p>
          <a:p>
            <a:pPr lvl="1">
              <a:spcBef>
                <a:spcPct val="0"/>
              </a:spcBef>
              <a:spcAft>
                <a:spcPts val="600"/>
              </a:spcAft>
            </a:pPr>
            <a:r>
              <a:rPr lang="en-GB" sz="2000" dirty="0"/>
              <a:t>Inactivity</a:t>
            </a:r>
          </a:p>
          <a:p>
            <a:pPr lvl="1">
              <a:spcBef>
                <a:spcPct val="0"/>
              </a:spcBef>
              <a:spcAft>
                <a:spcPts val="600"/>
              </a:spcAft>
            </a:pPr>
            <a:r>
              <a:rPr lang="en-GB" sz="2000" dirty="0"/>
              <a:t>Bed occupancy monitor</a:t>
            </a:r>
          </a:p>
          <a:p>
            <a:pPr lvl="1">
              <a:spcBef>
                <a:spcPct val="0"/>
              </a:spcBef>
              <a:spcAft>
                <a:spcPts val="600"/>
              </a:spcAft>
            </a:pPr>
            <a:r>
              <a:rPr lang="en-GB" sz="2000" dirty="0"/>
              <a:t>Camera devices</a:t>
            </a:r>
          </a:p>
          <a:p>
            <a:pPr lvl="1">
              <a:spcBef>
                <a:spcPct val="0"/>
              </a:spcBef>
              <a:spcAft>
                <a:spcPts val="600"/>
              </a:spcAft>
            </a:pPr>
            <a:r>
              <a:rPr lang="en-GB" sz="2000" dirty="0"/>
              <a:t>Sound/vibration detectors</a:t>
            </a:r>
          </a:p>
          <a:p>
            <a:pPr lvl="1">
              <a:spcBef>
                <a:spcPct val="0"/>
              </a:spcBef>
              <a:spcAft>
                <a:spcPts val="600"/>
              </a:spcAft>
            </a:pPr>
            <a:r>
              <a:rPr lang="en-GB" sz="2000" dirty="0"/>
              <a:t>Floor methods</a:t>
            </a:r>
          </a:p>
          <a:p>
            <a:pPr lvl="1"/>
            <a:endParaRPr lang="en-GB"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2173" y="1376363"/>
            <a:ext cx="194468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3383" y="1206850"/>
            <a:ext cx="2130425"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3619" y="3428836"/>
            <a:ext cx="2721329" cy="130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81467" y="4329114"/>
            <a:ext cx="2326961" cy="154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t="18507" b="20374"/>
          <a:stretch>
            <a:fillRect/>
          </a:stretch>
        </p:blipFill>
        <p:spPr bwMode="auto">
          <a:xfrm>
            <a:off x="5067258" y="2512723"/>
            <a:ext cx="3459204" cy="211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810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par>
                                <p:cTn id="38" presetID="10" presetClass="exit" presetSubtype="0" fill="hold" nodeType="with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22" presetClass="entr" presetSubtype="4"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down)">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fade">
                                      <p:cBhvr>
                                        <p:cTn id="57" dur="500"/>
                                        <p:tgtEl>
                                          <p:spTgt spid="3">
                                            <p:txEl>
                                              <p:pRg st="4" end="4"/>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
                                            <p:txEl>
                                              <p:pRg st="5" end="5"/>
                                            </p:txEl>
                                          </p:spTgt>
                                        </p:tgtEl>
                                        <p:attrNameLst>
                                          <p:attrName>style.visibility</p:attrName>
                                        </p:attrNameLst>
                                      </p:cBhvr>
                                      <p:to>
                                        <p:strVal val="visible"/>
                                      </p:to>
                                    </p:set>
                                    <p:animEffect transition="in" filter="fade">
                                      <p:cBhvr>
                                        <p:cTn id="60" dur="500"/>
                                        <p:tgtEl>
                                          <p:spTgt spid="3">
                                            <p:txEl>
                                              <p:pRg st="5" end="5"/>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animEffect transition="in" filter="fade">
                                      <p:cBhvr>
                                        <p:cTn id="63" dur="500"/>
                                        <p:tgtEl>
                                          <p:spTgt spid="3">
                                            <p:txEl>
                                              <p:pRg st="6" end="6"/>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
                                            <p:txEl>
                                              <p:pRg st="7" end="7"/>
                                            </p:txEl>
                                          </p:spTgt>
                                        </p:tgtEl>
                                        <p:attrNameLst>
                                          <p:attrName>style.visibility</p:attrName>
                                        </p:attrNameLst>
                                      </p:cBhvr>
                                      <p:to>
                                        <p:strVal val="visible"/>
                                      </p:to>
                                    </p:set>
                                    <p:animEffect transition="in" filter="fade">
                                      <p:cBhvr>
                                        <p:cTn id="66" dur="500"/>
                                        <p:tgtEl>
                                          <p:spTgt spid="3">
                                            <p:txEl>
                                              <p:pRg st="7" end="7"/>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
                                            <p:txEl>
                                              <p:pRg st="8" end="8"/>
                                            </p:txEl>
                                          </p:spTgt>
                                        </p:tgtEl>
                                        <p:attrNameLst>
                                          <p:attrName>style.visibility</p:attrName>
                                        </p:attrNameLst>
                                      </p:cBhvr>
                                      <p:to>
                                        <p:strVal val="visible"/>
                                      </p:to>
                                    </p:set>
                                    <p:animEffect transition="in" filter="fade">
                                      <p:cBhvr>
                                        <p:cTn id="69" dur="500"/>
                                        <p:tgtEl>
                                          <p:spTgt spid="3">
                                            <p:txEl>
                                              <p:pRg st="8" end="8"/>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
                                            <p:txEl>
                                              <p:pRg st="9" end="9"/>
                                            </p:txEl>
                                          </p:spTgt>
                                        </p:tgtEl>
                                        <p:attrNameLst>
                                          <p:attrName>style.visibility</p:attrName>
                                        </p:attrNameLst>
                                      </p:cBhvr>
                                      <p:to>
                                        <p:strVal val="visible"/>
                                      </p:to>
                                    </p:set>
                                    <p:animEffect transition="in" filter="fade">
                                      <p:cBhvr>
                                        <p:cTn id="72" dur="500"/>
                                        <p:tgtEl>
                                          <p:spTgt spid="3">
                                            <p:txEl>
                                              <p:pRg st="9" end="9"/>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
                                            <p:txEl>
                                              <p:pRg st="10" end="10"/>
                                            </p:txEl>
                                          </p:spTgt>
                                        </p:tgtEl>
                                        <p:attrNameLst>
                                          <p:attrName>style.visibility</p:attrName>
                                        </p:attrNameLst>
                                      </p:cBhvr>
                                      <p:to>
                                        <p:strVal val="visible"/>
                                      </p:to>
                                    </p:set>
                                    <p:animEffect transition="in" filter="fade">
                                      <p:cBhvr>
                                        <p:cTn id="75" dur="500"/>
                                        <p:tgtEl>
                                          <p:spTgt spid="3">
                                            <p:txEl>
                                              <p:pRg st="10" end="10"/>
                                            </p:tx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
                                            <p:txEl>
                                              <p:pRg st="11" end="11"/>
                                            </p:txEl>
                                          </p:spTgt>
                                        </p:tgtEl>
                                        <p:attrNameLst>
                                          <p:attrName>style.visibility</p:attrName>
                                        </p:attrNameLst>
                                      </p:cBhvr>
                                      <p:to>
                                        <p:strVal val="visible"/>
                                      </p:to>
                                    </p:set>
                                    <p:animEffect transition="in" filter="fade">
                                      <p:cBhvr>
                                        <p:cTn id="7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Session 1: Profiling the individual</a:t>
            </a:r>
            <a:endParaRPr lang="en-GB" dirty="0"/>
          </a:p>
        </p:txBody>
      </p:sp>
    </p:spTree>
    <p:extLst>
      <p:ext uri="{BB962C8B-B14F-4D97-AF65-F5344CB8AC3E}">
        <p14:creationId xmlns:p14="http://schemas.microsoft.com/office/powerpoint/2010/main" val="11696078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GB" dirty="0"/>
              <a:t>Bed </a:t>
            </a:r>
            <a:r>
              <a:rPr lang="en-GB" dirty="0" smtClean="0"/>
              <a:t>exit sensors </a:t>
            </a:r>
            <a:r>
              <a:rPr lang="en-GB" dirty="0"/>
              <a:t>&amp; </a:t>
            </a:r>
            <a:r>
              <a:rPr lang="en-GB" dirty="0" smtClean="0"/>
              <a:t>alarms</a:t>
            </a:r>
            <a:endParaRPr lang="en-GB" dirty="0"/>
          </a:p>
        </p:txBody>
      </p:sp>
      <p:sp>
        <p:nvSpPr>
          <p:cNvPr id="216067" name="Rectangle 3"/>
          <p:cNvSpPr>
            <a:spLocks noGrp="1" noChangeArrowheads="1"/>
          </p:cNvSpPr>
          <p:nvPr>
            <p:ph type="body" sz="half" idx="4294967295"/>
          </p:nvPr>
        </p:nvSpPr>
        <p:spPr>
          <a:xfrm>
            <a:off x="431800" y="1394907"/>
            <a:ext cx="4140200" cy="4716463"/>
          </a:xfrm>
        </p:spPr>
        <p:txBody>
          <a:bodyPr>
            <a:noAutofit/>
          </a:bodyPr>
          <a:lstStyle/>
          <a:p>
            <a:pPr>
              <a:lnSpc>
                <a:spcPct val="100000"/>
              </a:lnSpc>
              <a:spcBef>
                <a:spcPts val="300"/>
              </a:spcBef>
              <a:spcAft>
                <a:spcPts val="300"/>
              </a:spcAft>
            </a:pPr>
            <a:r>
              <a:rPr lang="en-GB" sz="2200" dirty="0"/>
              <a:t>Falls at night are serious because they can lead to “a long lie” (more than 4 hours =&gt; hospital admission)</a:t>
            </a:r>
          </a:p>
          <a:p>
            <a:pPr>
              <a:lnSpc>
                <a:spcPct val="100000"/>
              </a:lnSpc>
              <a:spcBef>
                <a:spcPts val="300"/>
              </a:spcBef>
              <a:spcAft>
                <a:spcPts val="300"/>
              </a:spcAft>
            </a:pPr>
            <a:r>
              <a:rPr lang="en-GB" sz="2200" dirty="0"/>
              <a:t>Alarm needed if someone leaves bed at night but doesn’t return within a certain time</a:t>
            </a:r>
          </a:p>
          <a:p>
            <a:pPr>
              <a:lnSpc>
                <a:spcPct val="100000"/>
              </a:lnSpc>
              <a:spcBef>
                <a:spcPts val="300"/>
              </a:spcBef>
              <a:spcAft>
                <a:spcPts val="300"/>
              </a:spcAft>
            </a:pPr>
            <a:r>
              <a:rPr lang="en-GB" sz="2200" dirty="0">
                <a:solidFill>
                  <a:srgbClr val="582F7A"/>
                </a:solidFill>
              </a:rPr>
              <a:t>Most sensors </a:t>
            </a:r>
            <a:r>
              <a:rPr lang="en-GB" sz="2200" dirty="0"/>
              <a:t>will only work with standard beds</a:t>
            </a:r>
          </a:p>
          <a:p>
            <a:pPr>
              <a:lnSpc>
                <a:spcPct val="100000"/>
              </a:lnSpc>
              <a:spcBef>
                <a:spcPts val="300"/>
              </a:spcBef>
              <a:spcAft>
                <a:spcPts val="300"/>
              </a:spcAft>
            </a:pPr>
            <a:r>
              <a:rPr lang="en-GB" sz="2200" dirty="0"/>
              <a:t>Need to know which work with profiling beds and alternating pressure mattresses</a:t>
            </a:r>
          </a:p>
        </p:txBody>
      </p:sp>
      <p:pic>
        <p:nvPicPr>
          <p:cNvPr id="21607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5878" y="4001557"/>
            <a:ext cx="1579130" cy="18060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4613375" y="1505821"/>
            <a:ext cx="4324571" cy="2268347"/>
            <a:chOff x="4488065" y="1377133"/>
            <a:chExt cx="4934765" cy="2547540"/>
          </a:xfrm>
        </p:grpSpPr>
        <p:pic>
          <p:nvPicPr>
            <p:cNvPr id="4" name="Picture 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339" t="4523" r="3380" b="9733"/>
            <a:stretch/>
          </p:blipFill>
          <p:spPr>
            <a:xfrm>
              <a:off x="6725443" y="1377133"/>
              <a:ext cx="2582779" cy="1588169"/>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8065" y="3037885"/>
              <a:ext cx="2650174" cy="782229"/>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1" y="1529613"/>
              <a:ext cx="2227010" cy="128186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5993" y="2296715"/>
              <a:ext cx="1756837" cy="1627958"/>
            </a:xfrm>
            <a:prstGeom prst="rect">
              <a:avLst/>
            </a:prstGeom>
          </p:spPr>
        </p:pic>
      </p:grpSp>
    </p:spTree>
    <p:extLst>
      <p:ext uri="{BB962C8B-B14F-4D97-AF65-F5344CB8AC3E}">
        <p14:creationId xmlns:p14="http://schemas.microsoft.com/office/powerpoint/2010/main" val="3917241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6067">
                                            <p:txEl>
                                              <p:pRg st="0" end="0"/>
                                            </p:txEl>
                                          </p:spTgt>
                                        </p:tgtEl>
                                        <p:attrNameLst>
                                          <p:attrName>style.visibility</p:attrName>
                                        </p:attrNameLst>
                                      </p:cBhvr>
                                      <p:to>
                                        <p:strVal val="visible"/>
                                      </p:to>
                                    </p:set>
                                    <p:animEffect transition="in" filter="fade">
                                      <p:cBhvr>
                                        <p:cTn id="7" dur="500"/>
                                        <p:tgtEl>
                                          <p:spTgt spid="2160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6067">
                                            <p:txEl>
                                              <p:pRg st="1" end="1"/>
                                            </p:txEl>
                                          </p:spTgt>
                                        </p:tgtEl>
                                        <p:attrNameLst>
                                          <p:attrName>style.visibility</p:attrName>
                                        </p:attrNameLst>
                                      </p:cBhvr>
                                      <p:to>
                                        <p:strVal val="visible"/>
                                      </p:to>
                                    </p:set>
                                    <p:animEffect transition="in" filter="fade">
                                      <p:cBhvr>
                                        <p:cTn id="12" dur="500"/>
                                        <p:tgtEl>
                                          <p:spTgt spid="2160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6067">
                                            <p:txEl>
                                              <p:pRg st="2" end="2"/>
                                            </p:txEl>
                                          </p:spTgt>
                                        </p:tgtEl>
                                        <p:attrNameLst>
                                          <p:attrName>style.visibility</p:attrName>
                                        </p:attrNameLst>
                                      </p:cBhvr>
                                      <p:to>
                                        <p:strVal val="visible"/>
                                      </p:to>
                                    </p:set>
                                    <p:animEffect transition="in" filter="fade">
                                      <p:cBhvr>
                                        <p:cTn id="17" dur="500"/>
                                        <p:tgtEl>
                                          <p:spTgt spid="216067">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6067">
                                            <p:txEl>
                                              <p:pRg st="3" end="3"/>
                                            </p:txEl>
                                          </p:spTgt>
                                        </p:tgtEl>
                                        <p:attrNameLst>
                                          <p:attrName>style.visibility</p:attrName>
                                        </p:attrNameLst>
                                      </p:cBhvr>
                                      <p:to>
                                        <p:strVal val="visible"/>
                                      </p:to>
                                    </p:set>
                                    <p:animEffect transition="in" filter="fade">
                                      <p:cBhvr>
                                        <p:cTn id="25" dur="500"/>
                                        <p:tgtEl>
                                          <p:spTgt spid="216067">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16072"/>
                                        </p:tgtEl>
                                        <p:attrNameLst>
                                          <p:attrName>style.visibility</p:attrName>
                                        </p:attrNameLst>
                                      </p:cBhvr>
                                      <p:to>
                                        <p:strVal val="visible"/>
                                      </p:to>
                                    </p:set>
                                    <p:animEffect transition="in" filter="fade">
                                      <p:cBhvr>
                                        <p:cTn id="28" dur="500"/>
                                        <p:tgtEl>
                                          <p:spTgt spid="216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7"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t>Session 4: Case </a:t>
            </a:r>
            <a:r>
              <a:rPr lang="en-GB" dirty="0" smtClean="0"/>
              <a:t>studies</a:t>
            </a:r>
            <a:r>
              <a:rPr lang="en-GB" dirty="0"/>
              <a:t>, </a:t>
            </a:r>
            <a:r>
              <a:rPr lang="en-GB" dirty="0" smtClean="0"/>
              <a:t>preparing </a:t>
            </a:r>
            <a:r>
              <a:rPr lang="en-GB" dirty="0"/>
              <a:t>for </a:t>
            </a:r>
            <a:r>
              <a:rPr lang="en-GB" dirty="0" smtClean="0"/>
              <a:t>the future</a:t>
            </a:r>
            <a:endParaRPr lang="en-GB" dirty="0"/>
          </a:p>
        </p:txBody>
      </p:sp>
    </p:spTree>
    <p:extLst>
      <p:ext uri="{BB962C8B-B14F-4D97-AF65-F5344CB8AC3E}">
        <p14:creationId xmlns:p14="http://schemas.microsoft.com/office/powerpoint/2010/main" val="344782035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930" name="Rectangle 2"/>
          <p:cNvSpPr>
            <a:spLocks noGrp="1"/>
          </p:cNvSpPr>
          <p:nvPr>
            <p:ph type="title"/>
          </p:nvPr>
        </p:nvSpPr>
        <p:spPr/>
        <p:txBody>
          <a:bodyPr>
            <a:normAutofit/>
          </a:bodyPr>
          <a:lstStyle/>
          <a:p>
            <a:r>
              <a:rPr lang="en-GB" dirty="0"/>
              <a:t>Case Study: Supporting John</a:t>
            </a:r>
          </a:p>
        </p:txBody>
      </p:sp>
      <p:sp>
        <p:nvSpPr>
          <p:cNvPr id="1020931" name="Rectangle 3"/>
          <p:cNvSpPr>
            <a:spLocks noGrp="1"/>
          </p:cNvSpPr>
          <p:nvPr>
            <p:ph idx="1"/>
          </p:nvPr>
        </p:nvSpPr>
        <p:spPr/>
        <p:txBody>
          <a:bodyPr>
            <a:noAutofit/>
          </a:bodyPr>
          <a:lstStyle/>
          <a:p>
            <a:pPr marL="0">
              <a:lnSpc>
                <a:spcPct val="90000"/>
              </a:lnSpc>
              <a:spcAft>
                <a:spcPts val="0"/>
              </a:spcAft>
              <a:buFont typeface="Arial" pitchFamily="34" charset="0"/>
              <a:buNone/>
            </a:pPr>
            <a:r>
              <a:rPr lang="en-GB" sz="1800" dirty="0"/>
              <a:t>John used to be a soldier in the Parachute Regiment for over 25 years. </a:t>
            </a:r>
            <a:r>
              <a:rPr lang="en-GB" sz="1800" dirty="0" smtClean="0"/>
              <a:t>He </a:t>
            </a:r>
            <a:r>
              <a:rPr lang="en-GB" sz="1800" dirty="0"/>
              <a:t>never married and has no family to call his own. </a:t>
            </a:r>
            <a:r>
              <a:rPr lang="en-GB" sz="1800" dirty="0" smtClean="0"/>
              <a:t>He </a:t>
            </a:r>
            <a:r>
              <a:rPr lang="en-GB" sz="1800" dirty="0"/>
              <a:t>has Type 2 diabetes which is controlled using medication. </a:t>
            </a:r>
            <a:r>
              <a:rPr lang="en-GB" sz="1800" dirty="0" smtClean="0"/>
              <a:t> His </a:t>
            </a:r>
            <a:r>
              <a:rPr lang="en-GB" sz="1800" dirty="0"/>
              <a:t>adherence is poor and has resulted in him attending A&amp;E five times during the past year (each time on a Sunday) and two periods in hospital.</a:t>
            </a:r>
          </a:p>
          <a:p>
            <a:pPr marL="0">
              <a:lnSpc>
                <a:spcPct val="90000"/>
              </a:lnSpc>
              <a:buFont typeface="Arial" pitchFamily="34" charset="0"/>
              <a:buNone/>
            </a:pPr>
            <a:r>
              <a:rPr lang="en-GB" sz="1800" dirty="0"/>
              <a:t>On his last admission to hospital, he was found to be malnourished and dehydrated. When the social worker visited his home – a sheltered housing flat close to the town centre of Llanelli, she found that the fridge was nearly empty, except for out-of-date ham and some curdled milk. His larder had a few tins of soup, but nothing else – though there were empty bottles of whisky and packets of cigarettes in several rooms. His stove was old and didn’t work properly; his microwave oven was dirty;  it is unclear whether he could be trusted to use it safely. His medication  was scattered around the flat. No working clock could be found.</a:t>
            </a:r>
          </a:p>
          <a:p>
            <a:pPr marL="0">
              <a:lnSpc>
                <a:spcPct val="90000"/>
              </a:lnSpc>
              <a:buFont typeface="Arial" pitchFamily="34" charset="0"/>
              <a:buNone/>
            </a:pPr>
            <a:r>
              <a:rPr lang="en-GB" sz="1800" b="1" dirty="0">
                <a:solidFill>
                  <a:srgbClr val="582F7A"/>
                </a:solidFill>
              </a:rPr>
              <a:t>What are the issues that need to be addressed?  </a:t>
            </a:r>
            <a:r>
              <a:rPr lang="en-GB" sz="1800" b="1" dirty="0" smtClean="0">
                <a:solidFill>
                  <a:srgbClr val="582F7A"/>
                </a:solidFill>
              </a:rPr>
              <a:t>What </a:t>
            </a:r>
            <a:r>
              <a:rPr lang="en-GB" sz="1800" b="1" dirty="0">
                <a:solidFill>
                  <a:srgbClr val="582F7A"/>
                </a:solidFill>
              </a:rPr>
              <a:t>technologies or services might be effective?</a:t>
            </a:r>
          </a:p>
        </p:txBody>
      </p:sp>
    </p:spTree>
    <p:extLst>
      <p:ext uri="{BB962C8B-B14F-4D97-AF65-F5344CB8AC3E}">
        <p14:creationId xmlns:p14="http://schemas.microsoft.com/office/powerpoint/2010/main" val="12541233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normAutofit/>
          </a:bodyPr>
          <a:lstStyle/>
          <a:p>
            <a:pPr eaLnBrk="1" hangingPunct="1"/>
            <a:r>
              <a:rPr lang="en-GB" altLang="en-US" dirty="0" smtClean="0"/>
              <a:t>Supporting nutrition using technology</a:t>
            </a:r>
            <a:endParaRPr lang="en-GB" altLang="en-US" dirty="0"/>
          </a:p>
        </p:txBody>
      </p:sp>
      <p:sp>
        <p:nvSpPr>
          <p:cNvPr id="3" name="Content Placeholder LHS"/>
          <p:cNvSpPr>
            <a:spLocks noGrp="1"/>
          </p:cNvSpPr>
          <p:nvPr>
            <p:ph idx="4294967295"/>
          </p:nvPr>
        </p:nvSpPr>
        <p:spPr>
          <a:xfrm>
            <a:off x="514719" y="1376363"/>
            <a:ext cx="4057281" cy="4500562"/>
          </a:xfrm>
        </p:spPr>
        <p:txBody>
          <a:bodyPr rtlCol="0">
            <a:noAutofit/>
          </a:bodyPr>
          <a:lstStyle/>
          <a:p>
            <a:pPr marL="342900" indent="-342900">
              <a:lnSpc>
                <a:spcPct val="100000"/>
              </a:lnSpc>
              <a:spcBef>
                <a:spcPts val="300"/>
              </a:spcBef>
              <a:spcAft>
                <a:spcPts val="300"/>
              </a:spcAft>
              <a:buFont typeface="Arial" panose="020B0604020202020204" pitchFamily="34" charset="0"/>
              <a:buChar char="•"/>
              <a:defRPr/>
            </a:pPr>
            <a:r>
              <a:rPr lang="en-GB" sz="2400" dirty="0">
                <a:cs typeface="Arial" pitchFamily="34" charset="0"/>
              </a:rPr>
              <a:t>Meal </a:t>
            </a:r>
            <a:r>
              <a:rPr lang="en-GB" sz="2400" dirty="0" smtClean="0">
                <a:cs typeface="Arial" pitchFamily="34" charset="0"/>
              </a:rPr>
              <a:t>planner apps</a:t>
            </a:r>
            <a:endParaRPr lang="en-GB" sz="2400" dirty="0">
              <a:cs typeface="Arial" pitchFamily="34" charset="0"/>
            </a:endParaRPr>
          </a:p>
          <a:p>
            <a:pPr marL="342900" indent="-342900">
              <a:lnSpc>
                <a:spcPct val="100000"/>
              </a:lnSpc>
              <a:spcBef>
                <a:spcPts val="300"/>
              </a:spcBef>
              <a:spcAft>
                <a:spcPts val="300"/>
              </a:spcAft>
              <a:buFont typeface="Arial" panose="020B0604020202020204" pitchFamily="34" charset="0"/>
              <a:buChar char="•"/>
              <a:defRPr/>
            </a:pPr>
            <a:r>
              <a:rPr lang="en-GB" sz="2400" dirty="0" smtClean="0">
                <a:cs typeface="Arial" pitchFamily="34" charset="0"/>
              </a:rPr>
              <a:t>Dial-a-ride </a:t>
            </a:r>
            <a:r>
              <a:rPr lang="en-GB" sz="2400" dirty="0">
                <a:cs typeface="Arial" pitchFamily="34" charset="0"/>
              </a:rPr>
              <a:t>service</a:t>
            </a:r>
          </a:p>
          <a:p>
            <a:pPr marL="342900" indent="-342900">
              <a:lnSpc>
                <a:spcPct val="100000"/>
              </a:lnSpc>
              <a:spcBef>
                <a:spcPts val="300"/>
              </a:spcBef>
              <a:spcAft>
                <a:spcPts val="300"/>
              </a:spcAft>
              <a:buFont typeface="Arial" panose="020B0604020202020204" pitchFamily="34" charset="0"/>
              <a:buChar char="•"/>
              <a:defRPr/>
            </a:pPr>
            <a:r>
              <a:rPr lang="en-GB" sz="2400" dirty="0">
                <a:cs typeface="Arial" pitchFamily="34" charset="0"/>
              </a:rPr>
              <a:t>Mobility scooter</a:t>
            </a:r>
          </a:p>
          <a:p>
            <a:pPr marL="342900" indent="-342900">
              <a:lnSpc>
                <a:spcPct val="100000"/>
              </a:lnSpc>
              <a:spcBef>
                <a:spcPts val="300"/>
              </a:spcBef>
              <a:spcAft>
                <a:spcPts val="300"/>
              </a:spcAft>
              <a:buFont typeface="Arial" panose="020B0604020202020204" pitchFamily="34" charset="0"/>
              <a:buChar char="•"/>
              <a:defRPr/>
            </a:pPr>
            <a:r>
              <a:rPr lang="en-GB" sz="2400" dirty="0">
                <a:cs typeface="Arial" pitchFamily="34" charset="0"/>
              </a:rPr>
              <a:t>Exoskeletons</a:t>
            </a:r>
          </a:p>
          <a:p>
            <a:pPr marL="342900" indent="-342900">
              <a:lnSpc>
                <a:spcPct val="100000"/>
              </a:lnSpc>
              <a:spcBef>
                <a:spcPts val="300"/>
              </a:spcBef>
              <a:spcAft>
                <a:spcPts val="300"/>
              </a:spcAft>
              <a:buFont typeface="Arial" panose="020B0604020202020204" pitchFamily="34" charset="0"/>
              <a:buChar char="•"/>
              <a:defRPr/>
            </a:pPr>
            <a:r>
              <a:rPr lang="en-GB" sz="2400" dirty="0">
                <a:cs typeface="Arial" pitchFamily="34" charset="0"/>
              </a:rPr>
              <a:t>Home delivery service (Internet or </a:t>
            </a:r>
            <a:r>
              <a:rPr lang="en-GB" sz="2400" dirty="0" smtClean="0">
                <a:cs typeface="Arial" pitchFamily="34" charset="0"/>
              </a:rPr>
              <a:t>phone based</a:t>
            </a:r>
            <a:r>
              <a:rPr lang="en-GB" sz="2400" dirty="0">
                <a:cs typeface="Arial" pitchFamily="34" charset="0"/>
              </a:rPr>
              <a:t>)</a:t>
            </a:r>
          </a:p>
          <a:p>
            <a:pPr marL="342900" indent="-342900">
              <a:lnSpc>
                <a:spcPct val="100000"/>
              </a:lnSpc>
              <a:spcBef>
                <a:spcPts val="300"/>
              </a:spcBef>
              <a:spcAft>
                <a:spcPts val="300"/>
              </a:spcAft>
              <a:buFont typeface="Arial" panose="020B0604020202020204" pitchFamily="34" charset="0"/>
              <a:buChar char="•"/>
              <a:defRPr/>
            </a:pPr>
            <a:r>
              <a:rPr lang="en-GB" sz="2400" dirty="0">
                <a:cs typeface="Arial" pitchFamily="34" charset="0"/>
              </a:rPr>
              <a:t>Cupboards without doors</a:t>
            </a:r>
          </a:p>
          <a:p>
            <a:pPr marL="342900" indent="-342900">
              <a:lnSpc>
                <a:spcPct val="100000"/>
              </a:lnSpc>
              <a:spcBef>
                <a:spcPts val="300"/>
              </a:spcBef>
              <a:spcAft>
                <a:spcPts val="300"/>
              </a:spcAft>
              <a:buFont typeface="Arial" panose="020B0604020202020204" pitchFamily="34" charset="0"/>
              <a:buChar char="•"/>
              <a:defRPr/>
            </a:pPr>
            <a:r>
              <a:rPr lang="en-GB" sz="2400" dirty="0" smtClean="0"/>
              <a:t>Electric </a:t>
            </a:r>
            <a:r>
              <a:rPr lang="en-GB" sz="2400" dirty="0" smtClean="0">
                <a:cs typeface="Arial" pitchFamily="34" charset="0"/>
              </a:rPr>
              <a:t>can </a:t>
            </a:r>
            <a:r>
              <a:rPr lang="en-GB" sz="2400" dirty="0">
                <a:cs typeface="Arial" pitchFamily="34" charset="0"/>
              </a:rPr>
              <a:t>opener</a:t>
            </a:r>
          </a:p>
          <a:p>
            <a:pPr marL="342900" indent="-342900">
              <a:lnSpc>
                <a:spcPct val="100000"/>
              </a:lnSpc>
              <a:spcBef>
                <a:spcPts val="300"/>
              </a:spcBef>
              <a:spcAft>
                <a:spcPts val="300"/>
              </a:spcAft>
              <a:buFont typeface="Arial" panose="020B0604020202020204" pitchFamily="34" charset="0"/>
              <a:buChar char="•"/>
              <a:defRPr/>
            </a:pPr>
            <a:r>
              <a:rPr lang="en-GB" sz="2400" dirty="0">
                <a:cs typeface="Arial" pitchFamily="34" charset="0"/>
              </a:rPr>
              <a:t>Smart microwave oven</a:t>
            </a:r>
          </a:p>
          <a:p>
            <a:pPr marL="342900" indent="-342900">
              <a:lnSpc>
                <a:spcPct val="100000"/>
              </a:lnSpc>
              <a:spcBef>
                <a:spcPts val="300"/>
              </a:spcBef>
              <a:spcAft>
                <a:spcPts val="300"/>
              </a:spcAft>
              <a:buFont typeface="Arial" panose="020B0604020202020204" pitchFamily="34" charset="0"/>
              <a:buChar char="•"/>
              <a:defRPr/>
            </a:pPr>
            <a:r>
              <a:rPr lang="en-GB" sz="2400" dirty="0">
                <a:cs typeface="Arial" pitchFamily="34" charset="0"/>
              </a:rPr>
              <a:t>Smart peeler</a:t>
            </a:r>
          </a:p>
          <a:p>
            <a:pPr marL="342900" indent="-342900">
              <a:lnSpc>
                <a:spcPct val="100000"/>
              </a:lnSpc>
              <a:spcBef>
                <a:spcPts val="300"/>
              </a:spcBef>
              <a:spcAft>
                <a:spcPts val="300"/>
              </a:spcAft>
              <a:buFont typeface="Arial" panose="020B0604020202020204" pitchFamily="34" charset="0"/>
              <a:buChar char="•"/>
              <a:defRPr/>
            </a:pPr>
            <a:endParaRPr lang="en-GB" sz="2400" dirty="0">
              <a:cs typeface="Arial" pitchFamily="34" charset="0"/>
            </a:endParaRPr>
          </a:p>
        </p:txBody>
      </p:sp>
      <p:sp>
        <p:nvSpPr>
          <p:cNvPr id="4" name="Content Placeholder RHS"/>
          <p:cNvSpPr txBox="1">
            <a:spLocks/>
          </p:cNvSpPr>
          <p:nvPr/>
        </p:nvSpPr>
        <p:spPr bwMode="auto">
          <a:xfrm>
            <a:off x="4927600" y="1940559"/>
            <a:ext cx="3784600" cy="3936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ts val="300"/>
              </a:spcBef>
              <a:spcAft>
                <a:spcPts val="300"/>
              </a:spcAft>
            </a:pPr>
            <a:r>
              <a:rPr lang="en-GB" altLang="en-US" sz="2400" dirty="0" err="1">
                <a:solidFill>
                  <a:srgbClr val="69A830"/>
                </a:solidFill>
                <a:latin typeface="Arial" panose="020B0604020202020204" pitchFamily="34" charset="0"/>
                <a:cs typeface="Arial" panose="020B0604020202020204" pitchFamily="34" charset="0"/>
              </a:rPr>
              <a:t>Inspiro</a:t>
            </a:r>
            <a:r>
              <a:rPr lang="en-GB" altLang="en-US" sz="2400" dirty="0">
                <a:solidFill>
                  <a:srgbClr val="69A830"/>
                </a:solidFill>
                <a:latin typeface="Arial" panose="020B0604020202020204" pitchFamily="34" charset="0"/>
                <a:cs typeface="Arial" panose="020B0604020202020204" pitchFamily="34" charset="0"/>
              </a:rPr>
              <a:t> smart cooker</a:t>
            </a:r>
          </a:p>
          <a:p>
            <a:pPr eaLnBrk="1" hangingPunct="1">
              <a:spcBef>
                <a:spcPts val="300"/>
              </a:spcBef>
              <a:spcAft>
                <a:spcPts val="300"/>
              </a:spcAft>
            </a:pPr>
            <a:r>
              <a:rPr lang="en-GB" altLang="en-US" sz="2400" dirty="0">
                <a:solidFill>
                  <a:srgbClr val="69A830"/>
                </a:solidFill>
                <a:latin typeface="Arial" panose="020B0604020202020204" pitchFamily="34" charset="0"/>
                <a:cs typeface="Arial" panose="020B0604020202020204" pitchFamily="34" charset="0"/>
              </a:rPr>
              <a:t>Smart cutlery</a:t>
            </a:r>
          </a:p>
          <a:p>
            <a:pPr eaLnBrk="1" hangingPunct="1">
              <a:spcBef>
                <a:spcPts val="300"/>
              </a:spcBef>
              <a:spcAft>
                <a:spcPts val="300"/>
              </a:spcAft>
            </a:pPr>
            <a:r>
              <a:rPr lang="en-GB" altLang="en-US" sz="2400" dirty="0">
                <a:solidFill>
                  <a:srgbClr val="69A830"/>
                </a:solidFill>
                <a:latin typeface="Arial" panose="020B0604020202020204" pitchFamily="34" charset="0"/>
                <a:cs typeface="Arial" panose="020B0604020202020204" pitchFamily="34" charset="0"/>
              </a:rPr>
              <a:t>Dishwasher</a:t>
            </a:r>
          </a:p>
          <a:p>
            <a:pPr eaLnBrk="1" hangingPunct="1">
              <a:spcBef>
                <a:spcPts val="300"/>
              </a:spcBef>
              <a:spcAft>
                <a:spcPts val="300"/>
              </a:spcAft>
            </a:pPr>
            <a:r>
              <a:rPr lang="en-GB" altLang="en-US" sz="2400" dirty="0">
                <a:solidFill>
                  <a:srgbClr val="69A830"/>
                </a:solidFill>
                <a:latin typeface="Arial" panose="020B0604020202020204" pitchFamily="34" charset="0"/>
                <a:cs typeface="Arial" panose="020B0604020202020204" pitchFamily="34" charset="0"/>
              </a:rPr>
              <a:t>Disposable plates</a:t>
            </a:r>
          </a:p>
          <a:p>
            <a:pPr eaLnBrk="1" hangingPunct="1">
              <a:spcBef>
                <a:spcPts val="300"/>
              </a:spcBef>
              <a:spcAft>
                <a:spcPts val="300"/>
              </a:spcAft>
            </a:pPr>
            <a:r>
              <a:rPr lang="en-GB" altLang="en-US" sz="2400" dirty="0">
                <a:solidFill>
                  <a:srgbClr val="69A830"/>
                </a:solidFill>
                <a:latin typeface="Arial" panose="020B0604020202020204" pitchFamily="34" charset="0"/>
                <a:cs typeface="Arial" panose="020B0604020202020204" pitchFamily="34" charset="0"/>
              </a:rPr>
              <a:t>Kettle/water pump</a:t>
            </a:r>
          </a:p>
          <a:p>
            <a:pPr eaLnBrk="1" hangingPunct="1">
              <a:spcBef>
                <a:spcPts val="300"/>
              </a:spcBef>
              <a:spcAft>
                <a:spcPts val="300"/>
              </a:spcAft>
            </a:pPr>
            <a:r>
              <a:rPr lang="en-GB" altLang="en-US" sz="2400" dirty="0">
                <a:solidFill>
                  <a:srgbClr val="69A830"/>
                </a:solidFill>
                <a:latin typeface="Arial" panose="020B0604020202020204" pitchFamily="34" charset="0"/>
                <a:cs typeface="Arial" panose="020B0604020202020204" pitchFamily="34" charset="0"/>
              </a:rPr>
              <a:t>Meals-on-wheels</a:t>
            </a:r>
          </a:p>
          <a:p>
            <a:pPr eaLnBrk="1" hangingPunct="1">
              <a:spcBef>
                <a:spcPts val="300"/>
              </a:spcBef>
              <a:spcAft>
                <a:spcPts val="300"/>
              </a:spcAft>
            </a:pPr>
            <a:r>
              <a:rPr lang="en-GB" altLang="en-US" sz="2400" dirty="0">
                <a:solidFill>
                  <a:srgbClr val="69A830"/>
                </a:solidFill>
                <a:latin typeface="Arial" panose="020B0604020202020204" pitchFamily="34" charset="0"/>
                <a:cs typeface="Arial" panose="020B0604020202020204" pitchFamily="34" charset="0"/>
              </a:rPr>
              <a:t>Frozen meals service</a:t>
            </a:r>
          </a:p>
          <a:p>
            <a:pPr eaLnBrk="1" hangingPunct="1">
              <a:spcBef>
                <a:spcPts val="300"/>
              </a:spcBef>
              <a:spcAft>
                <a:spcPts val="300"/>
              </a:spcAft>
            </a:pPr>
            <a:endParaRPr lang="en-GB" altLang="en-US" sz="2400" dirty="0">
              <a:solidFill>
                <a:srgbClr val="69A830"/>
              </a:solidFill>
              <a:latin typeface="Arial" panose="020B0604020202020204" pitchFamily="34" charset="0"/>
              <a:cs typeface="Arial" panose="020B0604020202020204" pitchFamily="34" charset="0"/>
            </a:endParaRPr>
          </a:p>
          <a:p>
            <a:pPr eaLnBrk="1" hangingPunct="1">
              <a:spcBef>
                <a:spcPts val="300"/>
              </a:spcBef>
              <a:spcAft>
                <a:spcPts val="300"/>
              </a:spcAft>
            </a:pPr>
            <a:endParaRPr lang="en-GB" altLang="en-US" sz="2400" dirty="0">
              <a:solidFill>
                <a:srgbClr val="69A830"/>
              </a:solidFill>
              <a:latin typeface="Arial" panose="020B0604020202020204" pitchFamily="34" charset="0"/>
              <a:cs typeface="Arial" panose="020B0604020202020204" pitchFamily="34" charset="0"/>
            </a:endParaRPr>
          </a:p>
        </p:txBody>
      </p:sp>
      <p:pic>
        <p:nvPicPr>
          <p:cNvPr id="6" name="Meal planner ap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9898" y="1478168"/>
            <a:ext cx="2883331" cy="4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Dial-a-R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120" y="1973751"/>
            <a:ext cx="4121108" cy="337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Mobility Scoo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5657" y="1589333"/>
            <a:ext cx="3941984" cy="410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Exoskelet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7454" y="1599083"/>
            <a:ext cx="29972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nline Groceries"/>
          <p:cNvPicPr>
            <a:picLocks noChangeAspect="1" noChangeArrowheads="1"/>
          </p:cNvPicPr>
          <p:nvPr/>
        </p:nvPicPr>
        <p:blipFill>
          <a:blip r:embed="rId7">
            <a:extLst>
              <a:ext uri="{28A0092B-C50C-407E-A947-70E740481C1C}">
                <a14:useLocalDpi xmlns:a14="http://schemas.microsoft.com/office/drawing/2010/main" val="0"/>
              </a:ext>
            </a:extLst>
          </a:blip>
          <a:srcRect t="19595" b="14929"/>
          <a:stretch>
            <a:fillRect/>
          </a:stretch>
        </p:blipFill>
        <p:spPr bwMode="auto">
          <a:xfrm>
            <a:off x="4632960" y="2575813"/>
            <a:ext cx="4048760" cy="155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upboar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2287" y="2124134"/>
            <a:ext cx="3921497" cy="2606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an Open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65752" y="1635759"/>
            <a:ext cx="3483767" cy="36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Smart Microwav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0032" y="2239881"/>
            <a:ext cx="3843536" cy="2374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Smart Peel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07635" y="1763715"/>
            <a:ext cx="3143885" cy="372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Smart Cooke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63252" y="1889760"/>
            <a:ext cx="3625964" cy="331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Smart Cutlery"/>
          <p:cNvGrpSpPr>
            <a:grpSpLocks/>
          </p:cNvGrpSpPr>
          <p:nvPr/>
        </p:nvGrpSpPr>
        <p:grpSpPr bwMode="auto">
          <a:xfrm>
            <a:off x="529076" y="1478168"/>
            <a:ext cx="3894138" cy="4319588"/>
            <a:chOff x="539552" y="3141663"/>
            <a:chExt cx="4319786" cy="4626279"/>
          </a:xfrm>
        </p:grpSpPr>
        <p:pic>
          <p:nvPicPr>
            <p:cNvPr id="80921" name="Picture 5"/>
            <p:cNvPicPr>
              <a:picLocks noChangeAspect="1" noChangeArrowheads="1"/>
            </p:cNvPicPr>
            <p:nvPr/>
          </p:nvPicPr>
          <p:blipFill>
            <a:blip r:embed="rId13">
              <a:extLst>
                <a:ext uri="{28A0092B-C50C-407E-A947-70E740481C1C}">
                  <a14:useLocalDpi xmlns:a14="http://schemas.microsoft.com/office/drawing/2010/main" val="0"/>
                </a:ext>
              </a:extLst>
            </a:blip>
            <a:srcRect b="15460"/>
            <a:stretch>
              <a:fillRect/>
            </a:stretch>
          </p:blipFill>
          <p:spPr bwMode="auto">
            <a:xfrm>
              <a:off x="539750" y="3141663"/>
              <a:ext cx="4319588" cy="200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2" name="Picture 6"/>
            <p:cNvPicPr>
              <a:picLocks noChangeAspect="1" noChangeArrowheads="1"/>
            </p:cNvPicPr>
            <p:nvPr/>
          </p:nvPicPr>
          <p:blipFill>
            <a:blip r:embed="rId14">
              <a:extLst>
                <a:ext uri="{28A0092B-C50C-407E-A947-70E740481C1C}">
                  <a14:useLocalDpi xmlns:a14="http://schemas.microsoft.com/office/drawing/2010/main" val="0"/>
                </a:ext>
              </a:extLst>
            </a:blip>
            <a:srcRect t="8090" b="10400"/>
            <a:stretch>
              <a:fillRect/>
            </a:stretch>
          </p:blipFill>
          <p:spPr bwMode="auto">
            <a:xfrm>
              <a:off x="539552" y="5229200"/>
              <a:ext cx="4286250" cy="253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Dishwash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9601" y="2245268"/>
            <a:ext cx="4085533" cy="246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Disposable Plate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1800" y="1574800"/>
            <a:ext cx="4147698" cy="414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Meals on Wheels"/>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1800" y="2042828"/>
            <a:ext cx="4141954" cy="27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Frozen Meals Servic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2032" y="2141789"/>
            <a:ext cx="4109968" cy="271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Hot water dispenser" descr="T6 water cool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1800" y="1965683"/>
            <a:ext cx="4141144" cy="269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417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500"/>
                                        <p:tgtEl>
                                          <p:spTgt spid="3">
                                            <p:txEl>
                                              <p:pRg st="6" end="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500"/>
                                        <p:tgtEl>
                                          <p:spTgt spid="3">
                                            <p:txEl>
                                              <p:pRg st="7" end="7"/>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Effect transition="in" filter="fade">
                                      <p:cBhvr>
                                        <p:cTn id="71" dur="500"/>
                                        <p:tgtEl>
                                          <p:spTgt spid="3">
                                            <p:txEl>
                                              <p:pRg st="8" end="8"/>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
                                            <p:txEl>
                                              <p:pRg st="0" end="0"/>
                                            </p:txEl>
                                          </p:spTgt>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3">
                                            <p:txEl>
                                              <p:pRg st="1" end="1"/>
                                            </p:txEl>
                                          </p:spTgt>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3">
                                            <p:txEl>
                                              <p:pRg st="2" end="2"/>
                                            </p:txEl>
                                          </p:spTgt>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3">
                                            <p:txEl>
                                              <p:pRg st="3" end="3"/>
                                            </p:txEl>
                                          </p:spTgt>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3">
                                            <p:txEl>
                                              <p:pRg st="4" end="4"/>
                                            </p:txEl>
                                          </p:spTgt>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3">
                                            <p:txEl>
                                              <p:pRg st="5" end="5"/>
                                            </p:txEl>
                                          </p:spTgt>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3">
                                            <p:txEl>
                                              <p:pRg st="6" end="6"/>
                                            </p:txEl>
                                          </p:spTgt>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3">
                                            <p:txEl>
                                              <p:pRg st="7" end="7"/>
                                            </p:txEl>
                                          </p:spTgt>
                                        </p:tgtEl>
                                        <p:attrNameLst>
                                          <p:attrName>style.visibility</p:attrName>
                                        </p:attrNameLst>
                                      </p:cBhvr>
                                      <p:to>
                                        <p:strVal val="hidden"/>
                                      </p:to>
                                    </p:set>
                                  </p:childTnLst>
                                </p:cTn>
                              </p:par>
                              <p:par>
                                <p:cTn id="93" presetID="1" presetClass="exit" presetSubtype="0" fill="hold" grpId="0" nodeType="withEffect">
                                  <p:stCondLst>
                                    <p:cond delay="0"/>
                                  </p:stCondLst>
                                  <p:childTnLst>
                                    <p:set>
                                      <p:cBhvr>
                                        <p:cTn id="94" dur="1" fill="hold">
                                          <p:stCondLst>
                                            <p:cond delay="0"/>
                                          </p:stCondLst>
                                        </p:cTn>
                                        <p:tgtEl>
                                          <p:spTgt spid="3">
                                            <p:txEl>
                                              <p:pRg st="8" end="8"/>
                                            </p:txEl>
                                          </p:spTgt>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4">
                                            <p:txEl>
                                              <p:pRg st="0" end="0"/>
                                            </p:txEl>
                                          </p:spTgt>
                                        </p:tgtEl>
                                        <p:attrNameLst>
                                          <p:attrName>style.visibility</p:attrName>
                                        </p:attrNameLst>
                                      </p:cBhvr>
                                      <p:to>
                                        <p:strVal val="visible"/>
                                      </p:to>
                                    </p:set>
                                    <p:animEffect transition="in" filter="fade">
                                      <p:cBhvr>
                                        <p:cTn id="97" dur="500"/>
                                        <p:tgtEl>
                                          <p:spTgt spid="4">
                                            <p:txEl>
                                              <p:pRg st="0" end="0"/>
                                            </p:txEl>
                                          </p:spTgt>
                                        </p:tgtEl>
                                      </p:cBhvr>
                                    </p:animEffect>
                                  </p:childTnLst>
                                </p:cTn>
                              </p:par>
                              <p:par>
                                <p:cTn id="98" presetID="10" presetClass="entr" presetSubtype="0" fill="hold" nodeType="with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fade">
                                      <p:cBhvr>
                                        <p:cTn id="100"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ntr" presetSubtype="0" fill="hold" nodeType="clickEffect">
                                  <p:stCondLst>
                                    <p:cond delay="0"/>
                                  </p:stCondLst>
                                  <p:childTnLst>
                                    <p:set>
                                      <p:cBhvr>
                                        <p:cTn id="104" dur="1" fill="hold">
                                          <p:stCondLst>
                                            <p:cond delay="0"/>
                                          </p:stCondLst>
                                        </p:cTn>
                                        <p:tgtEl>
                                          <p:spTgt spid="4">
                                            <p:txEl>
                                              <p:pRg st="1" end="1"/>
                                            </p:txEl>
                                          </p:spTgt>
                                        </p:tgtEl>
                                        <p:attrNameLst>
                                          <p:attrName>style.visibility</p:attrName>
                                        </p:attrNameLst>
                                      </p:cBhvr>
                                      <p:to>
                                        <p:strVal val="visible"/>
                                      </p:to>
                                    </p:set>
                                    <p:animEffect transition="in" filter="fade">
                                      <p:cBhvr>
                                        <p:cTn id="105" dur="500"/>
                                        <p:tgtEl>
                                          <p:spTgt spid="4">
                                            <p:txEl>
                                              <p:pRg st="1" end="1"/>
                                            </p:txEl>
                                          </p:spTgt>
                                        </p:tgtEl>
                                      </p:cBhvr>
                                    </p:animEffect>
                                  </p:childTnLst>
                                </p:cTn>
                              </p:par>
                              <p:par>
                                <p:cTn id="106" presetID="10" presetClass="entr" presetSubtype="0" fill="hold" nodeType="with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fade">
                                      <p:cBhvr>
                                        <p:cTn id="108"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09" fill="hold" nodeType="clickPar">
                      <p:stCondLst>
                        <p:cond delay="indefinite"/>
                      </p:stCondLst>
                      <p:childTnLst>
                        <p:par>
                          <p:cTn id="110" fill="hold" nodeType="withGroup">
                            <p:stCondLst>
                              <p:cond delay="0"/>
                            </p:stCondLst>
                            <p:childTnLst>
                              <p:par>
                                <p:cTn id="111" presetID="10" presetClass="entr" presetSubtype="0" fill="hold" nodeType="clickEffect">
                                  <p:stCondLst>
                                    <p:cond delay="0"/>
                                  </p:stCondLst>
                                  <p:childTnLst>
                                    <p:set>
                                      <p:cBhvr>
                                        <p:cTn id="112" dur="1" fill="hold">
                                          <p:stCondLst>
                                            <p:cond delay="0"/>
                                          </p:stCondLst>
                                        </p:cTn>
                                        <p:tgtEl>
                                          <p:spTgt spid="4">
                                            <p:txEl>
                                              <p:pRg st="2" end="2"/>
                                            </p:txEl>
                                          </p:spTgt>
                                        </p:tgtEl>
                                        <p:attrNameLst>
                                          <p:attrName>style.visibility</p:attrName>
                                        </p:attrNameLst>
                                      </p:cBhvr>
                                      <p:to>
                                        <p:strVal val="visible"/>
                                      </p:to>
                                    </p:set>
                                    <p:animEffect transition="in" filter="fade">
                                      <p:cBhvr>
                                        <p:cTn id="113" dur="500"/>
                                        <p:tgtEl>
                                          <p:spTgt spid="4">
                                            <p:txEl>
                                              <p:pRg st="2" end="2"/>
                                            </p:txEl>
                                          </p:spTgt>
                                        </p:tgtEl>
                                      </p:cBhvr>
                                    </p:animEffect>
                                  </p:childTnLst>
                                </p:cTn>
                              </p:par>
                              <p:par>
                                <p:cTn id="114" presetID="10" presetClass="entr" presetSubtype="0" fill="hold" nodeType="with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fade">
                                      <p:cBhvr>
                                        <p:cTn id="116"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17" fill="hold" nodeType="clickPar">
                      <p:stCondLst>
                        <p:cond delay="indefinite"/>
                      </p:stCondLst>
                      <p:childTnLst>
                        <p:par>
                          <p:cTn id="118" fill="hold" nodeType="withGroup">
                            <p:stCondLst>
                              <p:cond delay="0"/>
                            </p:stCondLst>
                            <p:childTnLst>
                              <p:par>
                                <p:cTn id="119" presetID="10" presetClass="entr" presetSubtype="0" fill="hold" nodeType="clickEffect">
                                  <p:stCondLst>
                                    <p:cond delay="0"/>
                                  </p:stCondLst>
                                  <p:childTnLst>
                                    <p:set>
                                      <p:cBhvr>
                                        <p:cTn id="120" dur="1" fill="hold">
                                          <p:stCondLst>
                                            <p:cond delay="0"/>
                                          </p:stCondLst>
                                        </p:cTn>
                                        <p:tgtEl>
                                          <p:spTgt spid="4">
                                            <p:txEl>
                                              <p:pRg st="3" end="3"/>
                                            </p:txEl>
                                          </p:spTgt>
                                        </p:tgtEl>
                                        <p:attrNameLst>
                                          <p:attrName>style.visibility</p:attrName>
                                        </p:attrNameLst>
                                      </p:cBhvr>
                                      <p:to>
                                        <p:strVal val="visible"/>
                                      </p:to>
                                    </p:set>
                                    <p:animEffect transition="in" filter="fade">
                                      <p:cBhvr>
                                        <p:cTn id="121" dur="500"/>
                                        <p:tgtEl>
                                          <p:spTgt spid="4">
                                            <p:txEl>
                                              <p:pRg st="3" end="3"/>
                                            </p:txEl>
                                          </p:spTgt>
                                        </p:tgtEl>
                                      </p:cBhvr>
                                    </p:animEffect>
                                  </p:childTnLst>
                                </p:cTn>
                              </p:par>
                              <p:par>
                                <p:cTn id="122" presetID="10" presetClass="entr" presetSubtype="0" fill="hold" nodeType="withEffect">
                                  <p:stCondLst>
                                    <p:cond delay="0"/>
                                  </p:stCondLst>
                                  <p:childTnLst>
                                    <p:set>
                                      <p:cBhvr>
                                        <p:cTn id="123" dur="1" fill="hold">
                                          <p:stCondLst>
                                            <p:cond delay="0"/>
                                          </p:stCondLst>
                                        </p:cTn>
                                        <p:tgtEl>
                                          <p:spTgt spid="21"/>
                                        </p:tgtEl>
                                        <p:attrNameLst>
                                          <p:attrName>style.visibility</p:attrName>
                                        </p:attrNameLst>
                                      </p:cBhvr>
                                      <p:to>
                                        <p:strVal val="visible"/>
                                      </p:to>
                                    </p:set>
                                    <p:animEffect transition="in" filter="fade">
                                      <p:cBhvr>
                                        <p:cTn id="124"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25" fill="hold" nodeType="clickPar">
                      <p:stCondLst>
                        <p:cond delay="indefinite"/>
                      </p:stCondLst>
                      <p:childTnLst>
                        <p:par>
                          <p:cTn id="126" fill="hold" nodeType="withGroup">
                            <p:stCondLst>
                              <p:cond delay="0"/>
                            </p:stCondLst>
                            <p:childTnLst>
                              <p:par>
                                <p:cTn id="127" presetID="10" presetClass="entr" presetSubtype="0" fill="hold" nodeType="clickEffect">
                                  <p:stCondLst>
                                    <p:cond delay="0"/>
                                  </p:stCondLst>
                                  <p:childTnLst>
                                    <p:set>
                                      <p:cBhvr>
                                        <p:cTn id="128" dur="1" fill="hold">
                                          <p:stCondLst>
                                            <p:cond delay="0"/>
                                          </p:stCondLst>
                                        </p:cTn>
                                        <p:tgtEl>
                                          <p:spTgt spid="4">
                                            <p:txEl>
                                              <p:pRg st="4" end="4"/>
                                            </p:txEl>
                                          </p:spTgt>
                                        </p:tgtEl>
                                        <p:attrNameLst>
                                          <p:attrName>style.visibility</p:attrName>
                                        </p:attrNameLst>
                                      </p:cBhvr>
                                      <p:to>
                                        <p:strVal val="visible"/>
                                      </p:to>
                                    </p:set>
                                    <p:animEffect transition="in" filter="fade">
                                      <p:cBhvr>
                                        <p:cTn id="129" dur="500"/>
                                        <p:tgtEl>
                                          <p:spTgt spid="4">
                                            <p:txEl>
                                              <p:pRg st="4" end="4"/>
                                            </p:txEl>
                                          </p:spTgt>
                                        </p:tgtEl>
                                      </p:cBhvr>
                                    </p:animEffect>
                                  </p:childTnLst>
                                </p:cTn>
                              </p:par>
                              <p:par>
                                <p:cTn id="130" presetID="10" presetClass="entr" presetSubtype="0" fill="hold" nodeType="withEffect">
                                  <p:stCondLst>
                                    <p:cond delay="0"/>
                                  </p:stCondLst>
                                  <p:childTnLst>
                                    <p:set>
                                      <p:cBhvr>
                                        <p:cTn id="131" dur="1" fill="hold">
                                          <p:stCondLst>
                                            <p:cond delay="0"/>
                                          </p:stCondLst>
                                        </p:cTn>
                                        <p:tgtEl>
                                          <p:spTgt spid="26"/>
                                        </p:tgtEl>
                                        <p:attrNameLst>
                                          <p:attrName>style.visibility</p:attrName>
                                        </p:attrNameLst>
                                      </p:cBhvr>
                                      <p:to>
                                        <p:strVal val="visible"/>
                                      </p:to>
                                    </p:set>
                                    <p:animEffect transition="in" filter="fade">
                                      <p:cBhvr>
                                        <p:cTn id="132"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4">
                                            <p:txEl>
                                              <p:pRg st="5" end="5"/>
                                            </p:txEl>
                                          </p:spTgt>
                                        </p:tgtEl>
                                        <p:attrNameLst>
                                          <p:attrName>style.visibility</p:attrName>
                                        </p:attrNameLst>
                                      </p:cBhvr>
                                      <p:to>
                                        <p:strVal val="visible"/>
                                      </p:to>
                                    </p:set>
                                    <p:animEffect transition="in" filter="fade">
                                      <p:cBhvr>
                                        <p:cTn id="137" dur="500"/>
                                        <p:tgtEl>
                                          <p:spTgt spid="4">
                                            <p:txEl>
                                              <p:pRg st="5" end="5"/>
                                            </p:txEl>
                                          </p:spTgt>
                                        </p:tgtEl>
                                      </p:cBhvr>
                                    </p:animEffect>
                                  </p:childTnLst>
                                </p:cTn>
                              </p:par>
                              <p:par>
                                <p:cTn id="138" presetID="10" presetClass="entr" presetSubtype="0" fill="hold" nodeType="withEffect">
                                  <p:stCondLst>
                                    <p:cond delay="0"/>
                                  </p:stCondLst>
                                  <p:childTnLst>
                                    <p:set>
                                      <p:cBhvr>
                                        <p:cTn id="139" dur="1" fill="hold">
                                          <p:stCondLst>
                                            <p:cond delay="0"/>
                                          </p:stCondLst>
                                        </p:cTn>
                                        <p:tgtEl>
                                          <p:spTgt spid="22"/>
                                        </p:tgtEl>
                                        <p:attrNameLst>
                                          <p:attrName>style.visibility</p:attrName>
                                        </p:attrNameLst>
                                      </p:cBhvr>
                                      <p:to>
                                        <p:strVal val="visible"/>
                                      </p:to>
                                    </p:set>
                                    <p:animEffect transition="in" filter="fade">
                                      <p:cBhvr>
                                        <p:cTn id="140"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4">
                                            <p:txEl>
                                              <p:pRg st="6" end="6"/>
                                            </p:txEl>
                                          </p:spTgt>
                                        </p:tgtEl>
                                        <p:attrNameLst>
                                          <p:attrName>style.visibility</p:attrName>
                                        </p:attrNameLst>
                                      </p:cBhvr>
                                      <p:to>
                                        <p:strVal val="visible"/>
                                      </p:to>
                                    </p:set>
                                    <p:animEffect transition="in" filter="fade">
                                      <p:cBhvr>
                                        <p:cTn id="145" dur="500"/>
                                        <p:tgtEl>
                                          <p:spTgt spid="4">
                                            <p:txEl>
                                              <p:pRg st="6" end="6"/>
                                            </p:txEl>
                                          </p:spTgt>
                                        </p:tgtEl>
                                      </p:cBhvr>
                                    </p:animEffect>
                                  </p:childTnLst>
                                </p:cTn>
                              </p:par>
                              <p:par>
                                <p:cTn id="146" presetID="10" presetClass="entr" presetSubtype="0" fill="hold" nodeType="withEffect">
                                  <p:stCondLst>
                                    <p:cond delay="0"/>
                                  </p:stCondLst>
                                  <p:childTnLst>
                                    <p:set>
                                      <p:cBhvr>
                                        <p:cTn id="147" dur="1" fill="hold">
                                          <p:stCondLst>
                                            <p:cond delay="0"/>
                                          </p:stCondLst>
                                        </p:cTn>
                                        <p:tgtEl>
                                          <p:spTgt spid="23"/>
                                        </p:tgtEl>
                                        <p:attrNameLst>
                                          <p:attrName>style.visibility</p:attrName>
                                        </p:attrNameLst>
                                      </p:cBhvr>
                                      <p:to>
                                        <p:strVal val="visible"/>
                                      </p:to>
                                    </p:set>
                                    <p:animEffect transition="in" filter="fade">
                                      <p:cBhvr>
                                        <p:cTn id="1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Medication </a:t>
            </a:r>
            <a:r>
              <a:rPr lang="en-GB" dirty="0" smtClean="0"/>
              <a:t>adherence</a:t>
            </a:r>
            <a:endParaRPr lang="en-GB" dirty="0"/>
          </a:p>
        </p:txBody>
      </p:sp>
      <p:sp>
        <p:nvSpPr>
          <p:cNvPr id="5" name="Content Placeholder 4"/>
          <p:cNvSpPr>
            <a:spLocks noGrp="1"/>
          </p:cNvSpPr>
          <p:nvPr>
            <p:ph idx="1"/>
          </p:nvPr>
        </p:nvSpPr>
        <p:spPr/>
        <p:txBody>
          <a:bodyPr>
            <a:noAutofit/>
          </a:bodyPr>
          <a:lstStyle/>
          <a:p>
            <a:pPr marL="285750" indent="-285750">
              <a:lnSpc>
                <a:spcPct val="100000"/>
              </a:lnSpc>
              <a:spcBef>
                <a:spcPts val="300"/>
              </a:spcBef>
              <a:spcAft>
                <a:spcPts val="300"/>
              </a:spcAft>
              <a:buFont typeface="Arial" panose="020B0604020202020204" pitchFamily="34" charset="0"/>
              <a:buChar char="•"/>
            </a:pPr>
            <a:r>
              <a:rPr lang="en-GB" sz="1800" dirty="0"/>
              <a:t>One in 3 people admit to not taking their prescribed medication as directed by their </a:t>
            </a:r>
            <a:r>
              <a:rPr lang="en-GB" sz="1800" dirty="0" smtClean="0"/>
              <a:t>GP. </a:t>
            </a:r>
          </a:p>
          <a:p>
            <a:pPr marL="285750" indent="-285750">
              <a:lnSpc>
                <a:spcPct val="100000"/>
              </a:lnSpc>
              <a:spcBef>
                <a:spcPts val="300"/>
              </a:spcBef>
              <a:spcAft>
                <a:spcPts val="300"/>
              </a:spcAft>
              <a:buFont typeface="Arial" panose="020B0604020202020204" pitchFamily="34" charset="0"/>
              <a:buChar char="•"/>
            </a:pPr>
            <a:r>
              <a:rPr lang="en-GB" sz="1800" dirty="0" smtClean="0"/>
              <a:t>Drug </a:t>
            </a:r>
            <a:r>
              <a:rPr lang="en-GB" sz="1800" dirty="0"/>
              <a:t>companies suggest that a half of people with long term conditions aren’t compliant – many people throw away their medication every </a:t>
            </a:r>
            <a:r>
              <a:rPr lang="en-GB" sz="1800" dirty="0" smtClean="0"/>
              <a:t>week.</a:t>
            </a:r>
          </a:p>
          <a:p>
            <a:pPr marL="285750" indent="-285750">
              <a:lnSpc>
                <a:spcPct val="100000"/>
              </a:lnSpc>
              <a:spcBef>
                <a:spcPts val="300"/>
              </a:spcBef>
              <a:spcAft>
                <a:spcPts val="300"/>
              </a:spcAft>
              <a:buFont typeface="Arial" panose="020B0604020202020204" pitchFamily="34" charset="0"/>
              <a:buChar char="•"/>
            </a:pPr>
            <a:r>
              <a:rPr lang="en-GB" sz="1800" dirty="0" smtClean="0"/>
              <a:t>The </a:t>
            </a:r>
            <a:r>
              <a:rPr lang="en-GB" sz="1800" dirty="0"/>
              <a:t>reasons are complex:</a:t>
            </a:r>
          </a:p>
          <a:p>
            <a:pPr marL="757626" lvl="1" indent="-342900">
              <a:spcBef>
                <a:spcPts val="300"/>
              </a:spcBef>
              <a:spcAft>
                <a:spcPts val="300"/>
              </a:spcAft>
              <a:buFont typeface="Arial" panose="020B0604020202020204" pitchFamily="34" charset="0"/>
              <a:buChar char="•"/>
            </a:pPr>
            <a:r>
              <a:rPr lang="en-GB" sz="1800" dirty="0"/>
              <a:t>Some worry about side effects</a:t>
            </a:r>
          </a:p>
          <a:p>
            <a:pPr marL="757626" lvl="1" indent="-342900">
              <a:spcBef>
                <a:spcPts val="300"/>
              </a:spcBef>
              <a:spcAft>
                <a:spcPts val="300"/>
              </a:spcAft>
              <a:buFont typeface="Arial" panose="020B0604020202020204" pitchFamily="34" charset="0"/>
              <a:buChar char="•"/>
            </a:pPr>
            <a:r>
              <a:rPr lang="en-GB" sz="1800" dirty="0"/>
              <a:t>Others don’t want to accept that they are dependent</a:t>
            </a:r>
          </a:p>
          <a:p>
            <a:pPr marL="757626" lvl="1" indent="-342900">
              <a:spcBef>
                <a:spcPts val="300"/>
              </a:spcBef>
              <a:spcAft>
                <a:spcPts val="300"/>
              </a:spcAft>
              <a:buFont typeface="Arial" panose="020B0604020202020204" pitchFamily="34" charset="0"/>
              <a:buChar char="•"/>
            </a:pPr>
            <a:r>
              <a:rPr lang="en-GB" sz="1800" dirty="0"/>
              <a:t>A few don’t believe that their GP is correct in their prescription</a:t>
            </a:r>
          </a:p>
          <a:p>
            <a:pPr marL="757626" lvl="1" indent="-342900">
              <a:spcBef>
                <a:spcPts val="300"/>
              </a:spcBef>
              <a:spcAft>
                <a:spcPts val="300"/>
              </a:spcAft>
              <a:buFont typeface="Arial" panose="020B0604020202020204" pitchFamily="34" charset="0"/>
              <a:buChar char="•"/>
            </a:pPr>
            <a:r>
              <a:rPr lang="en-GB" sz="1800" dirty="0"/>
              <a:t>Some simply forget</a:t>
            </a:r>
          </a:p>
          <a:p>
            <a:pPr marL="285750" indent="-285750">
              <a:lnSpc>
                <a:spcPct val="100000"/>
              </a:lnSpc>
              <a:spcBef>
                <a:spcPts val="300"/>
              </a:spcBef>
              <a:spcAft>
                <a:spcPts val="300"/>
              </a:spcAft>
              <a:buFont typeface="Arial" panose="020B0604020202020204" pitchFamily="34" charset="0"/>
              <a:buChar char="•"/>
            </a:pPr>
            <a:r>
              <a:rPr lang="en-GB" sz="1800" dirty="0"/>
              <a:t>Most may be compliant for 30 days but then lose faith over extended </a:t>
            </a:r>
            <a:r>
              <a:rPr lang="en-GB" sz="1800" dirty="0" smtClean="0"/>
              <a:t>periods.</a:t>
            </a:r>
            <a:endParaRPr lang="en-GB" sz="1800" dirty="0"/>
          </a:p>
          <a:p>
            <a:pPr marL="285750" indent="-285750">
              <a:lnSpc>
                <a:spcPct val="100000"/>
              </a:lnSpc>
              <a:spcBef>
                <a:spcPts val="300"/>
              </a:spcBef>
              <a:spcAft>
                <a:spcPts val="300"/>
              </a:spcAft>
              <a:buFont typeface="Arial" panose="020B0604020202020204" pitchFamily="34" charset="0"/>
              <a:buChar char="•"/>
            </a:pPr>
            <a:r>
              <a:rPr lang="en-GB" sz="1800" dirty="0"/>
              <a:t>Reward system works well in the USA where people have to pay for their </a:t>
            </a:r>
            <a:r>
              <a:rPr lang="en-GB" sz="1800" dirty="0" smtClean="0"/>
              <a:t>meds.</a:t>
            </a:r>
            <a:endParaRPr lang="en-GB" sz="1800" dirty="0"/>
          </a:p>
        </p:txBody>
      </p:sp>
    </p:spTree>
    <p:extLst>
      <p:ext uri="{BB962C8B-B14F-4D97-AF65-F5344CB8AC3E}">
        <p14:creationId xmlns:p14="http://schemas.microsoft.com/office/powerpoint/2010/main" val="276833041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Setting up a telecare service locally</a:t>
            </a:r>
          </a:p>
        </p:txBody>
      </p:sp>
      <p:graphicFrame>
        <p:nvGraphicFramePr>
          <p:cNvPr id="4" name="Diagram 3"/>
          <p:cNvGraphicFramePr/>
          <p:nvPr>
            <p:extLst>
              <p:ext uri="{D42A27DB-BD31-4B8C-83A1-F6EECF244321}">
                <p14:modId xmlns:p14="http://schemas.microsoft.com/office/powerpoint/2010/main" val="4215857533"/>
              </p:ext>
            </p:extLst>
          </p:nvPr>
        </p:nvGraphicFramePr>
        <p:xfrm>
          <a:off x="2152892" y="1250067"/>
          <a:ext cx="4872943" cy="4791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351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dgm id="{DB4D8A1E-7D24-4158-843F-9BA31AFEF524}"/>
                                            </p:graphicEl>
                                          </p:spTgt>
                                        </p:tgtEl>
                                        <p:attrNameLst>
                                          <p:attrName>style.visibility</p:attrName>
                                        </p:attrNameLst>
                                      </p:cBhvr>
                                      <p:to>
                                        <p:strVal val="visible"/>
                                      </p:to>
                                    </p:set>
                                    <p:animEffect transition="in" filter="wipe(left)">
                                      <p:cBhvr>
                                        <p:cTn id="7" dur="500"/>
                                        <p:tgtEl>
                                          <p:spTgt spid="4">
                                            <p:graphicEl>
                                              <a:dgm id="{DB4D8A1E-7D24-4158-843F-9BA31AFEF524}"/>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graphicEl>
                                              <a:dgm id="{2B043695-2009-47DA-83DE-5EB972CA78AA}"/>
                                            </p:graphicEl>
                                          </p:spTgt>
                                        </p:tgtEl>
                                        <p:attrNameLst>
                                          <p:attrName>style.visibility</p:attrName>
                                        </p:attrNameLst>
                                      </p:cBhvr>
                                      <p:to>
                                        <p:strVal val="visible"/>
                                      </p:to>
                                    </p:set>
                                    <p:animEffect transition="in" filter="wipe(left)">
                                      <p:cBhvr>
                                        <p:cTn id="10" dur="500"/>
                                        <p:tgtEl>
                                          <p:spTgt spid="4">
                                            <p:graphicEl>
                                              <a:dgm id="{2B043695-2009-47DA-83DE-5EB972CA78AA}"/>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graphicEl>
                                              <a:dgm id="{0254F4E4-A207-4F98-A501-6B06EB7FB0D4}"/>
                                            </p:graphicEl>
                                          </p:spTgt>
                                        </p:tgtEl>
                                        <p:attrNameLst>
                                          <p:attrName>style.visibility</p:attrName>
                                        </p:attrNameLst>
                                      </p:cBhvr>
                                      <p:to>
                                        <p:strVal val="visible"/>
                                      </p:to>
                                    </p:set>
                                    <p:animEffect transition="in" filter="wipe(up)">
                                      <p:cBhvr>
                                        <p:cTn id="15" dur="500"/>
                                        <p:tgtEl>
                                          <p:spTgt spid="4">
                                            <p:graphicEl>
                                              <a:dgm id="{0254F4E4-A207-4F98-A501-6B06EB7FB0D4}"/>
                                            </p:graphic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
                                            <p:graphicEl>
                                              <a:dgm id="{474DD3EF-AE0E-4482-ADEB-078536D15C1F}"/>
                                            </p:graphicEl>
                                          </p:spTgt>
                                        </p:tgtEl>
                                        <p:attrNameLst>
                                          <p:attrName>style.visibility</p:attrName>
                                        </p:attrNameLst>
                                      </p:cBhvr>
                                      <p:to>
                                        <p:strVal val="visible"/>
                                      </p:to>
                                    </p:set>
                                    <p:animEffect transition="in" filter="wipe(up)">
                                      <p:cBhvr>
                                        <p:cTn id="18" dur="500"/>
                                        <p:tgtEl>
                                          <p:spTgt spid="4">
                                            <p:graphicEl>
                                              <a:dgm id="{474DD3EF-AE0E-4482-ADEB-078536D15C1F}"/>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4">
                                            <p:graphicEl>
                                              <a:dgm id="{26F4DB96-1CD0-461C-9837-4CB8E7C11D8A}"/>
                                            </p:graphicEl>
                                          </p:spTgt>
                                        </p:tgtEl>
                                        <p:attrNameLst>
                                          <p:attrName>style.visibility</p:attrName>
                                        </p:attrNameLst>
                                      </p:cBhvr>
                                      <p:to>
                                        <p:strVal val="visible"/>
                                      </p:to>
                                    </p:set>
                                    <p:animEffect transition="in" filter="wipe(up)">
                                      <p:cBhvr>
                                        <p:cTn id="23" dur="500"/>
                                        <p:tgtEl>
                                          <p:spTgt spid="4">
                                            <p:graphicEl>
                                              <a:dgm id="{26F4DB96-1CD0-461C-9837-4CB8E7C11D8A}"/>
                                            </p:graphic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
                                            <p:graphicEl>
                                              <a:dgm id="{CACE2408-5C98-410C-9511-B5FDCA8BA753}"/>
                                            </p:graphicEl>
                                          </p:spTgt>
                                        </p:tgtEl>
                                        <p:attrNameLst>
                                          <p:attrName>style.visibility</p:attrName>
                                        </p:attrNameLst>
                                      </p:cBhvr>
                                      <p:to>
                                        <p:strVal val="visible"/>
                                      </p:to>
                                    </p:set>
                                    <p:animEffect transition="in" filter="wipe(up)">
                                      <p:cBhvr>
                                        <p:cTn id="26" dur="500"/>
                                        <p:tgtEl>
                                          <p:spTgt spid="4">
                                            <p:graphicEl>
                                              <a:dgm id="{CACE2408-5C98-410C-9511-B5FDCA8BA753}"/>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4">
                                            <p:graphicEl>
                                              <a:dgm id="{ECC169F0-7E68-4D0D-BF26-A4C3C7B0459F}"/>
                                            </p:graphicEl>
                                          </p:spTgt>
                                        </p:tgtEl>
                                        <p:attrNameLst>
                                          <p:attrName>style.visibility</p:attrName>
                                        </p:attrNameLst>
                                      </p:cBhvr>
                                      <p:to>
                                        <p:strVal val="visible"/>
                                      </p:to>
                                    </p:set>
                                    <p:animEffect transition="in" filter="wipe(right)">
                                      <p:cBhvr>
                                        <p:cTn id="31" dur="500"/>
                                        <p:tgtEl>
                                          <p:spTgt spid="4">
                                            <p:graphicEl>
                                              <a:dgm id="{ECC169F0-7E68-4D0D-BF26-A4C3C7B0459F}"/>
                                            </p:graphicEl>
                                          </p:spTgt>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4">
                                            <p:graphicEl>
                                              <a:dgm id="{B0A49762-6C78-40AA-83B2-33E21E4B62AD}"/>
                                            </p:graphicEl>
                                          </p:spTgt>
                                        </p:tgtEl>
                                        <p:attrNameLst>
                                          <p:attrName>style.visibility</p:attrName>
                                        </p:attrNameLst>
                                      </p:cBhvr>
                                      <p:to>
                                        <p:strVal val="visible"/>
                                      </p:to>
                                    </p:set>
                                    <p:animEffect transition="in" filter="wipe(right)">
                                      <p:cBhvr>
                                        <p:cTn id="34" dur="500"/>
                                        <p:tgtEl>
                                          <p:spTgt spid="4">
                                            <p:graphicEl>
                                              <a:dgm id="{B0A49762-6C78-40AA-83B2-33E21E4B62AD}"/>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4">
                                            <p:graphicEl>
                                              <a:dgm id="{DED003DA-3E5B-4EC5-A500-A3F5FC1F549C}"/>
                                            </p:graphicEl>
                                          </p:spTgt>
                                        </p:tgtEl>
                                        <p:attrNameLst>
                                          <p:attrName>style.visibility</p:attrName>
                                        </p:attrNameLst>
                                      </p:cBhvr>
                                      <p:to>
                                        <p:strVal val="visible"/>
                                      </p:to>
                                    </p:set>
                                    <p:animEffect transition="in" filter="wipe(right)">
                                      <p:cBhvr>
                                        <p:cTn id="39" dur="500"/>
                                        <p:tgtEl>
                                          <p:spTgt spid="4">
                                            <p:graphicEl>
                                              <a:dgm id="{DED003DA-3E5B-4EC5-A500-A3F5FC1F549C}"/>
                                            </p:graphicEl>
                                          </p:spTgt>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4">
                                            <p:graphicEl>
                                              <a:dgm id="{7CFD5789-19A6-48D6-A8B2-241875F525C7}"/>
                                            </p:graphicEl>
                                          </p:spTgt>
                                        </p:tgtEl>
                                        <p:attrNameLst>
                                          <p:attrName>style.visibility</p:attrName>
                                        </p:attrNameLst>
                                      </p:cBhvr>
                                      <p:to>
                                        <p:strVal val="visible"/>
                                      </p:to>
                                    </p:set>
                                    <p:animEffect transition="in" filter="wipe(right)">
                                      <p:cBhvr>
                                        <p:cTn id="42" dur="500"/>
                                        <p:tgtEl>
                                          <p:spTgt spid="4">
                                            <p:graphicEl>
                                              <a:dgm id="{7CFD5789-19A6-48D6-A8B2-241875F525C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
                                            <p:graphicEl>
                                              <a:dgm id="{2CE21298-0F25-404A-8257-079E32914F04}"/>
                                            </p:graphicEl>
                                          </p:spTgt>
                                        </p:tgtEl>
                                        <p:attrNameLst>
                                          <p:attrName>style.visibility</p:attrName>
                                        </p:attrNameLst>
                                      </p:cBhvr>
                                      <p:to>
                                        <p:strVal val="visible"/>
                                      </p:to>
                                    </p:set>
                                    <p:animEffect transition="in" filter="wipe(down)">
                                      <p:cBhvr>
                                        <p:cTn id="47" dur="500"/>
                                        <p:tgtEl>
                                          <p:spTgt spid="4">
                                            <p:graphicEl>
                                              <a:dgm id="{2CE21298-0F25-404A-8257-079E32914F04}"/>
                                            </p:graphicEl>
                                          </p:spTgt>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4">
                                            <p:graphicEl>
                                              <a:dgm id="{F40ED3CD-9116-46B7-BF8F-0B54D1CA9576}"/>
                                            </p:graphicEl>
                                          </p:spTgt>
                                        </p:tgtEl>
                                        <p:attrNameLst>
                                          <p:attrName>style.visibility</p:attrName>
                                        </p:attrNameLst>
                                      </p:cBhvr>
                                      <p:to>
                                        <p:strVal val="visible"/>
                                      </p:to>
                                    </p:set>
                                    <p:animEffect transition="in" filter="wipe(down)">
                                      <p:cBhvr>
                                        <p:cTn id="50" dur="500"/>
                                        <p:tgtEl>
                                          <p:spTgt spid="4">
                                            <p:graphicEl>
                                              <a:dgm id="{F40ED3CD-9116-46B7-BF8F-0B54D1CA9576}"/>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
                                            <p:graphicEl>
                                              <a:dgm id="{5EC1D541-E9D3-4C9B-90E7-F4DBE0518644}"/>
                                            </p:graphicEl>
                                          </p:spTgt>
                                        </p:tgtEl>
                                        <p:attrNameLst>
                                          <p:attrName>style.visibility</p:attrName>
                                        </p:attrNameLst>
                                      </p:cBhvr>
                                      <p:to>
                                        <p:strVal val="visible"/>
                                      </p:to>
                                    </p:set>
                                    <p:animEffect transition="in" filter="wipe(left)">
                                      <p:cBhvr>
                                        <p:cTn id="55" dur="500"/>
                                        <p:tgtEl>
                                          <p:spTgt spid="4">
                                            <p:graphicEl>
                                              <a:dgm id="{5EC1D541-E9D3-4C9B-90E7-F4DBE0518644}"/>
                                            </p:graphic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
                                            <p:graphicEl>
                                              <a:dgm id="{5E70CF9D-AA67-4825-8725-A86489855D04}"/>
                                            </p:graphicEl>
                                          </p:spTgt>
                                        </p:tgtEl>
                                        <p:attrNameLst>
                                          <p:attrName>style.visibility</p:attrName>
                                        </p:attrNameLst>
                                      </p:cBhvr>
                                      <p:to>
                                        <p:strVal val="visible"/>
                                      </p:to>
                                    </p:set>
                                    <p:animEffect transition="in" filter="wipe(left)">
                                      <p:cBhvr>
                                        <p:cTn id="58" dur="500"/>
                                        <p:tgtEl>
                                          <p:spTgt spid="4">
                                            <p:graphicEl>
                                              <a:dgm id="{5E70CF9D-AA67-4825-8725-A86489855D0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Exercise</a:t>
            </a:r>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118" y="1790560"/>
            <a:ext cx="2667826" cy="3600000"/>
          </a:xfrm>
          <a:prstGeom prst="rect">
            <a:avLst/>
          </a:prstGeom>
          <a:solidFill>
            <a:srgbClr val="FFFFFF">
              <a:shade val="85000"/>
            </a:srgbClr>
          </a:solidFill>
          <a:ln w="127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7997" y="1790560"/>
            <a:ext cx="2667826" cy="3600000"/>
          </a:xfrm>
          <a:prstGeom prst="rect">
            <a:avLst/>
          </a:prstGeom>
          <a:solidFill>
            <a:srgbClr val="FFFFFF">
              <a:shade val="85000"/>
            </a:srgbClr>
          </a:solidFill>
          <a:ln w="127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901" y="1790560"/>
            <a:ext cx="2667826" cy="3600000"/>
          </a:xfrm>
          <a:prstGeom prst="rect">
            <a:avLst/>
          </a:prstGeom>
          <a:solidFill>
            <a:srgbClr val="FFFFFF">
              <a:shade val="85000"/>
            </a:srgbClr>
          </a:solidFill>
          <a:ln w="127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156342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Road"/>
          <p:cNvGrpSpPr/>
          <p:nvPr/>
        </p:nvGrpSpPr>
        <p:grpSpPr>
          <a:xfrm>
            <a:off x="431800" y="1388492"/>
            <a:ext cx="8280400" cy="4478290"/>
            <a:chOff x="0" y="774866"/>
            <a:chExt cx="9144000" cy="6083135"/>
          </a:xfrm>
        </p:grpSpPr>
        <p:sp>
          <p:nvSpPr>
            <p:cNvPr id="6" name="Freeform 6"/>
            <p:cNvSpPr>
              <a:spLocks/>
            </p:cNvSpPr>
            <p:nvPr/>
          </p:nvSpPr>
          <p:spPr bwMode="auto">
            <a:xfrm>
              <a:off x="0" y="774866"/>
              <a:ext cx="9144000" cy="6083134"/>
            </a:xfrm>
            <a:custGeom>
              <a:avLst/>
              <a:gdLst>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9902 h 6083134"/>
                <a:gd name="connsiteX77" fmla="*/ 4160360 w 9144000"/>
                <a:gd name="connsiteY77" fmla="*/ 1520401 h 6083134"/>
                <a:gd name="connsiteX78" fmla="*/ 4163861 w 9144000"/>
                <a:gd name="connsiteY78" fmla="*/ 1516046 h 6083134"/>
                <a:gd name="connsiteX79" fmla="*/ 4163861 w 9144000"/>
                <a:gd name="connsiteY79" fmla="*/ 1497042 h 6083134"/>
                <a:gd name="connsiteX80" fmla="*/ 4139354 w 9144000"/>
                <a:gd name="connsiteY80" fmla="*/ 1452700 h 6083134"/>
                <a:gd name="connsiteX81" fmla="*/ 4072836 w 9144000"/>
                <a:gd name="connsiteY81" fmla="*/ 1392521 h 6083134"/>
                <a:gd name="connsiteX82" fmla="*/ 3852275 w 9144000"/>
                <a:gd name="connsiteY82" fmla="*/ 1259494 h 6083134"/>
                <a:gd name="connsiteX83" fmla="*/ 3558194 w 9144000"/>
                <a:gd name="connsiteY83" fmla="*/ 1132802 h 6083134"/>
                <a:gd name="connsiteX84" fmla="*/ 3232605 w 9144000"/>
                <a:gd name="connsiteY84" fmla="*/ 1018779 h 6083134"/>
                <a:gd name="connsiteX85" fmla="*/ 2528911 w 9144000"/>
                <a:gd name="connsiteY85" fmla="*/ 825574 h 6083134"/>
                <a:gd name="connsiteX86" fmla="*/ 1030499 w 9144000"/>
                <a:gd name="connsiteY86" fmla="*/ 515179 h 6083134"/>
                <a:gd name="connsiteX87" fmla="*/ 0 w 9144000"/>
                <a:gd name="connsiteY87" fmla="*/ 348488 h 6083134"/>
                <a:gd name="connsiteX88" fmla="*/ 0 w 9144000"/>
                <a:gd name="connsiteY8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516046 h 6083134"/>
                <a:gd name="connsiteX78" fmla="*/ 4163861 w 9144000"/>
                <a:gd name="connsiteY78" fmla="*/ 1497042 h 6083134"/>
                <a:gd name="connsiteX79" fmla="*/ 4139354 w 9144000"/>
                <a:gd name="connsiteY79" fmla="*/ 1452700 h 6083134"/>
                <a:gd name="connsiteX80" fmla="*/ 4072836 w 9144000"/>
                <a:gd name="connsiteY80" fmla="*/ 1392521 h 6083134"/>
                <a:gd name="connsiteX81" fmla="*/ 3852275 w 9144000"/>
                <a:gd name="connsiteY81" fmla="*/ 1259494 h 6083134"/>
                <a:gd name="connsiteX82" fmla="*/ 3558194 w 9144000"/>
                <a:gd name="connsiteY82" fmla="*/ 1132802 h 6083134"/>
                <a:gd name="connsiteX83" fmla="*/ 3232605 w 9144000"/>
                <a:gd name="connsiteY83" fmla="*/ 1018779 h 6083134"/>
                <a:gd name="connsiteX84" fmla="*/ 2528911 w 9144000"/>
                <a:gd name="connsiteY84" fmla="*/ 825574 h 6083134"/>
                <a:gd name="connsiteX85" fmla="*/ 1030499 w 9144000"/>
                <a:gd name="connsiteY85" fmla="*/ 515179 h 6083134"/>
                <a:gd name="connsiteX86" fmla="*/ 0 w 9144000"/>
                <a:gd name="connsiteY86" fmla="*/ 348488 h 6083134"/>
                <a:gd name="connsiteX87" fmla="*/ 0 w 9144000"/>
                <a:gd name="connsiteY87"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0360 w 9144000"/>
                <a:gd name="connsiteY76" fmla="*/ 1520401 h 6083134"/>
                <a:gd name="connsiteX77" fmla="*/ 4163861 w 9144000"/>
                <a:gd name="connsiteY77" fmla="*/ 1497042 h 6083134"/>
                <a:gd name="connsiteX78" fmla="*/ 4139354 w 9144000"/>
                <a:gd name="connsiteY78" fmla="*/ 1452700 h 6083134"/>
                <a:gd name="connsiteX79" fmla="*/ 4072836 w 9144000"/>
                <a:gd name="connsiteY79" fmla="*/ 1392521 h 6083134"/>
                <a:gd name="connsiteX80" fmla="*/ 3852275 w 9144000"/>
                <a:gd name="connsiteY80" fmla="*/ 1259494 h 6083134"/>
                <a:gd name="connsiteX81" fmla="*/ 3558194 w 9144000"/>
                <a:gd name="connsiteY81" fmla="*/ 1132802 h 6083134"/>
                <a:gd name="connsiteX82" fmla="*/ 3232605 w 9144000"/>
                <a:gd name="connsiteY82" fmla="*/ 1018779 h 6083134"/>
                <a:gd name="connsiteX83" fmla="*/ 2528911 w 9144000"/>
                <a:gd name="connsiteY83" fmla="*/ 825574 h 6083134"/>
                <a:gd name="connsiteX84" fmla="*/ 1030499 w 9144000"/>
                <a:gd name="connsiteY84" fmla="*/ 515179 h 6083134"/>
                <a:gd name="connsiteX85" fmla="*/ 0 w 9144000"/>
                <a:gd name="connsiteY85" fmla="*/ 348488 h 6083134"/>
                <a:gd name="connsiteX86" fmla="*/ 0 w 9144000"/>
                <a:gd name="connsiteY86"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0360 w 9144000"/>
                <a:gd name="connsiteY75" fmla="*/ 1538217 h 6083134"/>
                <a:gd name="connsiteX76" fmla="*/ 4163861 w 9144000"/>
                <a:gd name="connsiteY76" fmla="*/ 1497042 h 6083134"/>
                <a:gd name="connsiteX77" fmla="*/ 4139354 w 9144000"/>
                <a:gd name="connsiteY77" fmla="*/ 1452700 h 6083134"/>
                <a:gd name="connsiteX78" fmla="*/ 4072836 w 9144000"/>
                <a:gd name="connsiteY78" fmla="*/ 1392521 h 6083134"/>
                <a:gd name="connsiteX79" fmla="*/ 3852275 w 9144000"/>
                <a:gd name="connsiteY79" fmla="*/ 1259494 h 6083134"/>
                <a:gd name="connsiteX80" fmla="*/ 3558194 w 9144000"/>
                <a:gd name="connsiteY80" fmla="*/ 1132802 h 6083134"/>
                <a:gd name="connsiteX81" fmla="*/ 3232605 w 9144000"/>
                <a:gd name="connsiteY81" fmla="*/ 1018779 h 6083134"/>
                <a:gd name="connsiteX82" fmla="*/ 2528911 w 9144000"/>
                <a:gd name="connsiteY82" fmla="*/ 825574 h 6083134"/>
                <a:gd name="connsiteX83" fmla="*/ 1030499 w 9144000"/>
                <a:gd name="connsiteY83" fmla="*/ 515179 h 6083134"/>
                <a:gd name="connsiteX84" fmla="*/ 0 w 9144000"/>
                <a:gd name="connsiteY84" fmla="*/ 348488 h 6083134"/>
                <a:gd name="connsiteX85" fmla="*/ 0 w 9144000"/>
                <a:gd name="connsiteY85"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63861 w 9144000"/>
                <a:gd name="connsiteY75" fmla="*/ 1497042 h 6083134"/>
                <a:gd name="connsiteX76" fmla="*/ 4139354 w 9144000"/>
                <a:gd name="connsiteY76" fmla="*/ 1452700 h 6083134"/>
                <a:gd name="connsiteX77" fmla="*/ 4072836 w 9144000"/>
                <a:gd name="connsiteY77" fmla="*/ 1392521 h 6083134"/>
                <a:gd name="connsiteX78" fmla="*/ 3852275 w 9144000"/>
                <a:gd name="connsiteY78" fmla="*/ 1259494 h 6083134"/>
                <a:gd name="connsiteX79" fmla="*/ 3558194 w 9144000"/>
                <a:gd name="connsiteY79" fmla="*/ 1132802 h 6083134"/>
                <a:gd name="connsiteX80" fmla="*/ 3232605 w 9144000"/>
                <a:gd name="connsiteY80" fmla="*/ 1018779 h 6083134"/>
                <a:gd name="connsiteX81" fmla="*/ 2528911 w 9144000"/>
                <a:gd name="connsiteY81" fmla="*/ 825574 h 6083134"/>
                <a:gd name="connsiteX82" fmla="*/ 1030499 w 9144000"/>
                <a:gd name="connsiteY82" fmla="*/ 515179 h 6083134"/>
                <a:gd name="connsiteX83" fmla="*/ 0 w 9144000"/>
                <a:gd name="connsiteY83" fmla="*/ 348488 h 6083134"/>
                <a:gd name="connsiteX84" fmla="*/ 0 w 9144000"/>
                <a:gd name="connsiteY84"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84753 h 6083134"/>
                <a:gd name="connsiteX32" fmla="*/ 2525410 w 9144000"/>
                <a:gd name="connsiteY32" fmla="*/ 3394255 h 6083134"/>
                <a:gd name="connsiteX33" fmla="*/ 2528911 w 9144000"/>
                <a:gd name="connsiteY33" fmla="*/ 3399797 h 6083134"/>
                <a:gd name="connsiteX34" fmla="*/ 2563921 w 9144000"/>
                <a:gd name="connsiteY34" fmla="*/ 3470270 h 6083134"/>
                <a:gd name="connsiteX35" fmla="*/ 2640942 w 9144000"/>
                <a:gd name="connsiteY35" fmla="*/ 3558954 h 6083134"/>
                <a:gd name="connsiteX36" fmla="*/ 2977035 w 9144000"/>
                <a:gd name="connsiteY36" fmla="*/ 3787000 h 6083134"/>
                <a:gd name="connsiteX37" fmla="*/ 3491676 w 9144000"/>
                <a:gd name="connsiteY37" fmla="*/ 4018213 h 6083134"/>
                <a:gd name="connsiteX38" fmla="*/ 4104345 w 9144000"/>
                <a:gd name="connsiteY38" fmla="*/ 4230422 h 6083134"/>
                <a:gd name="connsiteX39" fmla="*/ 4769528 w 9144000"/>
                <a:gd name="connsiteY39" fmla="*/ 4414126 h 6083134"/>
                <a:gd name="connsiteX40" fmla="*/ 6183917 w 9144000"/>
                <a:gd name="connsiteY40" fmla="*/ 4727688 h 6083134"/>
                <a:gd name="connsiteX41" fmla="*/ 7661324 w 9144000"/>
                <a:gd name="connsiteY41" fmla="*/ 4977905 h 6083134"/>
                <a:gd name="connsiteX42" fmla="*/ 9144000 w 9144000"/>
                <a:gd name="connsiteY42" fmla="*/ 5180860 h 6083134"/>
                <a:gd name="connsiteX43" fmla="*/ 9144000 w 9144000"/>
                <a:gd name="connsiteY43" fmla="*/ 6083134 h 6083134"/>
                <a:gd name="connsiteX44" fmla="*/ 4375201 w 9144000"/>
                <a:gd name="connsiteY44" fmla="*/ 6083134 h 6083134"/>
                <a:gd name="connsiteX45" fmla="*/ 3764751 w 9144000"/>
                <a:gd name="connsiteY45" fmla="*/ 5874251 h 6083134"/>
                <a:gd name="connsiteX46" fmla="*/ 3001541 w 9144000"/>
                <a:gd name="connsiteY46" fmla="*/ 5582860 h 6083134"/>
                <a:gd name="connsiteX47" fmla="*/ 2252335 w 9144000"/>
                <a:gd name="connsiteY47" fmla="*/ 5234456 h 6083134"/>
                <a:gd name="connsiteX48" fmla="*/ 1524135 w 9144000"/>
                <a:gd name="connsiteY48" fmla="*/ 4797369 h 6083134"/>
                <a:gd name="connsiteX49" fmla="*/ 1181040 w 9144000"/>
                <a:gd name="connsiteY49" fmla="*/ 4521814 h 6083134"/>
                <a:gd name="connsiteX50" fmla="*/ 879957 w 9144000"/>
                <a:gd name="connsiteY50" fmla="*/ 4186080 h 6083134"/>
                <a:gd name="connsiteX51" fmla="*/ 673400 w 9144000"/>
                <a:gd name="connsiteY51" fmla="*/ 3774331 h 6083134"/>
                <a:gd name="connsiteX52" fmla="*/ 641892 w 9144000"/>
                <a:gd name="connsiteY52" fmla="*/ 3315072 h 6083134"/>
                <a:gd name="connsiteX53" fmla="*/ 645393 w 9144000"/>
                <a:gd name="connsiteY53" fmla="*/ 3286567 h 6083134"/>
                <a:gd name="connsiteX54" fmla="*/ 648456 w 9144000"/>
                <a:gd name="connsiteY54" fmla="*/ 3269938 h 6083134"/>
                <a:gd name="connsiteX55" fmla="*/ 652395 w 9144000"/>
                <a:gd name="connsiteY55" fmla="*/ 3254894 h 6083134"/>
                <a:gd name="connsiteX56" fmla="*/ 655458 w 9144000"/>
                <a:gd name="connsiteY56" fmla="*/ 3246579 h 6083134"/>
                <a:gd name="connsiteX57" fmla="*/ 655896 w 9144000"/>
                <a:gd name="connsiteY57" fmla="*/ 3238265 h 6083134"/>
                <a:gd name="connsiteX58" fmla="*/ 655896 w 9144000"/>
                <a:gd name="connsiteY58" fmla="*/ 3235890 h 6083134"/>
                <a:gd name="connsiteX59" fmla="*/ 658959 w 9144000"/>
                <a:gd name="connsiteY59" fmla="*/ 3230347 h 6083134"/>
                <a:gd name="connsiteX60" fmla="*/ 666398 w 9144000"/>
                <a:gd name="connsiteY60" fmla="*/ 3207384 h 6083134"/>
                <a:gd name="connsiteX61" fmla="*/ 694406 w 9144000"/>
                <a:gd name="connsiteY61" fmla="*/ 3115533 h 6083134"/>
                <a:gd name="connsiteX62" fmla="*/ 778429 w 9144000"/>
                <a:gd name="connsiteY62" fmla="*/ 2925494 h 6083134"/>
                <a:gd name="connsiteX63" fmla="*/ 1062007 w 9144000"/>
                <a:gd name="connsiteY63" fmla="*/ 2548585 h 6083134"/>
                <a:gd name="connsiteX64" fmla="*/ 1506630 w 9144000"/>
                <a:gd name="connsiteY64" fmla="*/ 2222354 h 6083134"/>
                <a:gd name="connsiteX65" fmla="*/ 2031774 w 9144000"/>
                <a:gd name="connsiteY65" fmla="*/ 2016479 h 6083134"/>
                <a:gd name="connsiteX66" fmla="*/ 2532412 w 9144000"/>
                <a:gd name="connsiteY66" fmla="*/ 1905623 h 6083134"/>
                <a:gd name="connsiteX67" fmla="*/ 2984036 w 9144000"/>
                <a:gd name="connsiteY67" fmla="*/ 1851779 h 6083134"/>
                <a:gd name="connsiteX68" fmla="*/ 3386647 w 9144000"/>
                <a:gd name="connsiteY68" fmla="*/ 1816939 h 6083134"/>
                <a:gd name="connsiteX69" fmla="*/ 3726241 w 9144000"/>
                <a:gd name="connsiteY69" fmla="*/ 1782099 h 6083134"/>
                <a:gd name="connsiteX70" fmla="*/ 3967807 w 9144000"/>
                <a:gd name="connsiteY70" fmla="*/ 1740924 h 6083134"/>
                <a:gd name="connsiteX71" fmla="*/ 4030824 w 9144000"/>
                <a:gd name="connsiteY71" fmla="*/ 1725087 h 6083134"/>
                <a:gd name="connsiteX72" fmla="*/ 4072836 w 9144000"/>
                <a:gd name="connsiteY72" fmla="*/ 1709251 h 6083134"/>
                <a:gd name="connsiteX73" fmla="*/ 4111347 w 9144000"/>
                <a:gd name="connsiteY73" fmla="*/ 1680745 h 6083134"/>
                <a:gd name="connsiteX74" fmla="*/ 4142855 w 9144000"/>
                <a:gd name="connsiteY74" fmla="*/ 1623734 h 6083134"/>
                <a:gd name="connsiteX75" fmla="*/ 4139354 w 9144000"/>
                <a:gd name="connsiteY75" fmla="*/ 1452700 h 6083134"/>
                <a:gd name="connsiteX76" fmla="*/ 4072836 w 9144000"/>
                <a:gd name="connsiteY76" fmla="*/ 1392521 h 6083134"/>
                <a:gd name="connsiteX77" fmla="*/ 3852275 w 9144000"/>
                <a:gd name="connsiteY77" fmla="*/ 1259494 h 6083134"/>
                <a:gd name="connsiteX78" fmla="*/ 3558194 w 9144000"/>
                <a:gd name="connsiteY78" fmla="*/ 1132802 h 6083134"/>
                <a:gd name="connsiteX79" fmla="*/ 3232605 w 9144000"/>
                <a:gd name="connsiteY79" fmla="*/ 1018779 h 6083134"/>
                <a:gd name="connsiteX80" fmla="*/ 2528911 w 9144000"/>
                <a:gd name="connsiteY80" fmla="*/ 825574 h 6083134"/>
                <a:gd name="connsiteX81" fmla="*/ 1030499 w 9144000"/>
                <a:gd name="connsiteY81" fmla="*/ 515179 h 6083134"/>
                <a:gd name="connsiteX82" fmla="*/ 0 w 9144000"/>
                <a:gd name="connsiteY82" fmla="*/ 348488 h 6083134"/>
                <a:gd name="connsiteX83" fmla="*/ 0 w 9144000"/>
                <a:gd name="connsiteY83"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80398 h 6083134"/>
                <a:gd name="connsiteX31" fmla="*/ 2525410 w 9144000"/>
                <a:gd name="connsiteY31" fmla="*/ 3394255 h 6083134"/>
                <a:gd name="connsiteX32" fmla="*/ 2528911 w 9144000"/>
                <a:gd name="connsiteY32" fmla="*/ 3399797 h 6083134"/>
                <a:gd name="connsiteX33" fmla="*/ 2563921 w 9144000"/>
                <a:gd name="connsiteY33" fmla="*/ 3470270 h 6083134"/>
                <a:gd name="connsiteX34" fmla="*/ 2640942 w 9144000"/>
                <a:gd name="connsiteY34" fmla="*/ 3558954 h 6083134"/>
                <a:gd name="connsiteX35" fmla="*/ 2977035 w 9144000"/>
                <a:gd name="connsiteY35" fmla="*/ 3787000 h 6083134"/>
                <a:gd name="connsiteX36" fmla="*/ 3491676 w 9144000"/>
                <a:gd name="connsiteY36" fmla="*/ 4018213 h 6083134"/>
                <a:gd name="connsiteX37" fmla="*/ 4104345 w 9144000"/>
                <a:gd name="connsiteY37" fmla="*/ 4230422 h 6083134"/>
                <a:gd name="connsiteX38" fmla="*/ 4769528 w 9144000"/>
                <a:gd name="connsiteY38" fmla="*/ 4414126 h 6083134"/>
                <a:gd name="connsiteX39" fmla="*/ 6183917 w 9144000"/>
                <a:gd name="connsiteY39" fmla="*/ 4727688 h 6083134"/>
                <a:gd name="connsiteX40" fmla="*/ 7661324 w 9144000"/>
                <a:gd name="connsiteY40" fmla="*/ 4977905 h 6083134"/>
                <a:gd name="connsiteX41" fmla="*/ 9144000 w 9144000"/>
                <a:gd name="connsiteY41" fmla="*/ 5180860 h 6083134"/>
                <a:gd name="connsiteX42" fmla="*/ 9144000 w 9144000"/>
                <a:gd name="connsiteY42" fmla="*/ 6083134 h 6083134"/>
                <a:gd name="connsiteX43" fmla="*/ 4375201 w 9144000"/>
                <a:gd name="connsiteY43" fmla="*/ 6083134 h 6083134"/>
                <a:gd name="connsiteX44" fmla="*/ 3764751 w 9144000"/>
                <a:gd name="connsiteY44" fmla="*/ 5874251 h 6083134"/>
                <a:gd name="connsiteX45" fmla="*/ 3001541 w 9144000"/>
                <a:gd name="connsiteY45" fmla="*/ 5582860 h 6083134"/>
                <a:gd name="connsiteX46" fmla="*/ 2252335 w 9144000"/>
                <a:gd name="connsiteY46" fmla="*/ 5234456 h 6083134"/>
                <a:gd name="connsiteX47" fmla="*/ 1524135 w 9144000"/>
                <a:gd name="connsiteY47" fmla="*/ 4797369 h 6083134"/>
                <a:gd name="connsiteX48" fmla="*/ 1181040 w 9144000"/>
                <a:gd name="connsiteY48" fmla="*/ 4521814 h 6083134"/>
                <a:gd name="connsiteX49" fmla="*/ 879957 w 9144000"/>
                <a:gd name="connsiteY49" fmla="*/ 4186080 h 6083134"/>
                <a:gd name="connsiteX50" fmla="*/ 673400 w 9144000"/>
                <a:gd name="connsiteY50" fmla="*/ 3774331 h 6083134"/>
                <a:gd name="connsiteX51" fmla="*/ 641892 w 9144000"/>
                <a:gd name="connsiteY51" fmla="*/ 3315072 h 6083134"/>
                <a:gd name="connsiteX52" fmla="*/ 645393 w 9144000"/>
                <a:gd name="connsiteY52" fmla="*/ 3286567 h 6083134"/>
                <a:gd name="connsiteX53" fmla="*/ 648456 w 9144000"/>
                <a:gd name="connsiteY53" fmla="*/ 3269938 h 6083134"/>
                <a:gd name="connsiteX54" fmla="*/ 652395 w 9144000"/>
                <a:gd name="connsiteY54" fmla="*/ 3254894 h 6083134"/>
                <a:gd name="connsiteX55" fmla="*/ 655458 w 9144000"/>
                <a:gd name="connsiteY55" fmla="*/ 3246579 h 6083134"/>
                <a:gd name="connsiteX56" fmla="*/ 655896 w 9144000"/>
                <a:gd name="connsiteY56" fmla="*/ 3238265 h 6083134"/>
                <a:gd name="connsiteX57" fmla="*/ 655896 w 9144000"/>
                <a:gd name="connsiteY57" fmla="*/ 3235890 h 6083134"/>
                <a:gd name="connsiteX58" fmla="*/ 658959 w 9144000"/>
                <a:gd name="connsiteY58" fmla="*/ 3230347 h 6083134"/>
                <a:gd name="connsiteX59" fmla="*/ 666398 w 9144000"/>
                <a:gd name="connsiteY59" fmla="*/ 3207384 h 6083134"/>
                <a:gd name="connsiteX60" fmla="*/ 694406 w 9144000"/>
                <a:gd name="connsiteY60" fmla="*/ 3115533 h 6083134"/>
                <a:gd name="connsiteX61" fmla="*/ 778429 w 9144000"/>
                <a:gd name="connsiteY61" fmla="*/ 2925494 h 6083134"/>
                <a:gd name="connsiteX62" fmla="*/ 1062007 w 9144000"/>
                <a:gd name="connsiteY62" fmla="*/ 2548585 h 6083134"/>
                <a:gd name="connsiteX63" fmla="*/ 1506630 w 9144000"/>
                <a:gd name="connsiteY63" fmla="*/ 2222354 h 6083134"/>
                <a:gd name="connsiteX64" fmla="*/ 2031774 w 9144000"/>
                <a:gd name="connsiteY64" fmla="*/ 2016479 h 6083134"/>
                <a:gd name="connsiteX65" fmla="*/ 2532412 w 9144000"/>
                <a:gd name="connsiteY65" fmla="*/ 1905623 h 6083134"/>
                <a:gd name="connsiteX66" fmla="*/ 2984036 w 9144000"/>
                <a:gd name="connsiteY66" fmla="*/ 1851779 h 6083134"/>
                <a:gd name="connsiteX67" fmla="*/ 3386647 w 9144000"/>
                <a:gd name="connsiteY67" fmla="*/ 1816939 h 6083134"/>
                <a:gd name="connsiteX68" fmla="*/ 3726241 w 9144000"/>
                <a:gd name="connsiteY68" fmla="*/ 1782099 h 6083134"/>
                <a:gd name="connsiteX69" fmla="*/ 3967807 w 9144000"/>
                <a:gd name="connsiteY69" fmla="*/ 1740924 h 6083134"/>
                <a:gd name="connsiteX70" fmla="*/ 4030824 w 9144000"/>
                <a:gd name="connsiteY70" fmla="*/ 1725087 h 6083134"/>
                <a:gd name="connsiteX71" fmla="*/ 4072836 w 9144000"/>
                <a:gd name="connsiteY71" fmla="*/ 1709251 h 6083134"/>
                <a:gd name="connsiteX72" fmla="*/ 4111347 w 9144000"/>
                <a:gd name="connsiteY72" fmla="*/ 1680745 h 6083134"/>
                <a:gd name="connsiteX73" fmla="*/ 4142855 w 9144000"/>
                <a:gd name="connsiteY73" fmla="*/ 1623734 h 6083134"/>
                <a:gd name="connsiteX74" fmla="*/ 4139354 w 9144000"/>
                <a:gd name="connsiteY74" fmla="*/ 1452700 h 6083134"/>
                <a:gd name="connsiteX75" fmla="*/ 4072836 w 9144000"/>
                <a:gd name="connsiteY75" fmla="*/ 1392521 h 6083134"/>
                <a:gd name="connsiteX76" fmla="*/ 3852275 w 9144000"/>
                <a:gd name="connsiteY76" fmla="*/ 1259494 h 6083134"/>
                <a:gd name="connsiteX77" fmla="*/ 3558194 w 9144000"/>
                <a:gd name="connsiteY77" fmla="*/ 1132802 h 6083134"/>
                <a:gd name="connsiteX78" fmla="*/ 3232605 w 9144000"/>
                <a:gd name="connsiteY78" fmla="*/ 1018779 h 6083134"/>
                <a:gd name="connsiteX79" fmla="*/ 2528911 w 9144000"/>
                <a:gd name="connsiteY79" fmla="*/ 825574 h 6083134"/>
                <a:gd name="connsiteX80" fmla="*/ 1030499 w 9144000"/>
                <a:gd name="connsiteY80" fmla="*/ 515179 h 6083134"/>
                <a:gd name="connsiteX81" fmla="*/ 0 w 9144000"/>
                <a:gd name="connsiteY81" fmla="*/ 348488 h 6083134"/>
                <a:gd name="connsiteX82" fmla="*/ 0 w 9144000"/>
                <a:gd name="connsiteY82"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72084 h 6083134"/>
                <a:gd name="connsiteX30" fmla="*/ 2525410 w 9144000"/>
                <a:gd name="connsiteY30" fmla="*/ 3394255 h 6083134"/>
                <a:gd name="connsiteX31" fmla="*/ 2528911 w 9144000"/>
                <a:gd name="connsiteY31" fmla="*/ 3399797 h 6083134"/>
                <a:gd name="connsiteX32" fmla="*/ 2563921 w 9144000"/>
                <a:gd name="connsiteY32" fmla="*/ 3470270 h 6083134"/>
                <a:gd name="connsiteX33" fmla="*/ 2640942 w 9144000"/>
                <a:gd name="connsiteY33" fmla="*/ 3558954 h 6083134"/>
                <a:gd name="connsiteX34" fmla="*/ 2977035 w 9144000"/>
                <a:gd name="connsiteY34" fmla="*/ 3787000 h 6083134"/>
                <a:gd name="connsiteX35" fmla="*/ 3491676 w 9144000"/>
                <a:gd name="connsiteY35" fmla="*/ 4018213 h 6083134"/>
                <a:gd name="connsiteX36" fmla="*/ 4104345 w 9144000"/>
                <a:gd name="connsiteY36" fmla="*/ 4230422 h 6083134"/>
                <a:gd name="connsiteX37" fmla="*/ 4769528 w 9144000"/>
                <a:gd name="connsiteY37" fmla="*/ 4414126 h 6083134"/>
                <a:gd name="connsiteX38" fmla="*/ 6183917 w 9144000"/>
                <a:gd name="connsiteY38" fmla="*/ 4727688 h 6083134"/>
                <a:gd name="connsiteX39" fmla="*/ 7661324 w 9144000"/>
                <a:gd name="connsiteY39" fmla="*/ 4977905 h 6083134"/>
                <a:gd name="connsiteX40" fmla="*/ 9144000 w 9144000"/>
                <a:gd name="connsiteY40" fmla="*/ 5180860 h 6083134"/>
                <a:gd name="connsiteX41" fmla="*/ 9144000 w 9144000"/>
                <a:gd name="connsiteY41" fmla="*/ 6083134 h 6083134"/>
                <a:gd name="connsiteX42" fmla="*/ 4375201 w 9144000"/>
                <a:gd name="connsiteY42" fmla="*/ 6083134 h 6083134"/>
                <a:gd name="connsiteX43" fmla="*/ 3764751 w 9144000"/>
                <a:gd name="connsiteY43" fmla="*/ 5874251 h 6083134"/>
                <a:gd name="connsiteX44" fmla="*/ 3001541 w 9144000"/>
                <a:gd name="connsiteY44" fmla="*/ 5582860 h 6083134"/>
                <a:gd name="connsiteX45" fmla="*/ 2252335 w 9144000"/>
                <a:gd name="connsiteY45" fmla="*/ 5234456 h 6083134"/>
                <a:gd name="connsiteX46" fmla="*/ 1524135 w 9144000"/>
                <a:gd name="connsiteY46" fmla="*/ 4797369 h 6083134"/>
                <a:gd name="connsiteX47" fmla="*/ 1181040 w 9144000"/>
                <a:gd name="connsiteY47" fmla="*/ 4521814 h 6083134"/>
                <a:gd name="connsiteX48" fmla="*/ 879957 w 9144000"/>
                <a:gd name="connsiteY48" fmla="*/ 4186080 h 6083134"/>
                <a:gd name="connsiteX49" fmla="*/ 673400 w 9144000"/>
                <a:gd name="connsiteY49" fmla="*/ 3774331 h 6083134"/>
                <a:gd name="connsiteX50" fmla="*/ 641892 w 9144000"/>
                <a:gd name="connsiteY50" fmla="*/ 3315072 h 6083134"/>
                <a:gd name="connsiteX51" fmla="*/ 645393 w 9144000"/>
                <a:gd name="connsiteY51" fmla="*/ 3286567 h 6083134"/>
                <a:gd name="connsiteX52" fmla="*/ 648456 w 9144000"/>
                <a:gd name="connsiteY52" fmla="*/ 3269938 h 6083134"/>
                <a:gd name="connsiteX53" fmla="*/ 652395 w 9144000"/>
                <a:gd name="connsiteY53" fmla="*/ 3254894 h 6083134"/>
                <a:gd name="connsiteX54" fmla="*/ 655458 w 9144000"/>
                <a:gd name="connsiteY54" fmla="*/ 3246579 h 6083134"/>
                <a:gd name="connsiteX55" fmla="*/ 655896 w 9144000"/>
                <a:gd name="connsiteY55" fmla="*/ 3238265 h 6083134"/>
                <a:gd name="connsiteX56" fmla="*/ 655896 w 9144000"/>
                <a:gd name="connsiteY56" fmla="*/ 3235890 h 6083134"/>
                <a:gd name="connsiteX57" fmla="*/ 658959 w 9144000"/>
                <a:gd name="connsiteY57" fmla="*/ 3230347 h 6083134"/>
                <a:gd name="connsiteX58" fmla="*/ 666398 w 9144000"/>
                <a:gd name="connsiteY58" fmla="*/ 3207384 h 6083134"/>
                <a:gd name="connsiteX59" fmla="*/ 694406 w 9144000"/>
                <a:gd name="connsiteY59" fmla="*/ 3115533 h 6083134"/>
                <a:gd name="connsiteX60" fmla="*/ 778429 w 9144000"/>
                <a:gd name="connsiteY60" fmla="*/ 2925494 h 6083134"/>
                <a:gd name="connsiteX61" fmla="*/ 1062007 w 9144000"/>
                <a:gd name="connsiteY61" fmla="*/ 2548585 h 6083134"/>
                <a:gd name="connsiteX62" fmla="*/ 1506630 w 9144000"/>
                <a:gd name="connsiteY62" fmla="*/ 2222354 h 6083134"/>
                <a:gd name="connsiteX63" fmla="*/ 2031774 w 9144000"/>
                <a:gd name="connsiteY63" fmla="*/ 2016479 h 6083134"/>
                <a:gd name="connsiteX64" fmla="*/ 2532412 w 9144000"/>
                <a:gd name="connsiteY64" fmla="*/ 1905623 h 6083134"/>
                <a:gd name="connsiteX65" fmla="*/ 2984036 w 9144000"/>
                <a:gd name="connsiteY65" fmla="*/ 1851779 h 6083134"/>
                <a:gd name="connsiteX66" fmla="*/ 3386647 w 9144000"/>
                <a:gd name="connsiteY66" fmla="*/ 1816939 h 6083134"/>
                <a:gd name="connsiteX67" fmla="*/ 3726241 w 9144000"/>
                <a:gd name="connsiteY67" fmla="*/ 1782099 h 6083134"/>
                <a:gd name="connsiteX68" fmla="*/ 3967807 w 9144000"/>
                <a:gd name="connsiteY68" fmla="*/ 1740924 h 6083134"/>
                <a:gd name="connsiteX69" fmla="*/ 4030824 w 9144000"/>
                <a:gd name="connsiteY69" fmla="*/ 1725087 h 6083134"/>
                <a:gd name="connsiteX70" fmla="*/ 4072836 w 9144000"/>
                <a:gd name="connsiteY70" fmla="*/ 1709251 h 6083134"/>
                <a:gd name="connsiteX71" fmla="*/ 4111347 w 9144000"/>
                <a:gd name="connsiteY71" fmla="*/ 1680745 h 6083134"/>
                <a:gd name="connsiteX72" fmla="*/ 4142855 w 9144000"/>
                <a:gd name="connsiteY72" fmla="*/ 1623734 h 6083134"/>
                <a:gd name="connsiteX73" fmla="*/ 4139354 w 9144000"/>
                <a:gd name="connsiteY73" fmla="*/ 1452700 h 6083134"/>
                <a:gd name="connsiteX74" fmla="*/ 4072836 w 9144000"/>
                <a:gd name="connsiteY74" fmla="*/ 1392521 h 6083134"/>
                <a:gd name="connsiteX75" fmla="*/ 3852275 w 9144000"/>
                <a:gd name="connsiteY75" fmla="*/ 1259494 h 6083134"/>
                <a:gd name="connsiteX76" fmla="*/ 3558194 w 9144000"/>
                <a:gd name="connsiteY76" fmla="*/ 1132802 h 6083134"/>
                <a:gd name="connsiteX77" fmla="*/ 3232605 w 9144000"/>
                <a:gd name="connsiteY77" fmla="*/ 1018779 h 6083134"/>
                <a:gd name="connsiteX78" fmla="*/ 2528911 w 9144000"/>
                <a:gd name="connsiteY78" fmla="*/ 825574 h 6083134"/>
                <a:gd name="connsiteX79" fmla="*/ 1030499 w 9144000"/>
                <a:gd name="connsiteY79" fmla="*/ 515179 h 6083134"/>
                <a:gd name="connsiteX80" fmla="*/ 0 w 9144000"/>
                <a:gd name="connsiteY80" fmla="*/ 348488 h 6083134"/>
                <a:gd name="connsiteX81" fmla="*/ 0 w 9144000"/>
                <a:gd name="connsiteY81"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28911 w 9144000"/>
                <a:gd name="connsiteY30" fmla="*/ 3399797 h 6083134"/>
                <a:gd name="connsiteX31" fmla="*/ 2563921 w 9144000"/>
                <a:gd name="connsiteY31" fmla="*/ 3470270 h 6083134"/>
                <a:gd name="connsiteX32" fmla="*/ 2640942 w 9144000"/>
                <a:gd name="connsiteY32" fmla="*/ 3558954 h 6083134"/>
                <a:gd name="connsiteX33" fmla="*/ 2977035 w 9144000"/>
                <a:gd name="connsiteY33" fmla="*/ 3787000 h 6083134"/>
                <a:gd name="connsiteX34" fmla="*/ 3491676 w 9144000"/>
                <a:gd name="connsiteY34" fmla="*/ 4018213 h 6083134"/>
                <a:gd name="connsiteX35" fmla="*/ 4104345 w 9144000"/>
                <a:gd name="connsiteY35" fmla="*/ 4230422 h 6083134"/>
                <a:gd name="connsiteX36" fmla="*/ 4769528 w 9144000"/>
                <a:gd name="connsiteY36" fmla="*/ 4414126 h 6083134"/>
                <a:gd name="connsiteX37" fmla="*/ 6183917 w 9144000"/>
                <a:gd name="connsiteY37" fmla="*/ 4727688 h 6083134"/>
                <a:gd name="connsiteX38" fmla="*/ 7661324 w 9144000"/>
                <a:gd name="connsiteY38" fmla="*/ 4977905 h 6083134"/>
                <a:gd name="connsiteX39" fmla="*/ 9144000 w 9144000"/>
                <a:gd name="connsiteY39" fmla="*/ 5180860 h 6083134"/>
                <a:gd name="connsiteX40" fmla="*/ 9144000 w 9144000"/>
                <a:gd name="connsiteY40" fmla="*/ 6083134 h 6083134"/>
                <a:gd name="connsiteX41" fmla="*/ 4375201 w 9144000"/>
                <a:gd name="connsiteY41" fmla="*/ 6083134 h 6083134"/>
                <a:gd name="connsiteX42" fmla="*/ 3764751 w 9144000"/>
                <a:gd name="connsiteY42" fmla="*/ 5874251 h 6083134"/>
                <a:gd name="connsiteX43" fmla="*/ 3001541 w 9144000"/>
                <a:gd name="connsiteY43" fmla="*/ 5582860 h 6083134"/>
                <a:gd name="connsiteX44" fmla="*/ 2252335 w 9144000"/>
                <a:gd name="connsiteY44" fmla="*/ 5234456 h 6083134"/>
                <a:gd name="connsiteX45" fmla="*/ 1524135 w 9144000"/>
                <a:gd name="connsiteY45" fmla="*/ 4797369 h 6083134"/>
                <a:gd name="connsiteX46" fmla="*/ 1181040 w 9144000"/>
                <a:gd name="connsiteY46" fmla="*/ 4521814 h 6083134"/>
                <a:gd name="connsiteX47" fmla="*/ 879957 w 9144000"/>
                <a:gd name="connsiteY47" fmla="*/ 4186080 h 6083134"/>
                <a:gd name="connsiteX48" fmla="*/ 673400 w 9144000"/>
                <a:gd name="connsiteY48" fmla="*/ 3774331 h 6083134"/>
                <a:gd name="connsiteX49" fmla="*/ 641892 w 9144000"/>
                <a:gd name="connsiteY49" fmla="*/ 3315072 h 6083134"/>
                <a:gd name="connsiteX50" fmla="*/ 645393 w 9144000"/>
                <a:gd name="connsiteY50" fmla="*/ 3286567 h 6083134"/>
                <a:gd name="connsiteX51" fmla="*/ 648456 w 9144000"/>
                <a:gd name="connsiteY51" fmla="*/ 3269938 h 6083134"/>
                <a:gd name="connsiteX52" fmla="*/ 652395 w 9144000"/>
                <a:gd name="connsiteY52" fmla="*/ 3254894 h 6083134"/>
                <a:gd name="connsiteX53" fmla="*/ 655458 w 9144000"/>
                <a:gd name="connsiteY53" fmla="*/ 3246579 h 6083134"/>
                <a:gd name="connsiteX54" fmla="*/ 655896 w 9144000"/>
                <a:gd name="connsiteY54" fmla="*/ 3238265 h 6083134"/>
                <a:gd name="connsiteX55" fmla="*/ 655896 w 9144000"/>
                <a:gd name="connsiteY55" fmla="*/ 3235890 h 6083134"/>
                <a:gd name="connsiteX56" fmla="*/ 658959 w 9144000"/>
                <a:gd name="connsiteY56" fmla="*/ 3230347 h 6083134"/>
                <a:gd name="connsiteX57" fmla="*/ 666398 w 9144000"/>
                <a:gd name="connsiteY57" fmla="*/ 3207384 h 6083134"/>
                <a:gd name="connsiteX58" fmla="*/ 694406 w 9144000"/>
                <a:gd name="connsiteY58" fmla="*/ 3115533 h 6083134"/>
                <a:gd name="connsiteX59" fmla="*/ 778429 w 9144000"/>
                <a:gd name="connsiteY59" fmla="*/ 2925494 h 6083134"/>
                <a:gd name="connsiteX60" fmla="*/ 1062007 w 9144000"/>
                <a:gd name="connsiteY60" fmla="*/ 2548585 h 6083134"/>
                <a:gd name="connsiteX61" fmla="*/ 1506630 w 9144000"/>
                <a:gd name="connsiteY61" fmla="*/ 2222354 h 6083134"/>
                <a:gd name="connsiteX62" fmla="*/ 2031774 w 9144000"/>
                <a:gd name="connsiteY62" fmla="*/ 2016479 h 6083134"/>
                <a:gd name="connsiteX63" fmla="*/ 2532412 w 9144000"/>
                <a:gd name="connsiteY63" fmla="*/ 1905623 h 6083134"/>
                <a:gd name="connsiteX64" fmla="*/ 2984036 w 9144000"/>
                <a:gd name="connsiteY64" fmla="*/ 1851779 h 6083134"/>
                <a:gd name="connsiteX65" fmla="*/ 3386647 w 9144000"/>
                <a:gd name="connsiteY65" fmla="*/ 1816939 h 6083134"/>
                <a:gd name="connsiteX66" fmla="*/ 3726241 w 9144000"/>
                <a:gd name="connsiteY66" fmla="*/ 1782099 h 6083134"/>
                <a:gd name="connsiteX67" fmla="*/ 3967807 w 9144000"/>
                <a:gd name="connsiteY67" fmla="*/ 1740924 h 6083134"/>
                <a:gd name="connsiteX68" fmla="*/ 4030824 w 9144000"/>
                <a:gd name="connsiteY68" fmla="*/ 1725087 h 6083134"/>
                <a:gd name="connsiteX69" fmla="*/ 4072836 w 9144000"/>
                <a:gd name="connsiteY69" fmla="*/ 1709251 h 6083134"/>
                <a:gd name="connsiteX70" fmla="*/ 4111347 w 9144000"/>
                <a:gd name="connsiteY70" fmla="*/ 1680745 h 6083134"/>
                <a:gd name="connsiteX71" fmla="*/ 4142855 w 9144000"/>
                <a:gd name="connsiteY71" fmla="*/ 1623734 h 6083134"/>
                <a:gd name="connsiteX72" fmla="*/ 4139354 w 9144000"/>
                <a:gd name="connsiteY72" fmla="*/ 1452700 h 6083134"/>
                <a:gd name="connsiteX73" fmla="*/ 4072836 w 9144000"/>
                <a:gd name="connsiteY73" fmla="*/ 1392521 h 6083134"/>
                <a:gd name="connsiteX74" fmla="*/ 3852275 w 9144000"/>
                <a:gd name="connsiteY74" fmla="*/ 1259494 h 6083134"/>
                <a:gd name="connsiteX75" fmla="*/ 3558194 w 9144000"/>
                <a:gd name="connsiteY75" fmla="*/ 1132802 h 6083134"/>
                <a:gd name="connsiteX76" fmla="*/ 3232605 w 9144000"/>
                <a:gd name="connsiteY76" fmla="*/ 1018779 h 6083134"/>
                <a:gd name="connsiteX77" fmla="*/ 2528911 w 9144000"/>
                <a:gd name="connsiteY77" fmla="*/ 825574 h 6083134"/>
                <a:gd name="connsiteX78" fmla="*/ 1030499 w 9144000"/>
                <a:gd name="connsiteY78" fmla="*/ 515179 h 6083134"/>
                <a:gd name="connsiteX79" fmla="*/ 0 w 9144000"/>
                <a:gd name="connsiteY79" fmla="*/ 348488 h 6083134"/>
                <a:gd name="connsiteX80" fmla="*/ 0 w 9144000"/>
                <a:gd name="connsiteY80"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25410 w 9144000"/>
                <a:gd name="connsiteY29" fmla="*/ 3394255 h 6083134"/>
                <a:gd name="connsiteX30" fmla="*/ 2563921 w 9144000"/>
                <a:gd name="connsiteY30" fmla="*/ 3470270 h 6083134"/>
                <a:gd name="connsiteX31" fmla="*/ 2640942 w 9144000"/>
                <a:gd name="connsiteY31" fmla="*/ 3558954 h 6083134"/>
                <a:gd name="connsiteX32" fmla="*/ 2977035 w 9144000"/>
                <a:gd name="connsiteY32" fmla="*/ 3787000 h 6083134"/>
                <a:gd name="connsiteX33" fmla="*/ 3491676 w 9144000"/>
                <a:gd name="connsiteY33" fmla="*/ 4018213 h 6083134"/>
                <a:gd name="connsiteX34" fmla="*/ 4104345 w 9144000"/>
                <a:gd name="connsiteY34" fmla="*/ 4230422 h 6083134"/>
                <a:gd name="connsiteX35" fmla="*/ 4769528 w 9144000"/>
                <a:gd name="connsiteY35" fmla="*/ 4414126 h 6083134"/>
                <a:gd name="connsiteX36" fmla="*/ 6183917 w 9144000"/>
                <a:gd name="connsiteY36" fmla="*/ 4727688 h 6083134"/>
                <a:gd name="connsiteX37" fmla="*/ 7661324 w 9144000"/>
                <a:gd name="connsiteY37" fmla="*/ 4977905 h 6083134"/>
                <a:gd name="connsiteX38" fmla="*/ 9144000 w 9144000"/>
                <a:gd name="connsiteY38" fmla="*/ 5180860 h 6083134"/>
                <a:gd name="connsiteX39" fmla="*/ 9144000 w 9144000"/>
                <a:gd name="connsiteY39" fmla="*/ 6083134 h 6083134"/>
                <a:gd name="connsiteX40" fmla="*/ 4375201 w 9144000"/>
                <a:gd name="connsiteY40" fmla="*/ 6083134 h 6083134"/>
                <a:gd name="connsiteX41" fmla="*/ 3764751 w 9144000"/>
                <a:gd name="connsiteY41" fmla="*/ 5874251 h 6083134"/>
                <a:gd name="connsiteX42" fmla="*/ 3001541 w 9144000"/>
                <a:gd name="connsiteY42" fmla="*/ 5582860 h 6083134"/>
                <a:gd name="connsiteX43" fmla="*/ 2252335 w 9144000"/>
                <a:gd name="connsiteY43" fmla="*/ 5234456 h 6083134"/>
                <a:gd name="connsiteX44" fmla="*/ 1524135 w 9144000"/>
                <a:gd name="connsiteY44" fmla="*/ 4797369 h 6083134"/>
                <a:gd name="connsiteX45" fmla="*/ 1181040 w 9144000"/>
                <a:gd name="connsiteY45" fmla="*/ 4521814 h 6083134"/>
                <a:gd name="connsiteX46" fmla="*/ 879957 w 9144000"/>
                <a:gd name="connsiteY46" fmla="*/ 4186080 h 6083134"/>
                <a:gd name="connsiteX47" fmla="*/ 673400 w 9144000"/>
                <a:gd name="connsiteY47" fmla="*/ 3774331 h 6083134"/>
                <a:gd name="connsiteX48" fmla="*/ 641892 w 9144000"/>
                <a:gd name="connsiteY48" fmla="*/ 3315072 h 6083134"/>
                <a:gd name="connsiteX49" fmla="*/ 645393 w 9144000"/>
                <a:gd name="connsiteY49" fmla="*/ 3286567 h 6083134"/>
                <a:gd name="connsiteX50" fmla="*/ 648456 w 9144000"/>
                <a:gd name="connsiteY50" fmla="*/ 3269938 h 6083134"/>
                <a:gd name="connsiteX51" fmla="*/ 652395 w 9144000"/>
                <a:gd name="connsiteY51" fmla="*/ 3254894 h 6083134"/>
                <a:gd name="connsiteX52" fmla="*/ 655458 w 9144000"/>
                <a:gd name="connsiteY52" fmla="*/ 3246579 h 6083134"/>
                <a:gd name="connsiteX53" fmla="*/ 655896 w 9144000"/>
                <a:gd name="connsiteY53" fmla="*/ 3238265 h 6083134"/>
                <a:gd name="connsiteX54" fmla="*/ 655896 w 9144000"/>
                <a:gd name="connsiteY54" fmla="*/ 3235890 h 6083134"/>
                <a:gd name="connsiteX55" fmla="*/ 658959 w 9144000"/>
                <a:gd name="connsiteY55" fmla="*/ 3230347 h 6083134"/>
                <a:gd name="connsiteX56" fmla="*/ 666398 w 9144000"/>
                <a:gd name="connsiteY56" fmla="*/ 3207384 h 6083134"/>
                <a:gd name="connsiteX57" fmla="*/ 694406 w 9144000"/>
                <a:gd name="connsiteY57" fmla="*/ 3115533 h 6083134"/>
                <a:gd name="connsiteX58" fmla="*/ 778429 w 9144000"/>
                <a:gd name="connsiteY58" fmla="*/ 2925494 h 6083134"/>
                <a:gd name="connsiteX59" fmla="*/ 1062007 w 9144000"/>
                <a:gd name="connsiteY59" fmla="*/ 2548585 h 6083134"/>
                <a:gd name="connsiteX60" fmla="*/ 1506630 w 9144000"/>
                <a:gd name="connsiteY60" fmla="*/ 2222354 h 6083134"/>
                <a:gd name="connsiteX61" fmla="*/ 2031774 w 9144000"/>
                <a:gd name="connsiteY61" fmla="*/ 2016479 h 6083134"/>
                <a:gd name="connsiteX62" fmla="*/ 2532412 w 9144000"/>
                <a:gd name="connsiteY62" fmla="*/ 1905623 h 6083134"/>
                <a:gd name="connsiteX63" fmla="*/ 2984036 w 9144000"/>
                <a:gd name="connsiteY63" fmla="*/ 1851779 h 6083134"/>
                <a:gd name="connsiteX64" fmla="*/ 3386647 w 9144000"/>
                <a:gd name="connsiteY64" fmla="*/ 1816939 h 6083134"/>
                <a:gd name="connsiteX65" fmla="*/ 3726241 w 9144000"/>
                <a:gd name="connsiteY65" fmla="*/ 1782099 h 6083134"/>
                <a:gd name="connsiteX66" fmla="*/ 3967807 w 9144000"/>
                <a:gd name="connsiteY66" fmla="*/ 1740924 h 6083134"/>
                <a:gd name="connsiteX67" fmla="*/ 4030824 w 9144000"/>
                <a:gd name="connsiteY67" fmla="*/ 1725087 h 6083134"/>
                <a:gd name="connsiteX68" fmla="*/ 4072836 w 9144000"/>
                <a:gd name="connsiteY68" fmla="*/ 1709251 h 6083134"/>
                <a:gd name="connsiteX69" fmla="*/ 4111347 w 9144000"/>
                <a:gd name="connsiteY69" fmla="*/ 1680745 h 6083134"/>
                <a:gd name="connsiteX70" fmla="*/ 4142855 w 9144000"/>
                <a:gd name="connsiteY70" fmla="*/ 1623734 h 6083134"/>
                <a:gd name="connsiteX71" fmla="*/ 4139354 w 9144000"/>
                <a:gd name="connsiteY71" fmla="*/ 1452700 h 6083134"/>
                <a:gd name="connsiteX72" fmla="*/ 4072836 w 9144000"/>
                <a:gd name="connsiteY72" fmla="*/ 1392521 h 6083134"/>
                <a:gd name="connsiteX73" fmla="*/ 3852275 w 9144000"/>
                <a:gd name="connsiteY73" fmla="*/ 1259494 h 6083134"/>
                <a:gd name="connsiteX74" fmla="*/ 3558194 w 9144000"/>
                <a:gd name="connsiteY74" fmla="*/ 1132802 h 6083134"/>
                <a:gd name="connsiteX75" fmla="*/ 3232605 w 9144000"/>
                <a:gd name="connsiteY75" fmla="*/ 1018779 h 6083134"/>
                <a:gd name="connsiteX76" fmla="*/ 2528911 w 9144000"/>
                <a:gd name="connsiteY76" fmla="*/ 825574 h 6083134"/>
                <a:gd name="connsiteX77" fmla="*/ 1030499 w 9144000"/>
                <a:gd name="connsiteY77" fmla="*/ 515179 h 6083134"/>
                <a:gd name="connsiteX78" fmla="*/ 0 w 9144000"/>
                <a:gd name="connsiteY78" fmla="*/ 348488 h 6083134"/>
                <a:gd name="connsiteX79" fmla="*/ 0 w 9144000"/>
                <a:gd name="connsiteY79"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 name="connsiteX0" fmla="*/ 0 w 9144000"/>
                <a:gd name="connsiteY0" fmla="*/ 0 h 6083134"/>
                <a:gd name="connsiteX1" fmla="*/ 1160034 w 9144000"/>
                <a:gd name="connsiteY1" fmla="*/ 109764 h 6083134"/>
                <a:gd name="connsiteX2" fmla="*/ 2756474 w 9144000"/>
                <a:gd name="connsiteY2" fmla="*/ 328308 h 6083134"/>
                <a:gd name="connsiteX3" fmla="*/ 3554693 w 9144000"/>
                <a:gd name="connsiteY3" fmla="*/ 489840 h 6083134"/>
                <a:gd name="connsiteX4" fmla="*/ 3957304 w 9144000"/>
                <a:gd name="connsiteY4" fmla="*/ 597528 h 6083134"/>
                <a:gd name="connsiteX5" fmla="*/ 4359915 w 9144000"/>
                <a:gd name="connsiteY5" fmla="*/ 733722 h 6083134"/>
                <a:gd name="connsiteX6" fmla="*/ 4762526 w 9144000"/>
                <a:gd name="connsiteY6" fmla="*/ 933262 h 6083134"/>
                <a:gd name="connsiteX7" fmla="*/ 4951578 w 9144000"/>
                <a:gd name="connsiteY7" fmla="*/ 1075791 h 6083134"/>
                <a:gd name="connsiteX8" fmla="*/ 5112622 w 9144000"/>
                <a:gd name="connsiteY8" fmla="*/ 1268996 h 6083134"/>
                <a:gd name="connsiteX9" fmla="*/ 5165137 w 9144000"/>
                <a:gd name="connsiteY9" fmla="*/ 1383019 h 6083134"/>
                <a:gd name="connsiteX10" fmla="*/ 5182642 w 9144000"/>
                <a:gd name="connsiteY10" fmla="*/ 1446365 h 6083134"/>
                <a:gd name="connsiteX11" fmla="*/ 5182642 w 9144000"/>
                <a:gd name="connsiteY11" fmla="*/ 1452700 h 6083134"/>
                <a:gd name="connsiteX12" fmla="*/ 5185705 w 9144000"/>
                <a:gd name="connsiteY12" fmla="*/ 1464181 h 6083134"/>
                <a:gd name="connsiteX13" fmla="*/ 5189643 w 9144000"/>
                <a:gd name="connsiteY13" fmla="*/ 1490707 h 6083134"/>
                <a:gd name="connsiteX14" fmla="*/ 5210649 w 9144000"/>
                <a:gd name="connsiteY14" fmla="*/ 1671243 h 6083134"/>
                <a:gd name="connsiteX15" fmla="*/ 5179141 w 9144000"/>
                <a:gd name="connsiteY15" fmla="*/ 1877118 h 6083134"/>
                <a:gd name="connsiteX16" fmla="*/ 5063609 w 9144000"/>
                <a:gd name="connsiteY16" fmla="*/ 2095662 h 6083134"/>
                <a:gd name="connsiteX17" fmla="*/ 4860553 w 9144000"/>
                <a:gd name="connsiteY17" fmla="*/ 2292034 h 6083134"/>
                <a:gd name="connsiteX18" fmla="*/ 4608483 w 9144000"/>
                <a:gd name="connsiteY18" fmla="*/ 2437730 h 6083134"/>
                <a:gd name="connsiteX19" fmla="*/ 4356414 w 9144000"/>
                <a:gd name="connsiteY19" fmla="*/ 2539084 h 6083134"/>
                <a:gd name="connsiteX20" fmla="*/ 4118349 w 9144000"/>
                <a:gd name="connsiteY20" fmla="*/ 2611932 h 6083134"/>
                <a:gd name="connsiteX21" fmla="*/ 3687730 w 9144000"/>
                <a:gd name="connsiteY21" fmla="*/ 2713285 h 6083134"/>
                <a:gd name="connsiteX22" fmla="*/ 3313127 w 9144000"/>
                <a:gd name="connsiteY22" fmla="*/ 2795635 h 6083134"/>
                <a:gd name="connsiteX23" fmla="*/ 2994539 w 9144000"/>
                <a:gd name="connsiteY23" fmla="*/ 2877985 h 6083134"/>
                <a:gd name="connsiteX24" fmla="*/ 2756474 w 9144000"/>
                <a:gd name="connsiteY24" fmla="*/ 2969836 h 6083134"/>
                <a:gd name="connsiteX25" fmla="*/ 2619936 w 9144000"/>
                <a:gd name="connsiteY25" fmla="*/ 3061688 h 6083134"/>
                <a:gd name="connsiteX26" fmla="*/ 2560420 w 9144000"/>
                <a:gd name="connsiteY26" fmla="*/ 3147205 h 6083134"/>
                <a:gd name="connsiteX27" fmla="*/ 2528911 w 9144000"/>
                <a:gd name="connsiteY27" fmla="*/ 3261228 h 6083134"/>
                <a:gd name="connsiteX28" fmla="*/ 2525410 w 9144000"/>
                <a:gd name="connsiteY28" fmla="*/ 3330909 h 6083134"/>
                <a:gd name="connsiteX29" fmla="*/ 2563921 w 9144000"/>
                <a:gd name="connsiteY29" fmla="*/ 3470270 h 6083134"/>
                <a:gd name="connsiteX30" fmla="*/ 2640942 w 9144000"/>
                <a:gd name="connsiteY30" fmla="*/ 3558954 h 6083134"/>
                <a:gd name="connsiteX31" fmla="*/ 2977035 w 9144000"/>
                <a:gd name="connsiteY31" fmla="*/ 3787000 h 6083134"/>
                <a:gd name="connsiteX32" fmla="*/ 3491676 w 9144000"/>
                <a:gd name="connsiteY32" fmla="*/ 4018213 h 6083134"/>
                <a:gd name="connsiteX33" fmla="*/ 4104345 w 9144000"/>
                <a:gd name="connsiteY33" fmla="*/ 4230422 h 6083134"/>
                <a:gd name="connsiteX34" fmla="*/ 4769528 w 9144000"/>
                <a:gd name="connsiteY34" fmla="*/ 4414126 h 6083134"/>
                <a:gd name="connsiteX35" fmla="*/ 6183917 w 9144000"/>
                <a:gd name="connsiteY35" fmla="*/ 4727688 h 6083134"/>
                <a:gd name="connsiteX36" fmla="*/ 7661324 w 9144000"/>
                <a:gd name="connsiteY36" fmla="*/ 4977905 h 6083134"/>
                <a:gd name="connsiteX37" fmla="*/ 9144000 w 9144000"/>
                <a:gd name="connsiteY37" fmla="*/ 5180860 h 6083134"/>
                <a:gd name="connsiteX38" fmla="*/ 9144000 w 9144000"/>
                <a:gd name="connsiteY38" fmla="*/ 6083134 h 6083134"/>
                <a:gd name="connsiteX39" fmla="*/ 4375201 w 9144000"/>
                <a:gd name="connsiteY39" fmla="*/ 6083134 h 6083134"/>
                <a:gd name="connsiteX40" fmla="*/ 3764751 w 9144000"/>
                <a:gd name="connsiteY40" fmla="*/ 5874251 h 6083134"/>
                <a:gd name="connsiteX41" fmla="*/ 3001541 w 9144000"/>
                <a:gd name="connsiteY41" fmla="*/ 5582860 h 6083134"/>
                <a:gd name="connsiteX42" fmla="*/ 2252335 w 9144000"/>
                <a:gd name="connsiteY42" fmla="*/ 5234456 h 6083134"/>
                <a:gd name="connsiteX43" fmla="*/ 1524135 w 9144000"/>
                <a:gd name="connsiteY43" fmla="*/ 4797369 h 6083134"/>
                <a:gd name="connsiteX44" fmla="*/ 1181040 w 9144000"/>
                <a:gd name="connsiteY44" fmla="*/ 4521814 h 6083134"/>
                <a:gd name="connsiteX45" fmla="*/ 879957 w 9144000"/>
                <a:gd name="connsiteY45" fmla="*/ 4186080 h 6083134"/>
                <a:gd name="connsiteX46" fmla="*/ 673400 w 9144000"/>
                <a:gd name="connsiteY46" fmla="*/ 3774331 h 6083134"/>
                <a:gd name="connsiteX47" fmla="*/ 641892 w 9144000"/>
                <a:gd name="connsiteY47" fmla="*/ 3315072 h 6083134"/>
                <a:gd name="connsiteX48" fmla="*/ 645393 w 9144000"/>
                <a:gd name="connsiteY48" fmla="*/ 3286567 h 6083134"/>
                <a:gd name="connsiteX49" fmla="*/ 648456 w 9144000"/>
                <a:gd name="connsiteY49" fmla="*/ 3269938 h 6083134"/>
                <a:gd name="connsiteX50" fmla="*/ 652395 w 9144000"/>
                <a:gd name="connsiteY50" fmla="*/ 3254894 h 6083134"/>
                <a:gd name="connsiteX51" fmla="*/ 655458 w 9144000"/>
                <a:gd name="connsiteY51" fmla="*/ 3246579 h 6083134"/>
                <a:gd name="connsiteX52" fmla="*/ 655896 w 9144000"/>
                <a:gd name="connsiteY52" fmla="*/ 3238265 h 6083134"/>
                <a:gd name="connsiteX53" fmla="*/ 655896 w 9144000"/>
                <a:gd name="connsiteY53" fmla="*/ 3235890 h 6083134"/>
                <a:gd name="connsiteX54" fmla="*/ 658959 w 9144000"/>
                <a:gd name="connsiteY54" fmla="*/ 3230347 h 6083134"/>
                <a:gd name="connsiteX55" fmla="*/ 666398 w 9144000"/>
                <a:gd name="connsiteY55" fmla="*/ 3207384 h 6083134"/>
                <a:gd name="connsiteX56" fmla="*/ 694406 w 9144000"/>
                <a:gd name="connsiteY56" fmla="*/ 3115533 h 6083134"/>
                <a:gd name="connsiteX57" fmla="*/ 778429 w 9144000"/>
                <a:gd name="connsiteY57" fmla="*/ 2925494 h 6083134"/>
                <a:gd name="connsiteX58" fmla="*/ 1062007 w 9144000"/>
                <a:gd name="connsiteY58" fmla="*/ 2548585 h 6083134"/>
                <a:gd name="connsiteX59" fmla="*/ 1506630 w 9144000"/>
                <a:gd name="connsiteY59" fmla="*/ 2222354 h 6083134"/>
                <a:gd name="connsiteX60" fmla="*/ 2031774 w 9144000"/>
                <a:gd name="connsiteY60" fmla="*/ 2016479 h 6083134"/>
                <a:gd name="connsiteX61" fmla="*/ 2532412 w 9144000"/>
                <a:gd name="connsiteY61" fmla="*/ 1905623 h 6083134"/>
                <a:gd name="connsiteX62" fmla="*/ 2984036 w 9144000"/>
                <a:gd name="connsiteY62" fmla="*/ 1851779 h 6083134"/>
                <a:gd name="connsiteX63" fmla="*/ 3386647 w 9144000"/>
                <a:gd name="connsiteY63" fmla="*/ 1816939 h 6083134"/>
                <a:gd name="connsiteX64" fmla="*/ 3726241 w 9144000"/>
                <a:gd name="connsiteY64" fmla="*/ 1782099 h 6083134"/>
                <a:gd name="connsiteX65" fmla="*/ 3967807 w 9144000"/>
                <a:gd name="connsiteY65" fmla="*/ 1740924 h 6083134"/>
                <a:gd name="connsiteX66" fmla="*/ 4030824 w 9144000"/>
                <a:gd name="connsiteY66" fmla="*/ 1725087 h 6083134"/>
                <a:gd name="connsiteX67" fmla="*/ 4072836 w 9144000"/>
                <a:gd name="connsiteY67" fmla="*/ 1709251 h 6083134"/>
                <a:gd name="connsiteX68" fmla="*/ 4111347 w 9144000"/>
                <a:gd name="connsiteY68" fmla="*/ 1680745 h 6083134"/>
                <a:gd name="connsiteX69" fmla="*/ 4142855 w 9144000"/>
                <a:gd name="connsiteY69" fmla="*/ 1623734 h 6083134"/>
                <a:gd name="connsiteX70" fmla="*/ 4139354 w 9144000"/>
                <a:gd name="connsiteY70" fmla="*/ 1452700 h 6083134"/>
                <a:gd name="connsiteX71" fmla="*/ 4072836 w 9144000"/>
                <a:gd name="connsiteY71" fmla="*/ 1392521 h 6083134"/>
                <a:gd name="connsiteX72" fmla="*/ 3852275 w 9144000"/>
                <a:gd name="connsiteY72" fmla="*/ 1259494 h 6083134"/>
                <a:gd name="connsiteX73" fmla="*/ 3558194 w 9144000"/>
                <a:gd name="connsiteY73" fmla="*/ 1132802 h 6083134"/>
                <a:gd name="connsiteX74" fmla="*/ 3232605 w 9144000"/>
                <a:gd name="connsiteY74" fmla="*/ 1018779 h 6083134"/>
                <a:gd name="connsiteX75" fmla="*/ 2528911 w 9144000"/>
                <a:gd name="connsiteY75" fmla="*/ 825574 h 6083134"/>
                <a:gd name="connsiteX76" fmla="*/ 1030499 w 9144000"/>
                <a:gd name="connsiteY76" fmla="*/ 515179 h 6083134"/>
                <a:gd name="connsiteX77" fmla="*/ 0 w 9144000"/>
                <a:gd name="connsiteY77" fmla="*/ 348488 h 6083134"/>
                <a:gd name="connsiteX78" fmla="*/ 0 w 9144000"/>
                <a:gd name="connsiteY78" fmla="*/ 0 h 60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144000" h="6083134">
                  <a:moveTo>
                    <a:pt x="0" y="0"/>
                  </a:moveTo>
                  <a:cubicBezTo>
                    <a:pt x="386744" y="30675"/>
                    <a:pt x="773389" y="66040"/>
                    <a:pt x="1160034" y="109764"/>
                  </a:cubicBezTo>
                  <a:cubicBezTo>
                    <a:pt x="1692181" y="166775"/>
                    <a:pt x="2224327" y="236456"/>
                    <a:pt x="2756474" y="328308"/>
                  </a:cubicBezTo>
                  <a:cubicBezTo>
                    <a:pt x="3022547" y="372650"/>
                    <a:pt x="3288620" y="426494"/>
                    <a:pt x="3554693" y="489840"/>
                  </a:cubicBezTo>
                  <a:cubicBezTo>
                    <a:pt x="3691231" y="521513"/>
                    <a:pt x="3824268" y="556353"/>
                    <a:pt x="3957304" y="597528"/>
                  </a:cubicBezTo>
                  <a:cubicBezTo>
                    <a:pt x="4090341" y="635536"/>
                    <a:pt x="4226878" y="679878"/>
                    <a:pt x="4359915" y="733722"/>
                  </a:cubicBezTo>
                  <a:cubicBezTo>
                    <a:pt x="4492952" y="787566"/>
                    <a:pt x="4629489" y="850912"/>
                    <a:pt x="4762526" y="933262"/>
                  </a:cubicBezTo>
                  <a:cubicBezTo>
                    <a:pt x="4825543" y="974437"/>
                    <a:pt x="4892062" y="1021947"/>
                    <a:pt x="4951578" y="1075791"/>
                  </a:cubicBezTo>
                  <a:cubicBezTo>
                    <a:pt x="5014595" y="1129635"/>
                    <a:pt x="5070611" y="1196148"/>
                    <a:pt x="5112622" y="1268996"/>
                  </a:cubicBezTo>
                  <a:cubicBezTo>
                    <a:pt x="5133628" y="1303836"/>
                    <a:pt x="5151133" y="1345011"/>
                    <a:pt x="5165137" y="1383019"/>
                  </a:cubicBezTo>
                  <a:cubicBezTo>
                    <a:pt x="5172139" y="1405190"/>
                    <a:pt x="5175640" y="1424194"/>
                    <a:pt x="5182642" y="1446365"/>
                  </a:cubicBezTo>
                  <a:lnTo>
                    <a:pt x="5182642" y="1452700"/>
                  </a:lnTo>
                  <a:lnTo>
                    <a:pt x="5185705" y="1464181"/>
                  </a:lnTo>
                  <a:lnTo>
                    <a:pt x="5189643" y="1490707"/>
                  </a:lnTo>
                  <a:cubicBezTo>
                    <a:pt x="5203647" y="1547719"/>
                    <a:pt x="5210649" y="1607897"/>
                    <a:pt x="5210649" y="1671243"/>
                  </a:cubicBezTo>
                  <a:cubicBezTo>
                    <a:pt x="5210649" y="1737757"/>
                    <a:pt x="5200146" y="1807437"/>
                    <a:pt x="5179141" y="1877118"/>
                  </a:cubicBezTo>
                  <a:cubicBezTo>
                    <a:pt x="5154634" y="1949966"/>
                    <a:pt x="5119624" y="2025981"/>
                    <a:pt x="5063609" y="2095662"/>
                  </a:cubicBezTo>
                  <a:cubicBezTo>
                    <a:pt x="5011094" y="2168509"/>
                    <a:pt x="4937574" y="2235023"/>
                    <a:pt x="4860553" y="2292034"/>
                  </a:cubicBezTo>
                  <a:cubicBezTo>
                    <a:pt x="4780031" y="2349046"/>
                    <a:pt x="4696008" y="2396555"/>
                    <a:pt x="4608483" y="2437730"/>
                  </a:cubicBezTo>
                  <a:cubicBezTo>
                    <a:pt x="4524460" y="2478905"/>
                    <a:pt x="4440437" y="2510578"/>
                    <a:pt x="4356414" y="2539084"/>
                  </a:cubicBezTo>
                  <a:cubicBezTo>
                    <a:pt x="4275892" y="2567589"/>
                    <a:pt x="4195370" y="2589760"/>
                    <a:pt x="4118349" y="2611932"/>
                  </a:cubicBezTo>
                  <a:cubicBezTo>
                    <a:pt x="3967807" y="2653106"/>
                    <a:pt x="3824268" y="2684779"/>
                    <a:pt x="3687730" y="2713285"/>
                  </a:cubicBezTo>
                  <a:cubicBezTo>
                    <a:pt x="3554693" y="2741791"/>
                    <a:pt x="3428659" y="2767129"/>
                    <a:pt x="3313127" y="2795635"/>
                  </a:cubicBezTo>
                  <a:cubicBezTo>
                    <a:pt x="3194094" y="2820973"/>
                    <a:pt x="3089065" y="2849479"/>
                    <a:pt x="2994539" y="2877985"/>
                  </a:cubicBezTo>
                  <a:cubicBezTo>
                    <a:pt x="2900013" y="2906490"/>
                    <a:pt x="2819491" y="2938163"/>
                    <a:pt x="2756474" y="2969836"/>
                  </a:cubicBezTo>
                  <a:cubicBezTo>
                    <a:pt x="2693456" y="3001509"/>
                    <a:pt x="2647944" y="3030015"/>
                    <a:pt x="2619936" y="3061688"/>
                  </a:cubicBezTo>
                  <a:cubicBezTo>
                    <a:pt x="2588428" y="3090194"/>
                    <a:pt x="2574424" y="3115532"/>
                    <a:pt x="2560420" y="3147205"/>
                  </a:cubicBezTo>
                  <a:cubicBezTo>
                    <a:pt x="2546416" y="3178878"/>
                    <a:pt x="2535913" y="3216886"/>
                    <a:pt x="2528911" y="3261228"/>
                  </a:cubicBezTo>
                  <a:cubicBezTo>
                    <a:pt x="2528911" y="3283399"/>
                    <a:pt x="2525908" y="3295885"/>
                    <a:pt x="2525410" y="3330909"/>
                  </a:cubicBezTo>
                  <a:cubicBezTo>
                    <a:pt x="2524912" y="3365933"/>
                    <a:pt x="2537749" y="3435246"/>
                    <a:pt x="2563921" y="3470270"/>
                  </a:cubicBezTo>
                  <a:cubicBezTo>
                    <a:pt x="2590093" y="3505294"/>
                    <a:pt x="2605932" y="3524114"/>
                    <a:pt x="2640942" y="3558954"/>
                  </a:cubicBezTo>
                  <a:cubicBezTo>
                    <a:pt x="2710961" y="3625468"/>
                    <a:pt x="2829994" y="3707817"/>
                    <a:pt x="2977035" y="3787000"/>
                  </a:cubicBezTo>
                  <a:cubicBezTo>
                    <a:pt x="3124075" y="3866183"/>
                    <a:pt x="3302624" y="3945365"/>
                    <a:pt x="3491676" y="4018213"/>
                  </a:cubicBezTo>
                  <a:cubicBezTo>
                    <a:pt x="3684229" y="4094228"/>
                    <a:pt x="3890786" y="4163909"/>
                    <a:pt x="4104345" y="4230422"/>
                  </a:cubicBezTo>
                  <a:cubicBezTo>
                    <a:pt x="4317903" y="4293768"/>
                    <a:pt x="4541965" y="4357114"/>
                    <a:pt x="4769528" y="4414126"/>
                  </a:cubicBezTo>
                  <a:cubicBezTo>
                    <a:pt x="5224653" y="4531316"/>
                    <a:pt x="5700784" y="4635837"/>
                    <a:pt x="6183917" y="4727688"/>
                  </a:cubicBezTo>
                  <a:cubicBezTo>
                    <a:pt x="6670551" y="4819540"/>
                    <a:pt x="7164187" y="4905057"/>
                    <a:pt x="7661324" y="4977905"/>
                  </a:cubicBezTo>
                  <a:cubicBezTo>
                    <a:pt x="8150979" y="5052776"/>
                    <a:pt x="8647427" y="5121502"/>
                    <a:pt x="9144000" y="5180860"/>
                  </a:cubicBezTo>
                  <a:lnTo>
                    <a:pt x="9144000" y="6083134"/>
                  </a:lnTo>
                  <a:lnTo>
                    <a:pt x="4375201" y="6083134"/>
                  </a:lnTo>
                  <a:cubicBezTo>
                    <a:pt x="4170572" y="6017183"/>
                    <a:pt x="3967105" y="5947479"/>
                    <a:pt x="3764751" y="5874251"/>
                  </a:cubicBezTo>
                  <a:cubicBezTo>
                    <a:pt x="3509181" y="5785567"/>
                    <a:pt x="3253610" y="5687380"/>
                    <a:pt x="3001541" y="5582860"/>
                  </a:cubicBezTo>
                  <a:cubicBezTo>
                    <a:pt x="2749472" y="5475171"/>
                    <a:pt x="2500903" y="5361149"/>
                    <a:pt x="2252335" y="5234456"/>
                  </a:cubicBezTo>
                  <a:cubicBezTo>
                    <a:pt x="2003767" y="5107764"/>
                    <a:pt x="1758699" y="4965236"/>
                    <a:pt x="1524135" y="4797369"/>
                  </a:cubicBezTo>
                  <a:cubicBezTo>
                    <a:pt x="1405102" y="4715019"/>
                    <a:pt x="1289570" y="4623167"/>
                    <a:pt x="1181040" y="4521814"/>
                  </a:cubicBezTo>
                  <a:cubicBezTo>
                    <a:pt x="1072510" y="4420460"/>
                    <a:pt x="970982" y="4309605"/>
                    <a:pt x="879957" y="4186080"/>
                  </a:cubicBezTo>
                  <a:cubicBezTo>
                    <a:pt x="792433" y="4059388"/>
                    <a:pt x="718913" y="3923194"/>
                    <a:pt x="673400" y="3774331"/>
                  </a:cubicBezTo>
                  <a:cubicBezTo>
                    <a:pt x="627888" y="3625468"/>
                    <a:pt x="617385" y="3467103"/>
                    <a:pt x="641892" y="3315072"/>
                  </a:cubicBezTo>
                  <a:lnTo>
                    <a:pt x="645393" y="3286567"/>
                  </a:lnTo>
                  <a:lnTo>
                    <a:pt x="648456" y="3269938"/>
                  </a:lnTo>
                  <a:cubicBezTo>
                    <a:pt x="652395" y="3264395"/>
                    <a:pt x="652395" y="3254894"/>
                    <a:pt x="652395" y="3254894"/>
                  </a:cubicBezTo>
                  <a:lnTo>
                    <a:pt x="655458" y="3246579"/>
                  </a:lnTo>
                  <a:lnTo>
                    <a:pt x="655896" y="3238265"/>
                  </a:lnTo>
                  <a:lnTo>
                    <a:pt x="655896" y="3235890"/>
                  </a:lnTo>
                  <a:lnTo>
                    <a:pt x="658959" y="3230347"/>
                  </a:lnTo>
                  <a:lnTo>
                    <a:pt x="666398" y="3207384"/>
                  </a:lnTo>
                  <a:cubicBezTo>
                    <a:pt x="673400" y="3178878"/>
                    <a:pt x="683903" y="3147205"/>
                    <a:pt x="694406" y="3115533"/>
                  </a:cubicBezTo>
                  <a:cubicBezTo>
                    <a:pt x="718913" y="3052186"/>
                    <a:pt x="746921" y="2988840"/>
                    <a:pt x="778429" y="2925494"/>
                  </a:cubicBezTo>
                  <a:cubicBezTo>
                    <a:pt x="844948" y="2798802"/>
                    <a:pt x="939474" y="2668943"/>
                    <a:pt x="1062007" y="2548585"/>
                  </a:cubicBezTo>
                  <a:cubicBezTo>
                    <a:pt x="1184541" y="2425061"/>
                    <a:pt x="1338583" y="2314205"/>
                    <a:pt x="1506630" y="2222354"/>
                  </a:cubicBezTo>
                  <a:cubicBezTo>
                    <a:pt x="1678177" y="2133669"/>
                    <a:pt x="1856726" y="2067156"/>
                    <a:pt x="2031774" y="2016479"/>
                  </a:cubicBezTo>
                  <a:cubicBezTo>
                    <a:pt x="2203322" y="1965802"/>
                    <a:pt x="2371368" y="1930962"/>
                    <a:pt x="2532412" y="1905623"/>
                  </a:cubicBezTo>
                  <a:cubicBezTo>
                    <a:pt x="2689956" y="1880285"/>
                    <a:pt x="2840497" y="1864449"/>
                    <a:pt x="2984036" y="1851779"/>
                  </a:cubicBezTo>
                  <a:cubicBezTo>
                    <a:pt x="3127576" y="1835943"/>
                    <a:pt x="3260612" y="1826441"/>
                    <a:pt x="3386647" y="1816939"/>
                  </a:cubicBezTo>
                  <a:cubicBezTo>
                    <a:pt x="3512682" y="1804270"/>
                    <a:pt x="3628214" y="1794768"/>
                    <a:pt x="3726241" y="1782099"/>
                  </a:cubicBezTo>
                  <a:cubicBezTo>
                    <a:pt x="3827769" y="1769430"/>
                    <a:pt x="3911792" y="1756760"/>
                    <a:pt x="3967807" y="1740924"/>
                  </a:cubicBezTo>
                  <a:cubicBezTo>
                    <a:pt x="3995815" y="1734589"/>
                    <a:pt x="4016821" y="1728255"/>
                    <a:pt x="4030824" y="1725087"/>
                  </a:cubicBezTo>
                  <a:cubicBezTo>
                    <a:pt x="4048329" y="1718753"/>
                    <a:pt x="4058832" y="1715586"/>
                    <a:pt x="4072836" y="1709251"/>
                  </a:cubicBezTo>
                  <a:cubicBezTo>
                    <a:pt x="4083339" y="1702916"/>
                    <a:pt x="4097343" y="1696582"/>
                    <a:pt x="4111347" y="1680745"/>
                  </a:cubicBezTo>
                  <a:cubicBezTo>
                    <a:pt x="4121849" y="1668076"/>
                    <a:pt x="4132352" y="1645905"/>
                    <a:pt x="4142855" y="1623734"/>
                  </a:cubicBezTo>
                  <a:cubicBezTo>
                    <a:pt x="4168478" y="1576202"/>
                    <a:pt x="4173884" y="1508380"/>
                    <a:pt x="4139354" y="1452700"/>
                  </a:cubicBezTo>
                  <a:cubicBezTo>
                    <a:pt x="4125350" y="1436863"/>
                    <a:pt x="4100844" y="1414692"/>
                    <a:pt x="4072836" y="1392521"/>
                  </a:cubicBezTo>
                  <a:cubicBezTo>
                    <a:pt x="4016821" y="1348179"/>
                    <a:pt x="3939799" y="1300669"/>
                    <a:pt x="3852275" y="1259494"/>
                  </a:cubicBezTo>
                  <a:cubicBezTo>
                    <a:pt x="3761250" y="1215152"/>
                    <a:pt x="3663223" y="1173977"/>
                    <a:pt x="3558194" y="1132802"/>
                  </a:cubicBezTo>
                  <a:cubicBezTo>
                    <a:pt x="3456666" y="1091627"/>
                    <a:pt x="3344636" y="1056787"/>
                    <a:pt x="3232605" y="1018779"/>
                  </a:cubicBezTo>
                  <a:cubicBezTo>
                    <a:pt x="3008543" y="949099"/>
                    <a:pt x="2770478" y="885753"/>
                    <a:pt x="2528911" y="825574"/>
                  </a:cubicBezTo>
                  <a:cubicBezTo>
                    <a:pt x="2042277" y="705217"/>
                    <a:pt x="1538138" y="607030"/>
                    <a:pt x="1030499" y="515179"/>
                  </a:cubicBezTo>
                  <a:cubicBezTo>
                    <a:pt x="689847" y="455667"/>
                    <a:pt x="346041" y="400434"/>
                    <a:pt x="0" y="348488"/>
                  </a:cubicBezTo>
                  <a:lnTo>
                    <a:pt x="0" y="0"/>
                  </a:lnTo>
                  <a:close/>
                </a:path>
              </a:pathLst>
            </a:custGeom>
            <a:solidFill>
              <a:schemeClr val="bg1">
                <a:lumMod val="85000"/>
              </a:schemeClr>
            </a:solidFill>
            <a:ln w="38100">
              <a:solidFill>
                <a:schemeClr val="tx1">
                  <a:lumMod val="85000"/>
                  <a:lumOff val="15000"/>
                </a:schemeClr>
              </a:solid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libri"/>
              </a:endParaRPr>
            </a:p>
          </p:txBody>
        </p:sp>
        <p:sp>
          <p:nvSpPr>
            <p:cNvPr id="7" name="Freeform 7"/>
            <p:cNvSpPr>
              <a:spLocks/>
            </p:cNvSpPr>
            <p:nvPr/>
          </p:nvSpPr>
          <p:spPr bwMode="auto">
            <a:xfrm>
              <a:off x="1" y="796010"/>
              <a:ext cx="9143999" cy="6061990"/>
            </a:xfrm>
            <a:custGeom>
              <a:avLst/>
              <a:gdLst>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7011 w 9143999"/>
                <a:gd name="connsiteY33" fmla="*/ 3362035 h 6061990"/>
                <a:gd name="connsiteX34" fmla="*/ 2406574 w 9143999"/>
                <a:gd name="connsiteY34" fmla="*/ 3366390 h 6061990"/>
                <a:gd name="connsiteX35" fmla="*/ 2410075 w 9143999"/>
                <a:gd name="connsiteY35" fmla="*/ 3371932 h 6061990"/>
                <a:gd name="connsiteX36" fmla="*/ 2445086 w 9143999"/>
                <a:gd name="connsiteY36" fmla="*/ 3470900 h 6061990"/>
                <a:gd name="connsiteX37" fmla="*/ 2529111 w 9143999"/>
                <a:gd name="connsiteY37" fmla="*/ 3575409 h 6061990"/>
                <a:gd name="connsiteX38" fmla="*/ 2886218 w 9143999"/>
                <a:gd name="connsiteY38" fmla="*/ 3828766 h 6061990"/>
                <a:gd name="connsiteX39" fmla="*/ 3414877 w 9143999"/>
                <a:gd name="connsiteY39" fmla="*/ 4075790 h 6061990"/>
                <a:gd name="connsiteX40" fmla="*/ 4034564 w 9143999"/>
                <a:gd name="connsiteY40" fmla="*/ 4294310 h 6061990"/>
                <a:gd name="connsiteX41" fmla="*/ 4706767 w 9143999"/>
                <a:gd name="connsiteY41" fmla="*/ 4487495 h 6061990"/>
                <a:gd name="connsiteX42" fmla="*/ 6128195 w 9143999"/>
                <a:gd name="connsiteY42" fmla="*/ 4810525 h 6061990"/>
                <a:gd name="connsiteX43" fmla="*/ 7609141 w 9143999"/>
                <a:gd name="connsiteY43" fmla="*/ 5070216 h 6061990"/>
                <a:gd name="connsiteX44" fmla="*/ 9118095 w 9143999"/>
                <a:gd name="connsiteY44" fmla="*/ 5285570 h 6061990"/>
                <a:gd name="connsiteX45" fmla="*/ 9143999 w 9143999"/>
                <a:gd name="connsiteY45" fmla="*/ 5288702 h 6061990"/>
                <a:gd name="connsiteX46" fmla="*/ 9143999 w 9143999"/>
                <a:gd name="connsiteY46" fmla="*/ 6061990 h 6061990"/>
                <a:gd name="connsiteX47" fmla="*/ 4752032 w 9143999"/>
                <a:gd name="connsiteY47" fmla="*/ 6061990 h 6061990"/>
                <a:gd name="connsiteX48" fmla="*/ 3828002 w 9143999"/>
                <a:gd name="connsiteY48" fmla="*/ 5760614 h 6061990"/>
                <a:gd name="connsiteX49" fmla="*/ 3071774 w 9143999"/>
                <a:gd name="connsiteY49" fmla="*/ 5475587 h 6061990"/>
                <a:gd name="connsiteX50" fmla="*/ 2329551 w 9143999"/>
                <a:gd name="connsiteY50" fmla="*/ 5136722 h 6061990"/>
                <a:gd name="connsiteX51" fmla="*/ 1615336 w 9143999"/>
                <a:gd name="connsiteY51" fmla="*/ 4712349 h 6061990"/>
                <a:gd name="connsiteX52" fmla="*/ 1282736 w 9143999"/>
                <a:gd name="connsiteY52" fmla="*/ 4446324 h 6061990"/>
                <a:gd name="connsiteX53" fmla="*/ 992148 w 9143999"/>
                <a:gd name="connsiteY53" fmla="*/ 4123294 h 6061990"/>
                <a:gd name="connsiteX54" fmla="*/ 792588 w 9143999"/>
                <a:gd name="connsiteY54" fmla="*/ 3733758 h 6061990"/>
                <a:gd name="connsiteX55" fmla="*/ 761078 w 9143999"/>
                <a:gd name="connsiteY55" fmla="*/ 3296717 h 6061990"/>
                <a:gd name="connsiteX56" fmla="*/ 764579 w 9143999"/>
                <a:gd name="connsiteY56" fmla="*/ 3271381 h 6061990"/>
                <a:gd name="connsiteX57" fmla="*/ 767643 w 9143999"/>
                <a:gd name="connsiteY57" fmla="*/ 3257526 h 6061990"/>
                <a:gd name="connsiteX58" fmla="*/ 771582 w 9143999"/>
                <a:gd name="connsiteY58" fmla="*/ 3242878 h 6061990"/>
                <a:gd name="connsiteX59" fmla="*/ 774645 w 9143999"/>
                <a:gd name="connsiteY59" fmla="*/ 3234565 h 6061990"/>
                <a:gd name="connsiteX60" fmla="*/ 775083 w 9143999"/>
                <a:gd name="connsiteY60" fmla="*/ 3226251 h 6061990"/>
                <a:gd name="connsiteX61" fmla="*/ 775083 w 9143999"/>
                <a:gd name="connsiteY61" fmla="*/ 3223876 h 6061990"/>
                <a:gd name="connsiteX62" fmla="*/ 778146 w 9143999"/>
                <a:gd name="connsiteY62" fmla="*/ 3218334 h 6061990"/>
                <a:gd name="connsiteX63" fmla="*/ 782085 w 9143999"/>
                <a:gd name="connsiteY63" fmla="*/ 3195374 h 6061990"/>
                <a:gd name="connsiteX64" fmla="*/ 813594 w 9143999"/>
                <a:gd name="connsiteY64" fmla="*/ 3106699 h 6061990"/>
                <a:gd name="connsiteX65" fmla="*/ 890617 w 9143999"/>
                <a:gd name="connsiteY65" fmla="*/ 2926182 h 6061990"/>
                <a:gd name="connsiteX66" fmla="*/ 1156698 w 9143999"/>
                <a:gd name="connsiteY66" fmla="*/ 2565148 h 6061990"/>
                <a:gd name="connsiteX67" fmla="*/ 1576824 w 9143999"/>
                <a:gd name="connsiteY67" fmla="*/ 2254786 h 6061990"/>
                <a:gd name="connsiteX68" fmla="*/ 2077475 w 9143999"/>
                <a:gd name="connsiteY68" fmla="*/ 2055267 h 6061990"/>
                <a:gd name="connsiteX69" fmla="*/ 2560620 w 9143999"/>
                <a:gd name="connsiteY69" fmla="*/ 1947590 h 6061990"/>
                <a:gd name="connsiteX70" fmla="*/ 3005254 w 9143999"/>
                <a:gd name="connsiteY70" fmla="*/ 1890585 h 6061990"/>
                <a:gd name="connsiteX71" fmla="*/ 3404374 w 9143999"/>
                <a:gd name="connsiteY71" fmla="*/ 1852581 h 6061990"/>
                <a:gd name="connsiteX72" fmla="*/ 3754480 w 9143999"/>
                <a:gd name="connsiteY72" fmla="*/ 1814578 h 6061990"/>
                <a:gd name="connsiteX73" fmla="*/ 4006556 w 9143999"/>
                <a:gd name="connsiteY73" fmla="*/ 1763907 h 6061990"/>
                <a:gd name="connsiteX74" fmla="*/ 4083579 w 9143999"/>
                <a:gd name="connsiteY74" fmla="*/ 1738571 h 6061990"/>
                <a:gd name="connsiteX75" fmla="*/ 4136095 w 9143999"/>
                <a:gd name="connsiteY75" fmla="*/ 1713235 h 6061990"/>
                <a:gd name="connsiteX76" fmla="*/ 4178107 w 9143999"/>
                <a:gd name="connsiteY76" fmla="*/ 1672065 h 6061990"/>
                <a:gd name="connsiteX77" fmla="*/ 4209617 w 9143999"/>
                <a:gd name="connsiteY77" fmla="*/ 1605558 h 6061990"/>
                <a:gd name="connsiteX78" fmla="*/ 4227122 w 9143999"/>
                <a:gd name="connsiteY78" fmla="*/ 1513716 h 6061990"/>
                <a:gd name="connsiteX79" fmla="*/ 4227122 w 9143999"/>
                <a:gd name="connsiteY79" fmla="*/ 1505403 h 6061990"/>
                <a:gd name="connsiteX80" fmla="*/ 4227122 w 9143999"/>
                <a:gd name="connsiteY80" fmla="*/ 1495902 h 6061990"/>
                <a:gd name="connsiteX81" fmla="*/ 4227122 w 9143999"/>
                <a:gd name="connsiteY81" fmla="*/ 1482047 h 6061990"/>
                <a:gd name="connsiteX82" fmla="*/ 4223621 w 9143999"/>
                <a:gd name="connsiteY82" fmla="*/ 1463045 h 6061990"/>
                <a:gd name="connsiteX83" fmla="*/ 4192112 w 9143999"/>
                <a:gd name="connsiteY83" fmla="*/ 1409207 h 6061990"/>
                <a:gd name="connsiteX84" fmla="*/ 4118589 w 9143999"/>
                <a:gd name="connsiteY84" fmla="*/ 1342700 h 6061990"/>
                <a:gd name="connsiteX85" fmla="*/ 3884019 w 9143999"/>
                <a:gd name="connsiteY85" fmla="*/ 1203354 h 6061990"/>
                <a:gd name="connsiteX86" fmla="*/ 3582928 w 9143999"/>
                <a:gd name="connsiteY86" fmla="*/ 1076675 h 6061990"/>
                <a:gd name="connsiteX87" fmla="*/ 3253829 w 9143999"/>
                <a:gd name="connsiteY87" fmla="*/ 965832 h 6061990"/>
                <a:gd name="connsiteX88" fmla="*/ 2543115 w 9143999"/>
                <a:gd name="connsiteY88" fmla="*/ 772647 h 6061990"/>
                <a:gd name="connsiteX89" fmla="*/ 1041163 w 9143999"/>
                <a:gd name="connsiteY89" fmla="*/ 468619 h 6061990"/>
                <a:gd name="connsiteX90" fmla="*/ 0 w 9143999"/>
                <a:gd name="connsiteY90" fmla="*/ 304674 h 6061990"/>
                <a:gd name="connsiteX91" fmla="*/ 0 w 9143999"/>
                <a:gd name="connsiteY91"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7012 w 9143999"/>
                <a:gd name="connsiteY32" fmla="*/ 3355701 h 6061990"/>
                <a:gd name="connsiteX33" fmla="*/ 2406574 w 9143999"/>
                <a:gd name="connsiteY33" fmla="*/ 3366390 h 6061990"/>
                <a:gd name="connsiteX34" fmla="*/ 2410075 w 9143999"/>
                <a:gd name="connsiteY34" fmla="*/ 3371932 h 6061990"/>
                <a:gd name="connsiteX35" fmla="*/ 2445086 w 9143999"/>
                <a:gd name="connsiteY35" fmla="*/ 3470900 h 6061990"/>
                <a:gd name="connsiteX36" fmla="*/ 2529111 w 9143999"/>
                <a:gd name="connsiteY36" fmla="*/ 3575409 h 6061990"/>
                <a:gd name="connsiteX37" fmla="*/ 2886218 w 9143999"/>
                <a:gd name="connsiteY37" fmla="*/ 3828766 h 6061990"/>
                <a:gd name="connsiteX38" fmla="*/ 3414877 w 9143999"/>
                <a:gd name="connsiteY38" fmla="*/ 4075790 h 6061990"/>
                <a:gd name="connsiteX39" fmla="*/ 4034564 w 9143999"/>
                <a:gd name="connsiteY39" fmla="*/ 4294310 h 6061990"/>
                <a:gd name="connsiteX40" fmla="*/ 4706767 w 9143999"/>
                <a:gd name="connsiteY40" fmla="*/ 4487495 h 6061990"/>
                <a:gd name="connsiteX41" fmla="*/ 6128195 w 9143999"/>
                <a:gd name="connsiteY41" fmla="*/ 4810525 h 6061990"/>
                <a:gd name="connsiteX42" fmla="*/ 7609141 w 9143999"/>
                <a:gd name="connsiteY42" fmla="*/ 5070216 h 6061990"/>
                <a:gd name="connsiteX43" fmla="*/ 9118095 w 9143999"/>
                <a:gd name="connsiteY43" fmla="*/ 5285570 h 6061990"/>
                <a:gd name="connsiteX44" fmla="*/ 9143999 w 9143999"/>
                <a:gd name="connsiteY44" fmla="*/ 5288702 h 6061990"/>
                <a:gd name="connsiteX45" fmla="*/ 9143999 w 9143999"/>
                <a:gd name="connsiteY45" fmla="*/ 6061990 h 6061990"/>
                <a:gd name="connsiteX46" fmla="*/ 4752032 w 9143999"/>
                <a:gd name="connsiteY46" fmla="*/ 6061990 h 6061990"/>
                <a:gd name="connsiteX47" fmla="*/ 3828002 w 9143999"/>
                <a:gd name="connsiteY47" fmla="*/ 5760614 h 6061990"/>
                <a:gd name="connsiteX48" fmla="*/ 3071774 w 9143999"/>
                <a:gd name="connsiteY48" fmla="*/ 5475587 h 6061990"/>
                <a:gd name="connsiteX49" fmla="*/ 2329551 w 9143999"/>
                <a:gd name="connsiteY49" fmla="*/ 5136722 h 6061990"/>
                <a:gd name="connsiteX50" fmla="*/ 1615336 w 9143999"/>
                <a:gd name="connsiteY50" fmla="*/ 4712349 h 6061990"/>
                <a:gd name="connsiteX51" fmla="*/ 1282736 w 9143999"/>
                <a:gd name="connsiteY51" fmla="*/ 4446324 h 6061990"/>
                <a:gd name="connsiteX52" fmla="*/ 992148 w 9143999"/>
                <a:gd name="connsiteY52" fmla="*/ 4123294 h 6061990"/>
                <a:gd name="connsiteX53" fmla="*/ 792588 w 9143999"/>
                <a:gd name="connsiteY53" fmla="*/ 3733758 h 6061990"/>
                <a:gd name="connsiteX54" fmla="*/ 761078 w 9143999"/>
                <a:gd name="connsiteY54" fmla="*/ 3296717 h 6061990"/>
                <a:gd name="connsiteX55" fmla="*/ 764579 w 9143999"/>
                <a:gd name="connsiteY55" fmla="*/ 3271381 h 6061990"/>
                <a:gd name="connsiteX56" fmla="*/ 767643 w 9143999"/>
                <a:gd name="connsiteY56" fmla="*/ 3257526 h 6061990"/>
                <a:gd name="connsiteX57" fmla="*/ 771582 w 9143999"/>
                <a:gd name="connsiteY57" fmla="*/ 3242878 h 6061990"/>
                <a:gd name="connsiteX58" fmla="*/ 774645 w 9143999"/>
                <a:gd name="connsiteY58" fmla="*/ 3234565 h 6061990"/>
                <a:gd name="connsiteX59" fmla="*/ 775083 w 9143999"/>
                <a:gd name="connsiteY59" fmla="*/ 3226251 h 6061990"/>
                <a:gd name="connsiteX60" fmla="*/ 775083 w 9143999"/>
                <a:gd name="connsiteY60" fmla="*/ 3223876 h 6061990"/>
                <a:gd name="connsiteX61" fmla="*/ 778146 w 9143999"/>
                <a:gd name="connsiteY61" fmla="*/ 3218334 h 6061990"/>
                <a:gd name="connsiteX62" fmla="*/ 782085 w 9143999"/>
                <a:gd name="connsiteY62" fmla="*/ 3195374 h 6061990"/>
                <a:gd name="connsiteX63" fmla="*/ 813594 w 9143999"/>
                <a:gd name="connsiteY63" fmla="*/ 3106699 h 6061990"/>
                <a:gd name="connsiteX64" fmla="*/ 890617 w 9143999"/>
                <a:gd name="connsiteY64" fmla="*/ 2926182 h 6061990"/>
                <a:gd name="connsiteX65" fmla="*/ 1156698 w 9143999"/>
                <a:gd name="connsiteY65" fmla="*/ 2565148 h 6061990"/>
                <a:gd name="connsiteX66" fmla="*/ 1576824 w 9143999"/>
                <a:gd name="connsiteY66" fmla="*/ 2254786 h 6061990"/>
                <a:gd name="connsiteX67" fmla="*/ 2077475 w 9143999"/>
                <a:gd name="connsiteY67" fmla="*/ 2055267 h 6061990"/>
                <a:gd name="connsiteX68" fmla="*/ 2560620 w 9143999"/>
                <a:gd name="connsiteY68" fmla="*/ 1947590 h 6061990"/>
                <a:gd name="connsiteX69" fmla="*/ 3005254 w 9143999"/>
                <a:gd name="connsiteY69" fmla="*/ 1890585 h 6061990"/>
                <a:gd name="connsiteX70" fmla="*/ 3404374 w 9143999"/>
                <a:gd name="connsiteY70" fmla="*/ 1852581 h 6061990"/>
                <a:gd name="connsiteX71" fmla="*/ 3754480 w 9143999"/>
                <a:gd name="connsiteY71" fmla="*/ 1814578 h 6061990"/>
                <a:gd name="connsiteX72" fmla="*/ 4006556 w 9143999"/>
                <a:gd name="connsiteY72" fmla="*/ 1763907 h 6061990"/>
                <a:gd name="connsiteX73" fmla="*/ 4083579 w 9143999"/>
                <a:gd name="connsiteY73" fmla="*/ 1738571 h 6061990"/>
                <a:gd name="connsiteX74" fmla="*/ 4136095 w 9143999"/>
                <a:gd name="connsiteY74" fmla="*/ 1713235 h 6061990"/>
                <a:gd name="connsiteX75" fmla="*/ 4178107 w 9143999"/>
                <a:gd name="connsiteY75" fmla="*/ 1672065 h 6061990"/>
                <a:gd name="connsiteX76" fmla="*/ 4209617 w 9143999"/>
                <a:gd name="connsiteY76" fmla="*/ 1605558 h 6061990"/>
                <a:gd name="connsiteX77" fmla="*/ 4227122 w 9143999"/>
                <a:gd name="connsiteY77" fmla="*/ 1513716 h 6061990"/>
                <a:gd name="connsiteX78" fmla="*/ 4227122 w 9143999"/>
                <a:gd name="connsiteY78" fmla="*/ 1505403 h 6061990"/>
                <a:gd name="connsiteX79" fmla="*/ 4227122 w 9143999"/>
                <a:gd name="connsiteY79" fmla="*/ 1495902 h 6061990"/>
                <a:gd name="connsiteX80" fmla="*/ 4227122 w 9143999"/>
                <a:gd name="connsiteY80" fmla="*/ 1482047 h 6061990"/>
                <a:gd name="connsiteX81" fmla="*/ 4223621 w 9143999"/>
                <a:gd name="connsiteY81" fmla="*/ 1463045 h 6061990"/>
                <a:gd name="connsiteX82" fmla="*/ 4192112 w 9143999"/>
                <a:gd name="connsiteY82" fmla="*/ 1409207 h 6061990"/>
                <a:gd name="connsiteX83" fmla="*/ 4118589 w 9143999"/>
                <a:gd name="connsiteY83" fmla="*/ 1342700 h 6061990"/>
                <a:gd name="connsiteX84" fmla="*/ 3884019 w 9143999"/>
                <a:gd name="connsiteY84" fmla="*/ 1203354 h 6061990"/>
                <a:gd name="connsiteX85" fmla="*/ 3582928 w 9143999"/>
                <a:gd name="connsiteY85" fmla="*/ 1076675 h 6061990"/>
                <a:gd name="connsiteX86" fmla="*/ 3253829 w 9143999"/>
                <a:gd name="connsiteY86" fmla="*/ 965832 h 6061990"/>
                <a:gd name="connsiteX87" fmla="*/ 2543115 w 9143999"/>
                <a:gd name="connsiteY87" fmla="*/ 772647 h 6061990"/>
                <a:gd name="connsiteX88" fmla="*/ 1041163 w 9143999"/>
                <a:gd name="connsiteY88" fmla="*/ 468619 h 6061990"/>
                <a:gd name="connsiteX89" fmla="*/ 0 w 9143999"/>
                <a:gd name="connsiteY89" fmla="*/ 304674 h 6061990"/>
                <a:gd name="connsiteX90" fmla="*/ 0 w 9143999"/>
                <a:gd name="connsiteY90"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49367 h 6061990"/>
                <a:gd name="connsiteX32" fmla="*/ 2406574 w 9143999"/>
                <a:gd name="connsiteY32" fmla="*/ 3366390 h 6061990"/>
                <a:gd name="connsiteX33" fmla="*/ 2410075 w 9143999"/>
                <a:gd name="connsiteY33" fmla="*/ 3371932 h 6061990"/>
                <a:gd name="connsiteX34" fmla="*/ 2445086 w 9143999"/>
                <a:gd name="connsiteY34" fmla="*/ 3470900 h 6061990"/>
                <a:gd name="connsiteX35" fmla="*/ 2529111 w 9143999"/>
                <a:gd name="connsiteY35" fmla="*/ 3575409 h 6061990"/>
                <a:gd name="connsiteX36" fmla="*/ 2886218 w 9143999"/>
                <a:gd name="connsiteY36" fmla="*/ 3828766 h 6061990"/>
                <a:gd name="connsiteX37" fmla="*/ 3414877 w 9143999"/>
                <a:gd name="connsiteY37" fmla="*/ 4075790 h 6061990"/>
                <a:gd name="connsiteX38" fmla="*/ 4034564 w 9143999"/>
                <a:gd name="connsiteY38" fmla="*/ 4294310 h 6061990"/>
                <a:gd name="connsiteX39" fmla="*/ 4706767 w 9143999"/>
                <a:gd name="connsiteY39" fmla="*/ 4487495 h 6061990"/>
                <a:gd name="connsiteX40" fmla="*/ 6128195 w 9143999"/>
                <a:gd name="connsiteY40" fmla="*/ 4810525 h 6061990"/>
                <a:gd name="connsiteX41" fmla="*/ 7609141 w 9143999"/>
                <a:gd name="connsiteY41" fmla="*/ 5070216 h 6061990"/>
                <a:gd name="connsiteX42" fmla="*/ 9118095 w 9143999"/>
                <a:gd name="connsiteY42" fmla="*/ 5285570 h 6061990"/>
                <a:gd name="connsiteX43" fmla="*/ 9143999 w 9143999"/>
                <a:gd name="connsiteY43" fmla="*/ 5288702 h 6061990"/>
                <a:gd name="connsiteX44" fmla="*/ 9143999 w 9143999"/>
                <a:gd name="connsiteY44" fmla="*/ 6061990 h 6061990"/>
                <a:gd name="connsiteX45" fmla="*/ 4752032 w 9143999"/>
                <a:gd name="connsiteY45" fmla="*/ 6061990 h 6061990"/>
                <a:gd name="connsiteX46" fmla="*/ 3828002 w 9143999"/>
                <a:gd name="connsiteY46" fmla="*/ 5760614 h 6061990"/>
                <a:gd name="connsiteX47" fmla="*/ 3071774 w 9143999"/>
                <a:gd name="connsiteY47" fmla="*/ 5475587 h 6061990"/>
                <a:gd name="connsiteX48" fmla="*/ 2329551 w 9143999"/>
                <a:gd name="connsiteY48" fmla="*/ 5136722 h 6061990"/>
                <a:gd name="connsiteX49" fmla="*/ 1615336 w 9143999"/>
                <a:gd name="connsiteY49" fmla="*/ 4712349 h 6061990"/>
                <a:gd name="connsiteX50" fmla="*/ 1282736 w 9143999"/>
                <a:gd name="connsiteY50" fmla="*/ 4446324 h 6061990"/>
                <a:gd name="connsiteX51" fmla="*/ 992148 w 9143999"/>
                <a:gd name="connsiteY51" fmla="*/ 4123294 h 6061990"/>
                <a:gd name="connsiteX52" fmla="*/ 792588 w 9143999"/>
                <a:gd name="connsiteY52" fmla="*/ 3733758 h 6061990"/>
                <a:gd name="connsiteX53" fmla="*/ 761078 w 9143999"/>
                <a:gd name="connsiteY53" fmla="*/ 3296717 h 6061990"/>
                <a:gd name="connsiteX54" fmla="*/ 764579 w 9143999"/>
                <a:gd name="connsiteY54" fmla="*/ 3271381 h 6061990"/>
                <a:gd name="connsiteX55" fmla="*/ 767643 w 9143999"/>
                <a:gd name="connsiteY55" fmla="*/ 3257526 h 6061990"/>
                <a:gd name="connsiteX56" fmla="*/ 771582 w 9143999"/>
                <a:gd name="connsiteY56" fmla="*/ 3242878 h 6061990"/>
                <a:gd name="connsiteX57" fmla="*/ 774645 w 9143999"/>
                <a:gd name="connsiteY57" fmla="*/ 3234565 h 6061990"/>
                <a:gd name="connsiteX58" fmla="*/ 775083 w 9143999"/>
                <a:gd name="connsiteY58" fmla="*/ 3226251 h 6061990"/>
                <a:gd name="connsiteX59" fmla="*/ 775083 w 9143999"/>
                <a:gd name="connsiteY59" fmla="*/ 3223876 h 6061990"/>
                <a:gd name="connsiteX60" fmla="*/ 778146 w 9143999"/>
                <a:gd name="connsiteY60" fmla="*/ 3218334 h 6061990"/>
                <a:gd name="connsiteX61" fmla="*/ 782085 w 9143999"/>
                <a:gd name="connsiteY61" fmla="*/ 3195374 h 6061990"/>
                <a:gd name="connsiteX62" fmla="*/ 813594 w 9143999"/>
                <a:gd name="connsiteY62" fmla="*/ 3106699 h 6061990"/>
                <a:gd name="connsiteX63" fmla="*/ 890617 w 9143999"/>
                <a:gd name="connsiteY63" fmla="*/ 2926182 h 6061990"/>
                <a:gd name="connsiteX64" fmla="*/ 1156698 w 9143999"/>
                <a:gd name="connsiteY64" fmla="*/ 2565148 h 6061990"/>
                <a:gd name="connsiteX65" fmla="*/ 1576824 w 9143999"/>
                <a:gd name="connsiteY65" fmla="*/ 2254786 h 6061990"/>
                <a:gd name="connsiteX66" fmla="*/ 2077475 w 9143999"/>
                <a:gd name="connsiteY66" fmla="*/ 2055267 h 6061990"/>
                <a:gd name="connsiteX67" fmla="*/ 2560620 w 9143999"/>
                <a:gd name="connsiteY67" fmla="*/ 1947590 h 6061990"/>
                <a:gd name="connsiteX68" fmla="*/ 3005254 w 9143999"/>
                <a:gd name="connsiteY68" fmla="*/ 1890585 h 6061990"/>
                <a:gd name="connsiteX69" fmla="*/ 3404374 w 9143999"/>
                <a:gd name="connsiteY69" fmla="*/ 1852581 h 6061990"/>
                <a:gd name="connsiteX70" fmla="*/ 3754480 w 9143999"/>
                <a:gd name="connsiteY70" fmla="*/ 1814578 h 6061990"/>
                <a:gd name="connsiteX71" fmla="*/ 4006556 w 9143999"/>
                <a:gd name="connsiteY71" fmla="*/ 1763907 h 6061990"/>
                <a:gd name="connsiteX72" fmla="*/ 4083579 w 9143999"/>
                <a:gd name="connsiteY72" fmla="*/ 1738571 h 6061990"/>
                <a:gd name="connsiteX73" fmla="*/ 4136095 w 9143999"/>
                <a:gd name="connsiteY73" fmla="*/ 1713235 h 6061990"/>
                <a:gd name="connsiteX74" fmla="*/ 4178107 w 9143999"/>
                <a:gd name="connsiteY74" fmla="*/ 1672065 h 6061990"/>
                <a:gd name="connsiteX75" fmla="*/ 4209617 w 9143999"/>
                <a:gd name="connsiteY75" fmla="*/ 1605558 h 6061990"/>
                <a:gd name="connsiteX76" fmla="*/ 4227122 w 9143999"/>
                <a:gd name="connsiteY76" fmla="*/ 1513716 h 6061990"/>
                <a:gd name="connsiteX77" fmla="*/ 4227122 w 9143999"/>
                <a:gd name="connsiteY77" fmla="*/ 1505403 h 6061990"/>
                <a:gd name="connsiteX78" fmla="*/ 4227122 w 9143999"/>
                <a:gd name="connsiteY78" fmla="*/ 1495902 h 6061990"/>
                <a:gd name="connsiteX79" fmla="*/ 4227122 w 9143999"/>
                <a:gd name="connsiteY79" fmla="*/ 1482047 h 6061990"/>
                <a:gd name="connsiteX80" fmla="*/ 4223621 w 9143999"/>
                <a:gd name="connsiteY80" fmla="*/ 1463045 h 6061990"/>
                <a:gd name="connsiteX81" fmla="*/ 4192112 w 9143999"/>
                <a:gd name="connsiteY81" fmla="*/ 1409207 h 6061990"/>
                <a:gd name="connsiteX82" fmla="*/ 4118589 w 9143999"/>
                <a:gd name="connsiteY82" fmla="*/ 1342700 h 6061990"/>
                <a:gd name="connsiteX83" fmla="*/ 3884019 w 9143999"/>
                <a:gd name="connsiteY83" fmla="*/ 1203354 h 6061990"/>
                <a:gd name="connsiteX84" fmla="*/ 3582928 w 9143999"/>
                <a:gd name="connsiteY84" fmla="*/ 1076675 h 6061990"/>
                <a:gd name="connsiteX85" fmla="*/ 3253829 w 9143999"/>
                <a:gd name="connsiteY85" fmla="*/ 965832 h 6061990"/>
                <a:gd name="connsiteX86" fmla="*/ 2543115 w 9143999"/>
                <a:gd name="connsiteY86" fmla="*/ 772647 h 6061990"/>
                <a:gd name="connsiteX87" fmla="*/ 1041163 w 9143999"/>
                <a:gd name="connsiteY87" fmla="*/ 468619 h 6061990"/>
                <a:gd name="connsiteX88" fmla="*/ 0 w 9143999"/>
                <a:gd name="connsiteY88" fmla="*/ 304674 h 6061990"/>
                <a:gd name="connsiteX89" fmla="*/ 0 w 9143999"/>
                <a:gd name="connsiteY89"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06574 w 9143999"/>
                <a:gd name="connsiteY31" fmla="*/ 3366390 h 6061990"/>
                <a:gd name="connsiteX32" fmla="*/ 2410075 w 9143999"/>
                <a:gd name="connsiteY32" fmla="*/ 3371932 h 6061990"/>
                <a:gd name="connsiteX33" fmla="*/ 2445086 w 9143999"/>
                <a:gd name="connsiteY33" fmla="*/ 3470900 h 6061990"/>
                <a:gd name="connsiteX34" fmla="*/ 2529111 w 9143999"/>
                <a:gd name="connsiteY34" fmla="*/ 3575409 h 6061990"/>
                <a:gd name="connsiteX35" fmla="*/ 2886218 w 9143999"/>
                <a:gd name="connsiteY35" fmla="*/ 3828766 h 6061990"/>
                <a:gd name="connsiteX36" fmla="*/ 3414877 w 9143999"/>
                <a:gd name="connsiteY36" fmla="*/ 4075790 h 6061990"/>
                <a:gd name="connsiteX37" fmla="*/ 4034564 w 9143999"/>
                <a:gd name="connsiteY37" fmla="*/ 4294310 h 6061990"/>
                <a:gd name="connsiteX38" fmla="*/ 4706767 w 9143999"/>
                <a:gd name="connsiteY38" fmla="*/ 4487495 h 6061990"/>
                <a:gd name="connsiteX39" fmla="*/ 6128195 w 9143999"/>
                <a:gd name="connsiteY39" fmla="*/ 4810525 h 6061990"/>
                <a:gd name="connsiteX40" fmla="*/ 7609141 w 9143999"/>
                <a:gd name="connsiteY40" fmla="*/ 5070216 h 6061990"/>
                <a:gd name="connsiteX41" fmla="*/ 9118095 w 9143999"/>
                <a:gd name="connsiteY41" fmla="*/ 5285570 h 6061990"/>
                <a:gd name="connsiteX42" fmla="*/ 9143999 w 9143999"/>
                <a:gd name="connsiteY42" fmla="*/ 5288702 h 6061990"/>
                <a:gd name="connsiteX43" fmla="*/ 9143999 w 9143999"/>
                <a:gd name="connsiteY43" fmla="*/ 6061990 h 6061990"/>
                <a:gd name="connsiteX44" fmla="*/ 4752032 w 9143999"/>
                <a:gd name="connsiteY44" fmla="*/ 6061990 h 6061990"/>
                <a:gd name="connsiteX45" fmla="*/ 3828002 w 9143999"/>
                <a:gd name="connsiteY45" fmla="*/ 5760614 h 6061990"/>
                <a:gd name="connsiteX46" fmla="*/ 3071774 w 9143999"/>
                <a:gd name="connsiteY46" fmla="*/ 5475587 h 6061990"/>
                <a:gd name="connsiteX47" fmla="*/ 2329551 w 9143999"/>
                <a:gd name="connsiteY47" fmla="*/ 5136722 h 6061990"/>
                <a:gd name="connsiteX48" fmla="*/ 1615336 w 9143999"/>
                <a:gd name="connsiteY48" fmla="*/ 4712349 h 6061990"/>
                <a:gd name="connsiteX49" fmla="*/ 1282736 w 9143999"/>
                <a:gd name="connsiteY49" fmla="*/ 4446324 h 6061990"/>
                <a:gd name="connsiteX50" fmla="*/ 992148 w 9143999"/>
                <a:gd name="connsiteY50" fmla="*/ 4123294 h 6061990"/>
                <a:gd name="connsiteX51" fmla="*/ 792588 w 9143999"/>
                <a:gd name="connsiteY51" fmla="*/ 3733758 h 6061990"/>
                <a:gd name="connsiteX52" fmla="*/ 761078 w 9143999"/>
                <a:gd name="connsiteY52" fmla="*/ 3296717 h 6061990"/>
                <a:gd name="connsiteX53" fmla="*/ 764579 w 9143999"/>
                <a:gd name="connsiteY53" fmla="*/ 3271381 h 6061990"/>
                <a:gd name="connsiteX54" fmla="*/ 767643 w 9143999"/>
                <a:gd name="connsiteY54" fmla="*/ 3257526 h 6061990"/>
                <a:gd name="connsiteX55" fmla="*/ 771582 w 9143999"/>
                <a:gd name="connsiteY55" fmla="*/ 3242878 h 6061990"/>
                <a:gd name="connsiteX56" fmla="*/ 774645 w 9143999"/>
                <a:gd name="connsiteY56" fmla="*/ 3234565 h 6061990"/>
                <a:gd name="connsiteX57" fmla="*/ 775083 w 9143999"/>
                <a:gd name="connsiteY57" fmla="*/ 3226251 h 6061990"/>
                <a:gd name="connsiteX58" fmla="*/ 775083 w 9143999"/>
                <a:gd name="connsiteY58" fmla="*/ 3223876 h 6061990"/>
                <a:gd name="connsiteX59" fmla="*/ 778146 w 9143999"/>
                <a:gd name="connsiteY59" fmla="*/ 3218334 h 6061990"/>
                <a:gd name="connsiteX60" fmla="*/ 782085 w 9143999"/>
                <a:gd name="connsiteY60" fmla="*/ 3195374 h 6061990"/>
                <a:gd name="connsiteX61" fmla="*/ 813594 w 9143999"/>
                <a:gd name="connsiteY61" fmla="*/ 3106699 h 6061990"/>
                <a:gd name="connsiteX62" fmla="*/ 890617 w 9143999"/>
                <a:gd name="connsiteY62" fmla="*/ 2926182 h 6061990"/>
                <a:gd name="connsiteX63" fmla="*/ 1156698 w 9143999"/>
                <a:gd name="connsiteY63" fmla="*/ 2565148 h 6061990"/>
                <a:gd name="connsiteX64" fmla="*/ 1576824 w 9143999"/>
                <a:gd name="connsiteY64" fmla="*/ 2254786 h 6061990"/>
                <a:gd name="connsiteX65" fmla="*/ 2077475 w 9143999"/>
                <a:gd name="connsiteY65" fmla="*/ 2055267 h 6061990"/>
                <a:gd name="connsiteX66" fmla="*/ 2560620 w 9143999"/>
                <a:gd name="connsiteY66" fmla="*/ 1947590 h 6061990"/>
                <a:gd name="connsiteX67" fmla="*/ 3005254 w 9143999"/>
                <a:gd name="connsiteY67" fmla="*/ 1890585 h 6061990"/>
                <a:gd name="connsiteX68" fmla="*/ 3404374 w 9143999"/>
                <a:gd name="connsiteY68" fmla="*/ 1852581 h 6061990"/>
                <a:gd name="connsiteX69" fmla="*/ 3754480 w 9143999"/>
                <a:gd name="connsiteY69" fmla="*/ 1814578 h 6061990"/>
                <a:gd name="connsiteX70" fmla="*/ 4006556 w 9143999"/>
                <a:gd name="connsiteY70" fmla="*/ 1763907 h 6061990"/>
                <a:gd name="connsiteX71" fmla="*/ 4083579 w 9143999"/>
                <a:gd name="connsiteY71" fmla="*/ 1738571 h 6061990"/>
                <a:gd name="connsiteX72" fmla="*/ 4136095 w 9143999"/>
                <a:gd name="connsiteY72" fmla="*/ 1713235 h 6061990"/>
                <a:gd name="connsiteX73" fmla="*/ 4178107 w 9143999"/>
                <a:gd name="connsiteY73" fmla="*/ 1672065 h 6061990"/>
                <a:gd name="connsiteX74" fmla="*/ 4209617 w 9143999"/>
                <a:gd name="connsiteY74" fmla="*/ 1605558 h 6061990"/>
                <a:gd name="connsiteX75" fmla="*/ 4227122 w 9143999"/>
                <a:gd name="connsiteY75" fmla="*/ 1513716 h 6061990"/>
                <a:gd name="connsiteX76" fmla="*/ 4227122 w 9143999"/>
                <a:gd name="connsiteY76" fmla="*/ 1505403 h 6061990"/>
                <a:gd name="connsiteX77" fmla="*/ 4227122 w 9143999"/>
                <a:gd name="connsiteY77" fmla="*/ 1495902 h 6061990"/>
                <a:gd name="connsiteX78" fmla="*/ 4227122 w 9143999"/>
                <a:gd name="connsiteY78" fmla="*/ 1482047 h 6061990"/>
                <a:gd name="connsiteX79" fmla="*/ 4223621 w 9143999"/>
                <a:gd name="connsiteY79" fmla="*/ 1463045 h 6061990"/>
                <a:gd name="connsiteX80" fmla="*/ 4192112 w 9143999"/>
                <a:gd name="connsiteY80" fmla="*/ 1409207 h 6061990"/>
                <a:gd name="connsiteX81" fmla="*/ 4118589 w 9143999"/>
                <a:gd name="connsiteY81" fmla="*/ 1342700 h 6061990"/>
                <a:gd name="connsiteX82" fmla="*/ 3884019 w 9143999"/>
                <a:gd name="connsiteY82" fmla="*/ 1203354 h 6061990"/>
                <a:gd name="connsiteX83" fmla="*/ 3582928 w 9143999"/>
                <a:gd name="connsiteY83" fmla="*/ 1076675 h 6061990"/>
                <a:gd name="connsiteX84" fmla="*/ 3253829 w 9143999"/>
                <a:gd name="connsiteY84" fmla="*/ 965832 h 6061990"/>
                <a:gd name="connsiteX85" fmla="*/ 2543115 w 9143999"/>
                <a:gd name="connsiteY85" fmla="*/ 772647 h 6061990"/>
                <a:gd name="connsiteX86" fmla="*/ 1041163 w 9143999"/>
                <a:gd name="connsiteY86" fmla="*/ 468619 h 6061990"/>
                <a:gd name="connsiteX87" fmla="*/ 0 w 9143999"/>
                <a:gd name="connsiteY87" fmla="*/ 304674 h 6061990"/>
                <a:gd name="connsiteX88" fmla="*/ 0 w 9143999"/>
                <a:gd name="connsiteY88"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10075 w 9143999"/>
                <a:gd name="connsiteY31" fmla="*/ 3371932 h 6061990"/>
                <a:gd name="connsiteX32" fmla="*/ 2445086 w 9143999"/>
                <a:gd name="connsiteY32" fmla="*/ 3470900 h 6061990"/>
                <a:gd name="connsiteX33" fmla="*/ 2529111 w 9143999"/>
                <a:gd name="connsiteY33" fmla="*/ 3575409 h 6061990"/>
                <a:gd name="connsiteX34" fmla="*/ 2886218 w 9143999"/>
                <a:gd name="connsiteY34" fmla="*/ 3828766 h 6061990"/>
                <a:gd name="connsiteX35" fmla="*/ 3414877 w 9143999"/>
                <a:gd name="connsiteY35" fmla="*/ 4075790 h 6061990"/>
                <a:gd name="connsiteX36" fmla="*/ 4034564 w 9143999"/>
                <a:gd name="connsiteY36" fmla="*/ 4294310 h 6061990"/>
                <a:gd name="connsiteX37" fmla="*/ 4706767 w 9143999"/>
                <a:gd name="connsiteY37" fmla="*/ 4487495 h 6061990"/>
                <a:gd name="connsiteX38" fmla="*/ 6128195 w 9143999"/>
                <a:gd name="connsiteY38" fmla="*/ 4810525 h 6061990"/>
                <a:gd name="connsiteX39" fmla="*/ 7609141 w 9143999"/>
                <a:gd name="connsiteY39" fmla="*/ 5070216 h 6061990"/>
                <a:gd name="connsiteX40" fmla="*/ 9118095 w 9143999"/>
                <a:gd name="connsiteY40" fmla="*/ 5285570 h 6061990"/>
                <a:gd name="connsiteX41" fmla="*/ 9143999 w 9143999"/>
                <a:gd name="connsiteY41" fmla="*/ 5288702 h 6061990"/>
                <a:gd name="connsiteX42" fmla="*/ 9143999 w 9143999"/>
                <a:gd name="connsiteY42" fmla="*/ 6061990 h 6061990"/>
                <a:gd name="connsiteX43" fmla="*/ 4752032 w 9143999"/>
                <a:gd name="connsiteY43" fmla="*/ 6061990 h 6061990"/>
                <a:gd name="connsiteX44" fmla="*/ 3828002 w 9143999"/>
                <a:gd name="connsiteY44" fmla="*/ 5760614 h 6061990"/>
                <a:gd name="connsiteX45" fmla="*/ 3071774 w 9143999"/>
                <a:gd name="connsiteY45" fmla="*/ 5475587 h 6061990"/>
                <a:gd name="connsiteX46" fmla="*/ 2329551 w 9143999"/>
                <a:gd name="connsiteY46" fmla="*/ 5136722 h 6061990"/>
                <a:gd name="connsiteX47" fmla="*/ 1615336 w 9143999"/>
                <a:gd name="connsiteY47" fmla="*/ 4712349 h 6061990"/>
                <a:gd name="connsiteX48" fmla="*/ 1282736 w 9143999"/>
                <a:gd name="connsiteY48" fmla="*/ 4446324 h 6061990"/>
                <a:gd name="connsiteX49" fmla="*/ 992148 w 9143999"/>
                <a:gd name="connsiteY49" fmla="*/ 4123294 h 6061990"/>
                <a:gd name="connsiteX50" fmla="*/ 792588 w 9143999"/>
                <a:gd name="connsiteY50" fmla="*/ 3733758 h 6061990"/>
                <a:gd name="connsiteX51" fmla="*/ 761078 w 9143999"/>
                <a:gd name="connsiteY51" fmla="*/ 3296717 h 6061990"/>
                <a:gd name="connsiteX52" fmla="*/ 764579 w 9143999"/>
                <a:gd name="connsiteY52" fmla="*/ 3271381 h 6061990"/>
                <a:gd name="connsiteX53" fmla="*/ 767643 w 9143999"/>
                <a:gd name="connsiteY53" fmla="*/ 3257526 h 6061990"/>
                <a:gd name="connsiteX54" fmla="*/ 771582 w 9143999"/>
                <a:gd name="connsiteY54" fmla="*/ 3242878 h 6061990"/>
                <a:gd name="connsiteX55" fmla="*/ 774645 w 9143999"/>
                <a:gd name="connsiteY55" fmla="*/ 3234565 h 6061990"/>
                <a:gd name="connsiteX56" fmla="*/ 775083 w 9143999"/>
                <a:gd name="connsiteY56" fmla="*/ 3226251 h 6061990"/>
                <a:gd name="connsiteX57" fmla="*/ 775083 w 9143999"/>
                <a:gd name="connsiteY57" fmla="*/ 3223876 h 6061990"/>
                <a:gd name="connsiteX58" fmla="*/ 778146 w 9143999"/>
                <a:gd name="connsiteY58" fmla="*/ 3218334 h 6061990"/>
                <a:gd name="connsiteX59" fmla="*/ 782085 w 9143999"/>
                <a:gd name="connsiteY59" fmla="*/ 3195374 h 6061990"/>
                <a:gd name="connsiteX60" fmla="*/ 813594 w 9143999"/>
                <a:gd name="connsiteY60" fmla="*/ 3106699 h 6061990"/>
                <a:gd name="connsiteX61" fmla="*/ 890617 w 9143999"/>
                <a:gd name="connsiteY61" fmla="*/ 2926182 h 6061990"/>
                <a:gd name="connsiteX62" fmla="*/ 1156698 w 9143999"/>
                <a:gd name="connsiteY62" fmla="*/ 2565148 h 6061990"/>
                <a:gd name="connsiteX63" fmla="*/ 1576824 w 9143999"/>
                <a:gd name="connsiteY63" fmla="*/ 2254786 h 6061990"/>
                <a:gd name="connsiteX64" fmla="*/ 2077475 w 9143999"/>
                <a:gd name="connsiteY64" fmla="*/ 2055267 h 6061990"/>
                <a:gd name="connsiteX65" fmla="*/ 2560620 w 9143999"/>
                <a:gd name="connsiteY65" fmla="*/ 1947590 h 6061990"/>
                <a:gd name="connsiteX66" fmla="*/ 3005254 w 9143999"/>
                <a:gd name="connsiteY66" fmla="*/ 1890585 h 6061990"/>
                <a:gd name="connsiteX67" fmla="*/ 3404374 w 9143999"/>
                <a:gd name="connsiteY67" fmla="*/ 1852581 h 6061990"/>
                <a:gd name="connsiteX68" fmla="*/ 3754480 w 9143999"/>
                <a:gd name="connsiteY68" fmla="*/ 1814578 h 6061990"/>
                <a:gd name="connsiteX69" fmla="*/ 4006556 w 9143999"/>
                <a:gd name="connsiteY69" fmla="*/ 1763907 h 6061990"/>
                <a:gd name="connsiteX70" fmla="*/ 4083579 w 9143999"/>
                <a:gd name="connsiteY70" fmla="*/ 1738571 h 6061990"/>
                <a:gd name="connsiteX71" fmla="*/ 4136095 w 9143999"/>
                <a:gd name="connsiteY71" fmla="*/ 1713235 h 6061990"/>
                <a:gd name="connsiteX72" fmla="*/ 4178107 w 9143999"/>
                <a:gd name="connsiteY72" fmla="*/ 1672065 h 6061990"/>
                <a:gd name="connsiteX73" fmla="*/ 4209617 w 9143999"/>
                <a:gd name="connsiteY73" fmla="*/ 1605558 h 6061990"/>
                <a:gd name="connsiteX74" fmla="*/ 4227122 w 9143999"/>
                <a:gd name="connsiteY74" fmla="*/ 1513716 h 6061990"/>
                <a:gd name="connsiteX75" fmla="*/ 4227122 w 9143999"/>
                <a:gd name="connsiteY75" fmla="*/ 1505403 h 6061990"/>
                <a:gd name="connsiteX76" fmla="*/ 4227122 w 9143999"/>
                <a:gd name="connsiteY76" fmla="*/ 1495902 h 6061990"/>
                <a:gd name="connsiteX77" fmla="*/ 4227122 w 9143999"/>
                <a:gd name="connsiteY77" fmla="*/ 1482047 h 6061990"/>
                <a:gd name="connsiteX78" fmla="*/ 4223621 w 9143999"/>
                <a:gd name="connsiteY78" fmla="*/ 1463045 h 6061990"/>
                <a:gd name="connsiteX79" fmla="*/ 4192112 w 9143999"/>
                <a:gd name="connsiteY79" fmla="*/ 1409207 h 6061990"/>
                <a:gd name="connsiteX80" fmla="*/ 4118589 w 9143999"/>
                <a:gd name="connsiteY80" fmla="*/ 1342700 h 6061990"/>
                <a:gd name="connsiteX81" fmla="*/ 3884019 w 9143999"/>
                <a:gd name="connsiteY81" fmla="*/ 1203354 h 6061990"/>
                <a:gd name="connsiteX82" fmla="*/ 3582928 w 9143999"/>
                <a:gd name="connsiteY82" fmla="*/ 1076675 h 6061990"/>
                <a:gd name="connsiteX83" fmla="*/ 3253829 w 9143999"/>
                <a:gd name="connsiteY83" fmla="*/ 965832 h 6061990"/>
                <a:gd name="connsiteX84" fmla="*/ 2543115 w 9143999"/>
                <a:gd name="connsiteY84" fmla="*/ 772647 h 6061990"/>
                <a:gd name="connsiteX85" fmla="*/ 1041163 w 9143999"/>
                <a:gd name="connsiteY85" fmla="*/ 468619 h 6061990"/>
                <a:gd name="connsiteX86" fmla="*/ 0 w 9143999"/>
                <a:gd name="connsiteY86" fmla="*/ 304674 h 6061990"/>
                <a:gd name="connsiteX87" fmla="*/ 0 w 9143999"/>
                <a:gd name="connsiteY87"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06574 w 9143999"/>
                <a:gd name="connsiteY30" fmla="*/ 3341054 h 6061990"/>
                <a:gd name="connsiteX31" fmla="*/ 2445086 w 9143999"/>
                <a:gd name="connsiteY31" fmla="*/ 3470900 h 6061990"/>
                <a:gd name="connsiteX32" fmla="*/ 2529111 w 9143999"/>
                <a:gd name="connsiteY32" fmla="*/ 3575409 h 6061990"/>
                <a:gd name="connsiteX33" fmla="*/ 2886218 w 9143999"/>
                <a:gd name="connsiteY33" fmla="*/ 3828766 h 6061990"/>
                <a:gd name="connsiteX34" fmla="*/ 3414877 w 9143999"/>
                <a:gd name="connsiteY34" fmla="*/ 4075790 h 6061990"/>
                <a:gd name="connsiteX35" fmla="*/ 4034564 w 9143999"/>
                <a:gd name="connsiteY35" fmla="*/ 4294310 h 6061990"/>
                <a:gd name="connsiteX36" fmla="*/ 4706767 w 9143999"/>
                <a:gd name="connsiteY36" fmla="*/ 4487495 h 6061990"/>
                <a:gd name="connsiteX37" fmla="*/ 6128195 w 9143999"/>
                <a:gd name="connsiteY37" fmla="*/ 4810525 h 6061990"/>
                <a:gd name="connsiteX38" fmla="*/ 7609141 w 9143999"/>
                <a:gd name="connsiteY38" fmla="*/ 5070216 h 6061990"/>
                <a:gd name="connsiteX39" fmla="*/ 9118095 w 9143999"/>
                <a:gd name="connsiteY39" fmla="*/ 5285570 h 6061990"/>
                <a:gd name="connsiteX40" fmla="*/ 9143999 w 9143999"/>
                <a:gd name="connsiteY40" fmla="*/ 5288702 h 6061990"/>
                <a:gd name="connsiteX41" fmla="*/ 9143999 w 9143999"/>
                <a:gd name="connsiteY41" fmla="*/ 6061990 h 6061990"/>
                <a:gd name="connsiteX42" fmla="*/ 4752032 w 9143999"/>
                <a:gd name="connsiteY42" fmla="*/ 6061990 h 6061990"/>
                <a:gd name="connsiteX43" fmla="*/ 3828002 w 9143999"/>
                <a:gd name="connsiteY43" fmla="*/ 5760614 h 6061990"/>
                <a:gd name="connsiteX44" fmla="*/ 3071774 w 9143999"/>
                <a:gd name="connsiteY44" fmla="*/ 5475587 h 6061990"/>
                <a:gd name="connsiteX45" fmla="*/ 2329551 w 9143999"/>
                <a:gd name="connsiteY45" fmla="*/ 5136722 h 6061990"/>
                <a:gd name="connsiteX46" fmla="*/ 1615336 w 9143999"/>
                <a:gd name="connsiteY46" fmla="*/ 4712349 h 6061990"/>
                <a:gd name="connsiteX47" fmla="*/ 1282736 w 9143999"/>
                <a:gd name="connsiteY47" fmla="*/ 4446324 h 6061990"/>
                <a:gd name="connsiteX48" fmla="*/ 992148 w 9143999"/>
                <a:gd name="connsiteY48" fmla="*/ 4123294 h 6061990"/>
                <a:gd name="connsiteX49" fmla="*/ 792588 w 9143999"/>
                <a:gd name="connsiteY49" fmla="*/ 3733758 h 6061990"/>
                <a:gd name="connsiteX50" fmla="*/ 761078 w 9143999"/>
                <a:gd name="connsiteY50" fmla="*/ 3296717 h 6061990"/>
                <a:gd name="connsiteX51" fmla="*/ 764579 w 9143999"/>
                <a:gd name="connsiteY51" fmla="*/ 3271381 h 6061990"/>
                <a:gd name="connsiteX52" fmla="*/ 767643 w 9143999"/>
                <a:gd name="connsiteY52" fmla="*/ 3257526 h 6061990"/>
                <a:gd name="connsiteX53" fmla="*/ 771582 w 9143999"/>
                <a:gd name="connsiteY53" fmla="*/ 3242878 h 6061990"/>
                <a:gd name="connsiteX54" fmla="*/ 774645 w 9143999"/>
                <a:gd name="connsiteY54" fmla="*/ 3234565 h 6061990"/>
                <a:gd name="connsiteX55" fmla="*/ 775083 w 9143999"/>
                <a:gd name="connsiteY55" fmla="*/ 3226251 h 6061990"/>
                <a:gd name="connsiteX56" fmla="*/ 775083 w 9143999"/>
                <a:gd name="connsiteY56" fmla="*/ 3223876 h 6061990"/>
                <a:gd name="connsiteX57" fmla="*/ 778146 w 9143999"/>
                <a:gd name="connsiteY57" fmla="*/ 3218334 h 6061990"/>
                <a:gd name="connsiteX58" fmla="*/ 782085 w 9143999"/>
                <a:gd name="connsiteY58" fmla="*/ 3195374 h 6061990"/>
                <a:gd name="connsiteX59" fmla="*/ 813594 w 9143999"/>
                <a:gd name="connsiteY59" fmla="*/ 3106699 h 6061990"/>
                <a:gd name="connsiteX60" fmla="*/ 890617 w 9143999"/>
                <a:gd name="connsiteY60" fmla="*/ 2926182 h 6061990"/>
                <a:gd name="connsiteX61" fmla="*/ 1156698 w 9143999"/>
                <a:gd name="connsiteY61" fmla="*/ 2565148 h 6061990"/>
                <a:gd name="connsiteX62" fmla="*/ 1576824 w 9143999"/>
                <a:gd name="connsiteY62" fmla="*/ 2254786 h 6061990"/>
                <a:gd name="connsiteX63" fmla="*/ 2077475 w 9143999"/>
                <a:gd name="connsiteY63" fmla="*/ 2055267 h 6061990"/>
                <a:gd name="connsiteX64" fmla="*/ 2560620 w 9143999"/>
                <a:gd name="connsiteY64" fmla="*/ 1947590 h 6061990"/>
                <a:gd name="connsiteX65" fmla="*/ 3005254 w 9143999"/>
                <a:gd name="connsiteY65" fmla="*/ 1890585 h 6061990"/>
                <a:gd name="connsiteX66" fmla="*/ 3404374 w 9143999"/>
                <a:gd name="connsiteY66" fmla="*/ 1852581 h 6061990"/>
                <a:gd name="connsiteX67" fmla="*/ 3754480 w 9143999"/>
                <a:gd name="connsiteY67" fmla="*/ 1814578 h 6061990"/>
                <a:gd name="connsiteX68" fmla="*/ 4006556 w 9143999"/>
                <a:gd name="connsiteY68" fmla="*/ 1763907 h 6061990"/>
                <a:gd name="connsiteX69" fmla="*/ 4083579 w 9143999"/>
                <a:gd name="connsiteY69" fmla="*/ 1738571 h 6061990"/>
                <a:gd name="connsiteX70" fmla="*/ 4136095 w 9143999"/>
                <a:gd name="connsiteY70" fmla="*/ 1713235 h 6061990"/>
                <a:gd name="connsiteX71" fmla="*/ 4178107 w 9143999"/>
                <a:gd name="connsiteY71" fmla="*/ 1672065 h 6061990"/>
                <a:gd name="connsiteX72" fmla="*/ 4209617 w 9143999"/>
                <a:gd name="connsiteY72" fmla="*/ 1605558 h 6061990"/>
                <a:gd name="connsiteX73" fmla="*/ 4227122 w 9143999"/>
                <a:gd name="connsiteY73" fmla="*/ 1513716 h 6061990"/>
                <a:gd name="connsiteX74" fmla="*/ 4227122 w 9143999"/>
                <a:gd name="connsiteY74" fmla="*/ 1505403 h 6061990"/>
                <a:gd name="connsiteX75" fmla="*/ 4227122 w 9143999"/>
                <a:gd name="connsiteY75" fmla="*/ 1495902 h 6061990"/>
                <a:gd name="connsiteX76" fmla="*/ 4227122 w 9143999"/>
                <a:gd name="connsiteY76" fmla="*/ 1482047 h 6061990"/>
                <a:gd name="connsiteX77" fmla="*/ 4223621 w 9143999"/>
                <a:gd name="connsiteY77" fmla="*/ 1463045 h 6061990"/>
                <a:gd name="connsiteX78" fmla="*/ 4192112 w 9143999"/>
                <a:gd name="connsiteY78" fmla="*/ 1409207 h 6061990"/>
                <a:gd name="connsiteX79" fmla="*/ 4118589 w 9143999"/>
                <a:gd name="connsiteY79" fmla="*/ 1342700 h 6061990"/>
                <a:gd name="connsiteX80" fmla="*/ 3884019 w 9143999"/>
                <a:gd name="connsiteY80" fmla="*/ 1203354 h 6061990"/>
                <a:gd name="connsiteX81" fmla="*/ 3582928 w 9143999"/>
                <a:gd name="connsiteY81" fmla="*/ 1076675 h 6061990"/>
                <a:gd name="connsiteX82" fmla="*/ 3253829 w 9143999"/>
                <a:gd name="connsiteY82" fmla="*/ 965832 h 6061990"/>
                <a:gd name="connsiteX83" fmla="*/ 2543115 w 9143999"/>
                <a:gd name="connsiteY83" fmla="*/ 772647 h 6061990"/>
                <a:gd name="connsiteX84" fmla="*/ 1041163 w 9143999"/>
                <a:gd name="connsiteY84" fmla="*/ 468619 h 6061990"/>
                <a:gd name="connsiteX85" fmla="*/ 0 w 9143999"/>
                <a:gd name="connsiteY85" fmla="*/ 304674 h 6061990"/>
                <a:gd name="connsiteX86" fmla="*/ 0 w 9143999"/>
                <a:gd name="connsiteY86"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10075 w 9143999"/>
                <a:gd name="connsiteY29" fmla="*/ 3296717 h 6061990"/>
                <a:gd name="connsiteX30" fmla="*/ 2445086 w 9143999"/>
                <a:gd name="connsiteY30" fmla="*/ 3470900 h 6061990"/>
                <a:gd name="connsiteX31" fmla="*/ 2529111 w 9143999"/>
                <a:gd name="connsiteY31" fmla="*/ 3575409 h 6061990"/>
                <a:gd name="connsiteX32" fmla="*/ 2886218 w 9143999"/>
                <a:gd name="connsiteY32" fmla="*/ 3828766 h 6061990"/>
                <a:gd name="connsiteX33" fmla="*/ 3414877 w 9143999"/>
                <a:gd name="connsiteY33" fmla="*/ 4075790 h 6061990"/>
                <a:gd name="connsiteX34" fmla="*/ 4034564 w 9143999"/>
                <a:gd name="connsiteY34" fmla="*/ 4294310 h 6061990"/>
                <a:gd name="connsiteX35" fmla="*/ 4706767 w 9143999"/>
                <a:gd name="connsiteY35" fmla="*/ 4487495 h 6061990"/>
                <a:gd name="connsiteX36" fmla="*/ 6128195 w 9143999"/>
                <a:gd name="connsiteY36" fmla="*/ 4810525 h 6061990"/>
                <a:gd name="connsiteX37" fmla="*/ 7609141 w 9143999"/>
                <a:gd name="connsiteY37" fmla="*/ 5070216 h 6061990"/>
                <a:gd name="connsiteX38" fmla="*/ 9118095 w 9143999"/>
                <a:gd name="connsiteY38" fmla="*/ 5285570 h 6061990"/>
                <a:gd name="connsiteX39" fmla="*/ 9143999 w 9143999"/>
                <a:gd name="connsiteY39" fmla="*/ 5288702 h 6061990"/>
                <a:gd name="connsiteX40" fmla="*/ 9143999 w 9143999"/>
                <a:gd name="connsiteY40" fmla="*/ 6061990 h 6061990"/>
                <a:gd name="connsiteX41" fmla="*/ 4752032 w 9143999"/>
                <a:gd name="connsiteY41" fmla="*/ 6061990 h 6061990"/>
                <a:gd name="connsiteX42" fmla="*/ 3828002 w 9143999"/>
                <a:gd name="connsiteY42" fmla="*/ 5760614 h 6061990"/>
                <a:gd name="connsiteX43" fmla="*/ 3071774 w 9143999"/>
                <a:gd name="connsiteY43" fmla="*/ 5475587 h 6061990"/>
                <a:gd name="connsiteX44" fmla="*/ 2329551 w 9143999"/>
                <a:gd name="connsiteY44" fmla="*/ 5136722 h 6061990"/>
                <a:gd name="connsiteX45" fmla="*/ 1615336 w 9143999"/>
                <a:gd name="connsiteY45" fmla="*/ 4712349 h 6061990"/>
                <a:gd name="connsiteX46" fmla="*/ 1282736 w 9143999"/>
                <a:gd name="connsiteY46" fmla="*/ 4446324 h 6061990"/>
                <a:gd name="connsiteX47" fmla="*/ 992148 w 9143999"/>
                <a:gd name="connsiteY47" fmla="*/ 4123294 h 6061990"/>
                <a:gd name="connsiteX48" fmla="*/ 792588 w 9143999"/>
                <a:gd name="connsiteY48" fmla="*/ 3733758 h 6061990"/>
                <a:gd name="connsiteX49" fmla="*/ 761078 w 9143999"/>
                <a:gd name="connsiteY49" fmla="*/ 3296717 h 6061990"/>
                <a:gd name="connsiteX50" fmla="*/ 764579 w 9143999"/>
                <a:gd name="connsiteY50" fmla="*/ 3271381 h 6061990"/>
                <a:gd name="connsiteX51" fmla="*/ 767643 w 9143999"/>
                <a:gd name="connsiteY51" fmla="*/ 3257526 h 6061990"/>
                <a:gd name="connsiteX52" fmla="*/ 771582 w 9143999"/>
                <a:gd name="connsiteY52" fmla="*/ 3242878 h 6061990"/>
                <a:gd name="connsiteX53" fmla="*/ 774645 w 9143999"/>
                <a:gd name="connsiteY53" fmla="*/ 3234565 h 6061990"/>
                <a:gd name="connsiteX54" fmla="*/ 775083 w 9143999"/>
                <a:gd name="connsiteY54" fmla="*/ 3226251 h 6061990"/>
                <a:gd name="connsiteX55" fmla="*/ 775083 w 9143999"/>
                <a:gd name="connsiteY55" fmla="*/ 3223876 h 6061990"/>
                <a:gd name="connsiteX56" fmla="*/ 778146 w 9143999"/>
                <a:gd name="connsiteY56" fmla="*/ 3218334 h 6061990"/>
                <a:gd name="connsiteX57" fmla="*/ 782085 w 9143999"/>
                <a:gd name="connsiteY57" fmla="*/ 3195374 h 6061990"/>
                <a:gd name="connsiteX58" fmla="*/ 813594 w 9143999"/>
                <a:gd name="connsiteY58" fmla="*/ 3106699 h 6061990"/>
                <a:gd name="connsiteX59" fmla="*/ 890617 w 9143999"/>
                <a:gd name="connsiteY59" fmla="*/ 2926182 h 6061990"/>
                <a:gd name="connsiteX60" fmla="*/ 1156698 w 9143999"/>
                <a:gd name="connsiteY60" fmla="*/ 2565148 h 6061990"/>
                <a:gd name="connsiteX61" fmla="*/ 1576824 w 9143999"/>
                <a:gd name="connsiteY61" fmla="*/ 2254786 h 6061990"/>
                <a:gd name="connsiteX62" fmla="*/ 2077475 w 9143999"/>
                <a:gd name="connsiteY62" fmla="*/ 2055267 h 6061990"/>
                <a:gd name="connsiteX63" fmla="*/ 2560620 w 9143999"/>
                <a:gd name="connsiteY63" fmla="*/ 1947590 h 6061990"/>
                <a:gd name="connsiteX64" fmla="*/ 3005254 w 9143999"/>
                <a:gd name="connsiteY64" fmla="*/ 1890585 h 6061990"/>
                <a:gd name="connsiteX65" fmla="*/ 3404374 w 9143999"/>
                <a:gd name="connsiteY65" fmla="*/ 1852581 h 6061990"/>
                <a:gd name="connsiteX66" fmla="*/ 3754480 w 9143999"/>
                <a:gd name="connsiteY66" fmla="*/ 1814578 h 6061990"/>
                <a:gd name="connsiteX67" fmla="*/ 4006556 w 9143999"/>
                <a:gd name="connsiteY67" fmla="*/ 1763907 h 6061990"/>
                <a:gd name="connsiteX68" fmla="*/ 4083579 w 9143999"/>
                <a:gd name="connsiteY68" fmla="*/ 1738571 h 6061990"/>
                <a:gd name="connsiteX69" fmla="*/ 4136095 w 9143999"/>
                <a:gd name="connsiteY69" fmla="*/ 1713235 h 6061990"/>
                <a:gd name="connsiteX70" fmla="*/ 4178107 w 9143999"/>
                <a:gd name="connsiteY70" fmla="*/ 1672065 h 6061990"/>
                <a:gd name="connsiteX71" fmla="*/ 4209617 w 9143999"/>
                <a:gd name="connsiteY71" fmla="*/ 1605558 h 6061990"/>
                <a:gd name="connsiteX72" fmla="*/ 4227122 w 9143999"/>
                <a:gd name="connsiteY72" fmla="*/ 1513716 h 6061990"/>
                <a:gd name="connsiteX73" fmla="*/ 4227122 w 9143999"/>
                <a:gd name="connsiteY73" fmla="*/ 1505403 h 6061990"/>
                <a:gd name="connsiteX74" fmla="*/ 4227122 w 9143999"/>
                <a:gd name="connsiteY74" fmla="*/ 1495902 h 6061990"/>
                <a:gd name="connsiteX75" fmla="*/ 4227122 w 9143999"/>
                <a:gd name="connsiteY75" fmla="*/ 1482047 h 6061990"/>
                <a:gd name="connsiteX76" fmla="*/ 4223621 w 9143999"/>
                <a:gd name="connsiteY76" fmla="*/ 1463045 h 6061990"/>
                <a:gd name="connsiteX77" fmla="*/ 4192112 w 9143999"/>
                <a:gd name="connsiteY77" fmla="*/ 1409207 h 6061990"/>
                <a:gd name="connsiteX78" fmla="*/ 4118589 w 9143999"/>
                <a:gd name="connsiteY78" fmla="*/ 1342700 h 6061990"/>
                <a:gd name="connsiteX79" fmla="*/ 3884019 w 9143999"/>
                <a:gd name="connsiteY79" fmla="*/ 1203354 h 6061990"/>
                <a:gd name="connsiteX80" fmla="*/ 3582928 w 9143999"/>
                <a:gd name="connsiteY80" fmla="*/ 1076675 h 6061990"/>
                <a:gd name="connsiteX81" fmla="*/ 3253829 w 9143999"/>
                <a:gd name="connsiteY81" fmla="*/ 965832 h 6061990"/>
                <a:gd name="connsiteX82" fmla="*/ 2543115 w 9143999"/>
                <a:gd name="connsiteY82" fmla="*/ 772647 h 6061990"/>
                <a:gd name="connsiteX83" fmla="*/ 1041163 w 9143999"/>
                <a:gd name="connsiteY83" fmla="*/ 468619 h 6061990"/>
                <a:gd name="connsiteX84" fmla="*/ 0 w 9143999"/>
                <a:gd name="connsiteY84" fmla="*/ 304674 h 6061990"/>
                <a:gd name="connsiteX85" fmla="*/ 0 w 9143999"/>
                <a:gd name="connsiteY85"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 name="connsiteX0" fmla="*/ 0 w 9143999"/>
                <a:gd name="connsiteY0" fmla="*/ 0 h 6061990"/>
                <a:gd name="connsiteX1" fmla="*/ 1153197 w 9143999"/>
                <a:gd name="connsiteY1" fmla="*/ 113919 h 6061990"/>
                <a:gd name="connsiteX2" fmla="*/ 2742675 w 9143999"/>
                <a:gd name="connsiteY2" fmla="*/ 338773 h 6061990"/>
                <a:gd name="connsiteX3" fmla="*/ 3537414 w 9143999"/>
                <a:gd name="connsiteY3" fmla="*/ 500288 h 6061990"/>
                <a:gd name="connsiteX4" fmla="*/ 3933033 w 9143999"/>
                <a:gd name="connsiteY4" fmla="*/ 607965 h 6061990"/>
                <a:gd name="connsiteX5" fmla="*/ 4328653 w 9143999"/>
                <a:gd name="connsiteY5" fmla="*/ 747311 h 6061990"/>
                <a:gd name="connsiteX6" fmla="*/ 4717270 w 9143999"/>
                <a:gd name="connsiteY6" fmla="*/ 940496 h 6061990"/>
                <a:gd name="connsiteX7" fmla="*/ 4902826 w 9143999"/>
                <a:gd name="connsiteY7" fmla="*/ 1079842 h 6061990"/>
                <a:gd name="connsiteX8" fmla="*/ 5053371 w 9143999"/>
                <a:gd name="connsiteY8" fmla="*/ 1260359 h 6061990"/>
                <a:gd name="connsiteX9" fmla="*/ 5102386 w 9143999"/>
                <a:gd name="connsiteY9" fmla="*/ 1371203 h 6061990"/>
                <a:gd name="connsiteX10" fmla="*/ 5116390 w 9143999"/>
                <a:gd name="connsiteY10" fmla="*/ 1428208 h 6061990"/>
                <a:gd name="connsiteX11" fmla="*/ 5116390 w 9143999"/>
                <a:gd name="connsiteY11" fmla="*/ 1434542 h 6061990"/>
                <a:gd name="connsiteX12" fmla="*/ 5119454 w 9143999"/>
                <a:gd name="connsiteY12" fmla="*/ 1440084 h 6061990"/>
                <a:gd name="connsiteX13" fmla="*/ 5119891 w 9143999"/>
                <a:gd name="connsiteY13" fmla="*/ 1446418 h 6061990"/>
                <a:gd name="connsiteX14" fmla="*/ 5126893 w 9143999"/>
                <a:gd name="connsiteY14" fmla="*/ 1472546 h 6061990"/>
                <a:gd name="connsiteX15" fmla="*/ 5144398 w 9143999"/>
                <a:gd name="connsiteY15" fmla="*/ 1646729 h 6061990"/>
                <a:gd name="connsiteX16" fmla="*/ 5112889 w 9143999"/>
                <a:gd name="connsiteY16" fmla="*/ 1843081 h 6061990"/>
                <a:gd name="connsiteX17" fmla="*/ 5000855 w 9143999"/>
                <a:gd name="connsiteY17" fmla="*/ 2048933 h 6061990"/>
                <a:gd name="connsiteX18" fmla="*/ 4808297 w 9143999"/>
                <a:gd name="connsiteY18" fmla="*/ 2235784 h 6061990"/>
                <a:gd name="connsiteX19" fmla="*/ 4570225 w 9143999"/>
                <a:gd name="connsiteY19" fmla="*/ 2371963 h 6061990"/>
                <a:gd name="connsiteX20" fmla="*/ 4325152 w 9143999"/>
                <a:gd name="connsiteY20" fmla="*/ 2470139 h 6061990"/>
                <a:gd name="connsiteX21" fmla="*/ 4094082 w 9143999"/>
                <a:gd name="connsiteY21" fmla="*/ 2536645 h 6061990"/>
                <a:gd name="connsiteX22" fmla="*/ 3670454 w 9143999"/>
                <a:gd name="connsiteY22" fmla="*/ 2634821 h 6061990"/>
                <a:gd name="connsiteX23" fmla="*/ 3292341 w 9143999"/>
                <a:gd name="connsiteY23" fmla="*/ 2713995 h 6061990"/>
                <a:gd name="connsiteX24" fmla="*/ 2966743 w 9143999"/>
                <a:gd name="connsiteY24" fmla="*/ 2796336 h 6061990"/>
                <a:gd name="connsiteX25" fmla="*/ 2711166 w 9143999"/>
                <a:gd name="connsiteY25" fmla="*/ 2888178 h 6061990"/>
                <a:gd name="connsiteX26" fmla="*/ 2550117 w 9143999"/>
                <a:gd name="connsiteY26" fmla="*/ 2986354 h 6061990"/>
                <a:gd name="connsiteX27" fmla="*/ 2466092 w 9143999"/>
                <a:gd name="connsiteY27" fmla="*/ 3087697 h 6061990"/>
                <a:gd name="connsiteX28" fmla="*/ 2420578 w 9143999"/>
                <a:gd name="connsiteY28" fmla="*/ 3217543 h 6061990"/>
                <a:gd name="connsiteX29" fmla="*/ 2445086 w 9143999"/>
                <a:gd name="connsiteY29" fmla="*/ 3470900 h 6061990"/>
                <a:gd name="connsiteX30" fmla="*/ 2529111 w 9143999"/>
                <a:gd name="connsiteY30" fmla="*/ 3575409 h 6061990"/>
                <a:gd name="connsiteX31" fmla="*/ 2886218 w 9143999"/>
                <a:gd name="connsiteY31" fmla="*/ 3828766 h 6061990"/>
                <a:gd name="connsiteX32" fmla="*/ 3414877 w 9143999"/>
                <a:gd name="connsiteY32" fmla="*/ 4075790 h 6061990"/>
                <a:gd name="connsiteX33" fmla="*/ 4034564 w 9143999"/>
                <a:gd name="connsiteY33" fmla="*/ 4294310 h 6061990"/>
                <a:gd name="connsiteX34" fmla="*/ 4706767 w 9143999"/>
                <a:gd name="connsiteY34" fmla="*/ 4487495 h 6061990"/>
                <a:gd name="connsiteX35" fmla="*/ 6128195 w 9143999"/>
                <a:gd name="connsiteY35" fmla="*/ 4810525 h 6061990"/>
                <a:gd name="connsiteX36" fmla="*/ 7609141 w 9143999"/>
                <a:gd name="connsiteY36" fmla="*/ 5070216 h 6061990"/>
                <a:gd name="connsiteX37" fmla="*/ 9118095 w 9143999"/>
                <a:gd name="connsiteY37" fmla="*/ 5285570 h 6061990"/>
                <a:gd name="connsiteX38" fmla="*/ 9143999 w 9143999"/>
                <a:gd name="connsiteY38" fmla="*/ 5288702 h 6061990"/>
                <a:gd name="connsiteX39" fmla="*/ 9143999 w 9143999"/>
                <a:gd name="connsiteY39" fmla="*/ 6061990 h 6061990"/>
                <a:gd name="connsiteX40" fmla="*/ 4752032 w 9143999"/>
                <a:gd name="connsiteY40" fmla="*/ 6061990 h 6061990"/>
                <a:gd name="connsiteX41" fmla="*/ 3828002 w 9143999"/>
                <a:gd name="connsiteY41" fmla="*/ 5760614 h 6061990"/>
                <a:gd name="connsiteX42" fmla="*/ 3071774 w 9143999"/>
                <a:gd name="connsiteY42" fmla="*/ 5475587 h 6061990"/>
                <a:gd name="connsiteX43" fmla="*/ 2329551 w 9143999"/>
                <a:gd name="connsiteY43" fmla="*/ 5136722 h 6061990"/>
                <a:gd name="connsiteX44" fmla="*/ 1615336 w 9143999"/>
                <a:gd name="connsiteY44" fmla="*/ 4712349 h 6061990"/>
                <a:gd name="connsiteX45" fmla="*/ 1282736 w 9143999"/>
                <a:gd name="connsiteY45" fmla="*/ 4446324 h 6061990"/>
                <a:gd name="connsiteX46" fmla="*/ 992148 w 9143999"/>
                <a:gd name="connsiteY46" fmla="*/ 4123294 h 6061990"/>
                <a:gd name="connsiteX47" fmla="*/ 792588 w 9143999"/>
                <a:gd name="connsiteY47" fmla="*/ 3733758 h 6061990"/>
                <a:gd name="connsiteX48" fmla="*/ 761078 w 9143999"/>
                <a:gd name="connsiteY48" fmla="*/ 3296717 h 6061990"/>
                <a:gd name="connsiteX49" fmla="*/ 764579 w 9143999"/>
                <a:gd name="connsiteY49" fmla="*/ 3271381 h 6061990"/>
                <a:gd name="connsiteX50" fmla="*/ 767643 w 9143999"/>
                <a:gd name="connsiteY50" fmla="*/ 3257526 h 6061990"/>
                <a:gd name="connsiteX51" fmla="*/ 771582 w 9143999"/>
                <a:gd name="connsiteY51" fmla="*/ 3242878 h 6061990"/>
                <a:gd name="connsiteX52" fmla="*/ 774645 w 9143999"/>
                <a:gd name="connsiteY52" fmla="*/ 3234565 h 6061990"/>
                <a:gd name="connsiteX53" fmla="*/ 775083 w 9143999"/>
                <a:gd name="connsiteY53" fmla="*/ 3226251 h 6061990"/>
                <a:gd name="connsiteX54" fmla="*/ 775083 w 9143999"/>
                <a:gd name="connsiteY54" fmla="*/ 3223876 h 6061990"/>
                <a:gd name="connsiteX55" fmla="*/ 778146 w 9143999"/>
                <a:gd name="connsiteY55" fmla="*/ 3218334 h 6061990"/>
                <a:gd name="connsiteX56" fmla="*/ 782085 w 9143999"/>
                <a:gd name="connsiteY56" fmla="*/ 3195374 h 6061990"/>
                <a:gd name="connsiteX57" fmla="*/ 813594 w 9143999"/>
                <a:gd name="connsiteY57" fmla="*/ 3106699 h 6061990"/>
                <a:gd name="connsiteX58" fmla="*/ 890617 w 9143999"/>
                <a:gd name="connsiteY58" fmla="*/ 2926182 h 6061990"/>
                <a:gd name="connsiteX59" fmla="*/ 1156698 w 9143999"/>
                <a:gd name="connsiteY59" fmla="*/ 2565148 h 6061990"/>
                <a:gd name="connsiteX60" fmla="*/ 1576824 w 9143999"/>
                <a:gd name="connsiteY60" fmla="*/ 2254786 h 6061990"/>
                <a:gd name="connsiteX61" fmla="*/ 2077475 w 9143999"/>
                <a:gd name="connsiteY61" fmla="*/ 2055267 h 6061990"/>
                <a:gd name="connsiteX62" fmla="*/ 2560620 w 9143999"/>
                <a:gd name="connsiteY62" fmla="*/ 1947590 h 6061990"/>
                <a:gd name="connsiteX63" fmla="*/ 3005254 w 9143999"/>
                <a:gd name="connsiteY63" fmla="*/ 1890585 h 6061990"/>
                <a:gd name="connsiteX64" fmla="*/ 3404374 w 9143999"/>
                <a:gd name="connsiteY64" fmla="*/ 1852581 h 6061990"/>
                <a:gd name="connsiteX65" fmla="*/ 3754480 w 9143999"/>
                <a:gd name="connsiteY65" fmla="*/ 1814578 h 6061990"/>
                <a:gd name="connsiteX66" fmla="*/ 4006556 w 9143999"/>
                <a:gd name="connsiteY66" fmla="*/ 1763907 h 6061990"/>
                <a:gd name="connsiteX67" fmla="*/ 4083579 w 9143999"/>
                <a:gd name="connsiteY67" fmla="*/ 1738571 h 6061990"/>
                <a:gd name="connsiteX68" fmla="*/ 4136095 w 9143999"/>
                <a:gd name="connsiteY68" fmla="*/ 1713235 h 6061990"/>
                <a:gd name="connsiteX69" fmla="*/ 4178107 w 9143999"/>
                <a:gd name="connsiteY69" fmla="*/ 1672065 h 6061990"/>
                <a:gd name="connsiteX70" fmla="*/ 4209617 w 9143999"/>
                <a:gd name="connsiteY70" fmla="*/ 1605558 h 6061990"/>
                <a:gd name="connsiteX71" fmla="*/ 4227122 w 9143999"/>
                <a:gd name="connsiteY71" fmla="*/ 1513716 h 6061990"/>
                <a:gd name="connsiteX72" fmla="*/ 4227122 w 9143999"/>
                <a:gd name="connsiteY72" fmla="*/ 1505403 h 6061990"/>
                <a:gd name="connsiteX73" fmla="*/ 4227122 w 9143999"/>
                <a:gd name="connsiteY73" fmla="*/ 1495902 h 6061990"/>
                <a:gd name="connsiteX74" fmla="*/ 4227122 w 9143999"/>
                <a:gd name="connsiteY74" fmla="*/ 1482047 h 6061990"/>
                <a:gd name="connsiteX75" fmla="*/ 4223621 w 9143999"/>
                <a:gd name="connsiteY75" fmla="*/ 1463045 h 6061990"/>
                <a:gd name="connsiteX76" fmla="*/ 4192112 w 9143999"/>
                <a:gd name="connsiteY76" fmla="*/ 1409207 h 6061990"/>
                <a:gd name="connsiteX77" fmla="*/ 4118589 w 9143999"/>
                <a:gd name="connsiteY77" fmla="*/ 1342700 h 6061990"/>
                <a:gd name="connsiteX78" fmla="*/ 3884019 w 9143999"/>
                <a:gd name="connsiteY78" fmla="*/ 1203354 h 6061990"/>
                <a:gd name="connsiteX79" fmla="*/ 3582928 w 9143999"/>
                <a:gd name="connsiteY79" fmla="*/ 1076675 h 6061990"/>
                <a:gd name="connsiteX80" fmla="*/ 3253829 w 9143999"/>
                <a:gd name="connsiteY80" fmla="*/ 965832 h 6061990"/>
                <a:gd name="connsiteX81" fmla="*/ 2543115 w 9143999"/>
                <a:gd name="connsiteY81" fmla="*/ 772647 h 6061990"/>
                <a:gd name="connsiteX82" fmla="*/ 1041163 w 9143999"/>
                <a:gd name="connsiteY82" fmla="*/ 468619 h 6061990"/>
                <a:gd name="connsiteX83" fmla="*/ 0 w 9143999"/>
                <a:gd name="connsiteY83" fmla="*/ 304674 h 6061990"/>
                <a:gd name="connsiteX84" fmla="*/ 0 w 9143999"/>
                <a:gd name="connsiteY84" fmla="*/ 0 h 606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43999" h="6061990">
                  <a:moveTo>
                    <a:pt x="0" y="0"/>
                  </a:moveTo>
                  <a:cubicBezTo>
                    <a:pt x="383616" y="31868"/>
                    <a:pt x="768406" y="70410"/>
                    <a:pt x="1153197" y="113919"/>
                  </a:cubicBezTo>
                  <a:cubicBezTo>
                    <a:pt x="1681856" y="174091"/>
                    <a:pt x="2214016" y="243764"/>
                    <a:pt x="2742675" y="338773"/>
                  </a:cubicBezTo>
                  <a:cubicBezTo>
                    <a:pt x="3008755" y="383110"/>
                    <a:pt x="3271334" y="436949"/>
                    <a:pt x="3537414" y="500288"/>
                  </a:cubicBezTo>
                  <a:lnTo>
                    <a:pt x="3933033" y="607965"/>
                  </a:lnTo>
                  <a:cubicBezTo>
                    <a:pt x="4062572" y="649135"/>
                    <a:pt x="4195613" y="693473"/>
                    <a:pt x="4328653" y="747311"/>
                  </a:cubicBezTo>
                  <a:cubicBezTo>
                    <a:pt x="4458192" y="797983"/>
                    <a:pt x="4591232" y="861322"/>
                    <a:pt x="4717270" y="940496"/>
                  </a:cubicBezTo>
                  <a:cubicBezTo>
                    <a:pt x="4780289" y="981667"/>
                    <a:pt x="4843308" y="1026004"/>
                    <a:pt x="4902826" y="1079842"/>
                  </a:cubicBezTo>
                  <a:cubicBezTo>
                    <a:pt x="4958842" y="1130514"/>
                    <a:pt x="5011358" y="1190686"/>
                    <a:pt x="5053371" y="1260359"/>
                  </a:cubicBezTo>
                  <a:cubicBezTo>
                    <a:pt x="5074377" y="1295196"/>
                    <a:pt x="5088381" y="1333200"/>
                    <a:pt x="5102386" y="1371203"/>
                  </a:cubicBezTo>
                  <a:cubicBezTo>
                    <a:pt x="5109388" y="1390205"/>
                    <a:pt x="5112889" y="1409207"/>
                    <a:pt x="5116390" y="1428208"/>
                  </a:cubicBezTo>
                  <a:lnTo>
                    <a:pt x="5116390" y="1434542"/>
                  </a:lnTo>
                  <a:lnTo>
                    <a:pt x="5119454" y="1440084"/>
                  </a:lnTo>
                  <a:cubicBezTo>
                    <a:pt x="5119600" y="1442195"/>
                    <a:pt x="5119745" y="1444307"/>
                    <a:pt x="5119891" y="1446418"/>
                  </a:cubicBezTo>
                  <a:lnTo>
                    <a:pt x="5126893" y="1472546"/>
                  </a:lnTo>
                  <a:cubicBezTo>
                    <a:pt x="5137396" y="1526384"/>
                    <a:pt x="5144398" y="1586557"/>
                    <a:pt x="5144398" y="1646729"/>
                  </a:cubicBezTo>
                  <a:cubicBezTo>
                    <a:pt x="5140897" y="1710068"/>
                    <a:pt x="5133895" y="1776574"/>
                    <a:pt x="5112889" y="1843081"/>
                  </a:cubicBezTo>
                  <a:cubicBezTo>
                    <a:pt x="5088381" y="1912754"/>
                    <a:pt x="5053371" y="1982427"/>
                    <a:pt x="5000855" y="2048933"/>
                  </a:cubicBezTo>
                  <a:cubicBezTo>
                    <a:pt x="4948339" y="2118606"/>
                    <a:pt x="4881819" y="2181946"/>
                    <a:pt x="4808297" y="2235784"/>
                  </a:cubicBezTo>
                  <a:cubicBezTo>
                    <a:pt x="4731274" y="2289622"/>
                    <a:pt x="4650750" y="2333960"/>
                    <a:pt x="4570225" y="2371963"/>
                  </a:cubicBezTo>
                  <a:cubicBezTo>
                    <a:pt x="4486200" y="2409967"/>
                    <a:pt x="4405676" y="2441637"/>
                    <a:pt x="4325152" y="2470139"/>
                  </a:cubicBezTo>
                  <a:cubicBezTo>
                    <a:pt x="4248128" y="2495475"/>
                    <a:pt x="4171105" y="2517644"/>
                    <a:pt x="4094082" y="2536645"/>
                  </a:cubicBezTo>
                  <a:cubicBezTo>
                    <a:pt x="3943537" y="2577816"/>
                    <a:pt x="3803494" y="2606319"/>
                    <a:pt x="3670454" y="2634821"/>
                  </a:cubicBezTo>
                  <a:lnTo>
                    <a:pt x="3292341" y="2713995"/>
                  </a:lnTo>
                  <a:cubicBezTo>
                    <a:pt x="3173305" y="2739331"/>
                    <a:pt x="3064772" y="2767834"/>
                    <a:pt x="2966743" y="2796336"/>
                  </a:cubicBezTo>
                  <a:cubicBezTo>
                    <a:pt x="2868713" y="2824839"/>
                    <a:pt x="2781187" y="2856509"/>
                    <a:pt x="2711166" y="2888178"/>
                  </a:cubicBezTo>
                  <a:cubicBezTo>
                    <a:pt x="2641145" y="2919848"/>
                    <a:pt x="2588629" y="2951518"/>
                    <a:pt x="2550117" y="2986354"/>
                  </a:cubicBezTo>
                  <a:cubicBezTo>
                    <a:pt x="2511606" y="3018024"/>
                    <a:pt x="2483597" y="3052860"/>
                    <a:pt x="2466092" y="3087697"/>
                  </a:cubicBezTo>
                  <a:cubicBezTo>
                    <a:pt x="2445086" y="3125701"/>
                    <a:pt x="2433604" y="3159391"/>
                    <a:pt x="2420578" y="3217543"/>
                  </a:cubicBezTo>
                  <a:cubicBezTo>
                    <a:pt x="2407552" y="3275695"/>
                    <a:pt x="2400327" y="3409351"/>
                    <a:pt x="2445086" y="3470900"/>
                  </a:cubicBezTo>
                  <a:cubicBezTo>
                    <a:pt x="2489845" y="3532449"/>
                    <a:pt x="2490599" y="3537406"/>
                    <a:pt x="2529111" y="3575409"/>
                  </a:cubicBezTo>
                  <a:cubicBezTo>
                    <a:pt x="2606134" y="3654583"/>
                    <a:pt x="2732172" y="3743258"/>
                    <a:pt x="2886218" y="3828766"/>
                  </a:cubicBezTo>
                  <a:cubicBezTo>
                    <a:pt x="3036764" y="3914274"/>
                    <a:pt x="3218818" y="3996616"/>
                    <a:pt x="3414877" y="4075790"/>
                  </a:cubicBezTo>
                  <a:cubicBezTo>
                    <a:pt x="3607435" y="4151797"/>
                    <a:pt x="3817499" y="4224637"/>
                    <a:pt x="4034564" y="4294310"/>
                  </a:cubicBezTo>
                  <a:cubicBezTo>
                    <a:pt x="4251629" y="4360816"/>
                    <a:pt x="4475697" y="4427323"/>
                    <a:pt x="4706767" y="4487495"/>
                  </a:cubicBezTo>
                  <a:cubicBezTo>
                    <a:pt x="5165405" y="4607839"/>
                    <a:pt x="5645049" y="4712349"/>
                    <a:pt x="6128195" y="4810525"/>
                  </a:cubicBezTo>
                  <a:cubicBezTo>
                    <a:pt x="6614841" y="4905534"/>
                    <a:pt x="7111991" y="4994209"/>
                    <a:pt x="7609141" y="5070216"/>
                  </a:cubicBezTo>
                  <a:cubicBezTo>
                    <a:pt x="8109791" y="5149390"/>
                    <a:pt x="8613943" y="5222230"/>
                    <a:pt x="9118095" y="5285570"/>
                  </a:cubicBezTo>
                  <a:lnTo>
                    <a:pt x="9143999" y="5288702"/>
                  </a:lnTo>
                  <a:lnTo>
                    <a:pt x="9143999" y="6061990"/>
                  </a:lnTo>
                  <a:lnTo>
                    <a:pt x="4752032" y="6061990"/>
                  </a:lnTo>
                  <a:cubicBezTo>
                    <a:pt x="4441382" y="5969608"/>
                    <a:pt x="4132773" y="5869741"/>
                    <a:pt x="3828002" y="5760614"/>
                  </a:cubicBezTo>
                  <a:cubicBezTo>
                    <a:pt x="3572425" y="5671939"/>
                    <a:pt x="3323850" y="5576930"/>
                    <a:pt x="3071774" y="5475587"/>
                  </a:cubicBezTo>
                  <a:cubicBezTo>
                    <a:pt x="2823199" y="5371078"/>
                    <a:pt x="2574625" y="5260234"/>
                    <a:pt x="2329551" y="5136722"/>
                  </a:cubicBezTo>
                  <a:cubicBezTo>
                    <a:pt x="2087978" y="5010044"/>
                    <a:pt x="1846405" y="4873864"/>
                    <a:pt x="1615336" y="4712349"/>
                  </a:cubicBezTo>
                  <a:cubicBezTo>
                    <a:pt x="1499801" y="4630008"/>
                    <a:pt x="1387767" y="4544500"/>
                    <a:pt x="1282736" y="4446324"/>
                  </a:cubicBezTo>
                  <a:cubicBezTo>
                    <a:pt x="1177704" y="4348149"/>
                    <a:pt x="1076173" y="4243639"/>
                    <a:pt x="992148" y="4123294"/>
                  </a:cubicBezTo>
                  <a:cubicBezTo>
                    <a:pt x="908123" y="4006116"/>
                    <a:pt x="834601" y="3873104"/>
                    <a:pt x="792588" y="3733758"/>
                  </a:cubicBezTo>
                  <a:cubicBezTo>
                    <a:pt x="750575" y="3591244"/>
                    <a:pt x="740072" y="3442397"/>
                    <a:pt x="761078" y="3296717"/>
                  </a:cubicBezTo>
                  <a:lnTo>
                    <a:pt x="764579" y="3271381"/>
                  </a:lnTo>
                  <a:lnTo>
                    <a:pt x="767643" y="3257526"/>
                  </a:lnTo>
                  <a:cubicBezTo>
                    <a:pt x="768081" y="3249212"/>
                    <a:pt x="771582" y="3242878"/>
                    <a:pt x="771582" y="3242878"/>
                  </a:cubicBezTo>
                  <a:lnTo>
                    <a:pt x="774645" y="3234565"/>
                  </a:lnTo>
                  <a:lnTo>
                    <a:pt x="775083" y="3226251"/>
                  </a:lnTo>
                  <a:lnTo>
                    <a:pt x="775083" y="3223876"/>
                  </a:lnTo>
                  <a:lnTo>
                    <a:pt x="778146" y="3218334"/>
                  </a:lnTo>
                  <a:lnTo>
                    <a:pt x="782085" y="3195374"/>
                  </a:lnTo>
                  <a:cubicBezTo>
                    <a:pt x="792588" y="3166871"/>
                    <a:pt x="799590" y="3138368"/>
                    <a:pt x="813594" y="3106699"/>
                  </a:cubicBezTo>
                  <a:cubicBezTo>
                    <a:pt x="834601" y="3046527"/>
                    <a:pt x="859108" y="2986354"/>
                    <a:pt x="890617" y="2926182"/>
                  </a:cubicBezTo>
                  <a:cubicBezTo>
                    <a:pt x="953636" y="2802670"/>
                    <a:pt x="1041163" y="2679159"/>
                    <a:pt x="1156698" y="2565148"/>
                  </a:cubicBezTo>
                  <a:cubicBezTo>
                    <a:pt x="1272232" y="2447970"/>
                    <a:pt x="1419277" y="2340294"/>
                    <a:pt x="1576824" y="2254786"/>
                  </a:cubicBezTo>
                  <a:cubicBezTo>
                    <a:pt x="1737873" y="2169278"/>
                    <a:pt x="1909424" y="2102772"/>
                    <a:pt x="2077475" y="2055267"/>
                  </a:cubicBezTo>
                  <a:cubicBezTo>
                    <a:pt x="2242024" y="2004596"/>
                    <a:pt x="2406574" y="1972926"/>
                    <a:pt x="2560620" y="1947590"/>
                  </a:cubicBezTo>
                  <a:cubicBezTo>
                    <a:pt x="2718168" y="1922255"/>
                    <a:pt x="2865212" y="1903253"/>
                    <a:pt x="3005254" y="1890585"/>
                  </a:cubicBezTo>
                  <a:cubicBezTo>
                    <a:pt x="3145296" y="1874750"/>
                    <a:pt x="3281837" y="1862082"/>
                    <a:pt x="3404374" y="1852581"/>
                  </a:cubicBezTo>
                  <a:lnTo>
                    <a:pt x="3754480" y="1814578"/>
                  </a:lnTo>
                  <a:cubicBezTo>
                    <a:pt x="3856010" y="1798743"/>
                    <a:pt x="3947038" y="1782908"/>
                    <a:pt x="4006556" y="1763907"/>
                  </a:cubicBezTo>
                  <a:cubicBezTo>
                    <a:pt x="4038065" y="1754406"/>
                    <a:pt x="4066074" y="1748072"/>
                    <a:pt x="4083579" y="1738571"/>
                  </a:cubicBezTo>
                  <a:cubicBezTo>
                    <a:pt x="4104585" y="1732237"/>
                    <a:pt x="4122090" y="1722736"/>
                    <a:pt x="4136095" y="1713235"/>
                  </a:cubicBezTo>
                  <a:cubicBezTo>
                    <a:pt x="4150099" y="1703734"/>
                    <a:pt x="4164103" y="1691066"/>
                    <a:pt x="4178107" y="1672065"/>
                  </a:cubicBezTo>
                  <a:cubicBezTo>
                    <a:pt x="4192112" y="1653063"/>
                    <a:pt x="4202615" y="1630894"/>
                    <a:pt x="4209617" y="1605558"/>
                  </a:cubicBezTo>
                  <a:cubicBezTo>
                    <a:pt x="4220120" y="1577056"/>
                    <a:pt x="4223621" y="1548553"/>
                    <a:pt x="4227122" y="1513716"/>
                  </a:cubicBezTo>
                  <a:lnTo>
                    <a:pt x="4227122" y="1505403"/>
                  </a:lnTo>
                  <a:lnTo>
                    <a:pt x="4227122" y="1495902"/>
                  </a:lnTo>
                  <a:lnTo>
                    <a:pt x="4227122" y="1482047"/>
                  </a:lnTo>
                  <a:cubicBezTo>
                    <a:pt x="4227122" y="1475713"/>
                    <a:pt x="4227122" y="1469379"/>
                    <a:pt x="4223621" y="1463045"/>
                  </a:cubicBezTo>
                  <a:cubicBezTo>
                    <a:pt x="4220120" y="1447210"/>
                    <a:pt x="4209617" y="1428208"/>
                    <a:pt x="4192112" y="1409207"/>
                  </a:cubicBezTo>
                  <a:cubicBezTo>
                    <a:pt x="4171105" y="1387038"/>
                    <a:pt x="4146598" y="1364869"/>
                    <a:pt x="4118589" y="1342700"/>
                  </a:cubicBezTo>
                  <a:cubicBezTo>
                    <a:pt x="4055570" y="1295196"/>
                    <a:pt x="3975046" y="1247691"/>
                    <a:pt x="3884019" y="1203354"/>
                  </a:cubicBezTo>
                  <a:cubicBezTo>
                    <a:pt x="3792991" y="1159016"/>
                    <a:pt x="3691461" y="1117846"/>
                    <a:pt x="3582928" y="1076675"/>
                  </a:cubicBezTo>
                  <a:cubicBezTo>
                    <a:pt x="3477896" y="1038672"/>
                    <a:pt x="3365863" y="1000668"/>
                    <a:pt x="3253829" y="965832"/>
                  </a:cubicBezTo>
                  <a:cubicBezTo>
                    <a:pt x="3026261" y="892992"/>
                    <a:pt x="2784688" y="829652"/>
                    <a:pt x="2543115" y="772647"/>
                  </a:cubicBezTo>
                  <a:cubicBezTo>
                    <a:pt x="2056469" y="655469"/>
                    <a:pt x="1548816" y="557293"/>
                    <a:pt x="1041163" y="468619"/>
                  </a:cubicBezTo>
                  <a:cubicBezTo>
                    <a:pt x="696624" y="408848"/>
                    <a:pt x="348905" y="354833"/>
                    <a:pt x="0" y="304674"/>
                  </a:cubicBezTo>
                  <a:lnTo>
                    <a:pt x="0" y="0"/>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libri"/>
              </a:endParaRPr>
            </a:p>
          </p:txBody>
        </p:sp>
        <p:sp>
          <p:nvSpPr>
            <p:cNvPr id="8" name="Freeform 8"/>
            <p:cNvSpPr>
              <a:spLocks/>
            </p:cNvSpPr>
            <p:nvPr/>
          </p:nvSpPr>
          <p:spPr bwMode="auto">
            <a:xfrm>
              <a:off x="0" y="869184"/>
              <a:ext cx="8795010" cy="5988817"/>
            </a:xfrm>
            <a:custGeom>
              <a:avLst/>
              <a:gdLst/>
              <a:ahLst/>
              <a:cxnLst/>
              <a:rect l="l" t="t" r="r" b="b"/>
              <a:pathLst>
                <a:path w="8795010" h="5988817">
                  <a:moveTo>
                    <a:pt x="0" y="0"/>
                  </a:moveTo>
                  <a:cubicBezTo>
                    <a:pt x="1275901" y="148554"/>
                    <a:pt x="2311734" y="316320"/>
                    <a:pt x="3082902" y="500228"/>
                  </a:cubicBezTo>
                  <a:cubicBezTo>
                    <a:pt x="4178728" y="759957"/>
                    <a:pt x="4735394" y="1048193"/>
                    <a:pt x="4784409" y="1380772"/>
                  </a:cubicBezTo>
                  <a:cubicBezTo>
                    <a:pt x="4882438" y="2049099"/>
                    <a:pt x="4129714" y="2159959"/>
                    <a:pt x="3404998" y="2267652"/>
                  </a:cubicBezTo>
                  <a:cubicBezTo>
                    <a:pt x="2627767" y="2381679"/>
                    <a:pt x="1829529" y="2498874"/>
                    <a:pt x="1703491" y="3230549"/>
                  </a:cubicBezTo>
                  <a:cubicBezTo>
                    <a:pt x="1542443" y="4168107"/>
                    <a:pt x="3888142" y="4931457"/>
                    <a:pt x="5887237" y="5409738"/>
                  </a:cubicBezTo>
                  <a:cubicBezTo>
                    <a:pt x="6920721" y="5655400"/>
                    <a:pt x="7970450" y="5850672"/>
                    <a:pt x="8795010" y="5988817"/>
                  </a:cubicBezTo>
                  <a:lnTo>
                    <a:pt x="7910172" y="5988817"/>
                  </a:lnTo>
                  <a:cubicBezTo>
                    <a:pt x="7256881" y="5868994"/>
                    <a:pt x="6531625" y="5722599"/>
                    <a:pt x="5813715" y="5552272"/>
                  </a:cubicBezTo>
                  <a:cubicBezTo>
                    <a:pt x="4507826" y="5238697"/>
                    <a:pt x="3478520" y="4909285"/>
                    <a:pt x="2757305" y="4570370"/>
                  </a:cubicBezTo>
                  <a:cubicBezTo>
                    <a:pt x="1829529" y="4136433"/>
                    <a:pt x="1398901" y="3677156"/>
                    <a:pt x="1479425" y="3211544"/>
                  </a:cubicBezTo>
                  <a:cubicBezTo>
                    <a:pt x="1545945" y="2837788"/>
                    <a:pt x="1773512" y="2571724"/>
                    <a:pt x="2183134" y="2394349"/>
                  </a:cubicBezTo>
                  <a:cubicBezTo>
                    <a:pt x="2529737" y="2242312"/>
                    <a:pt x="2949863" y="2178964"/>
                    <a:pt x="3355983" y="2121950"/>
                  </a:cubicBezTo>
                  <a:cubicBezTo>
                    <a:pt x="3709589" y="2068104"/>
                    <a:pt x="4042188" y="2020592"/>
                    <a:pt x="4269755" y="1916067"/>
                  </a:cubicBezTo>
                  <a:cubicBezTo>
                    <a:pt x="4416799" y="1846384"/>
                    <a:pt x="4609356" y="1716520"/>
                    <a:pt x="4560342" y="1396610"/>
                  </a:cubicBezTo>
                  <a:cubicBezTo>
                    <a:pt x="4521830" y="1133713"/>
                    <a:pt x="3986171" y="873984"/>
                    <a:pt x="3009380" y="642762"/>
                  </a:cubicBezTo>
                  <a:cubicBezTo>
                    <a:pt x="2258781" y="463602"/>
                    <a:pt x="1245927" y="300260"/>
                    <a:pt x="0" y="153235"/>
                  </a:cubicBezTo>
                  <a:close/>
                </a:path>
              </a:pathLst>
            </a:custGeom>
            <a:solidFill>
              <a:srgbClr val="FFDB01"/>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libri"/>
              </a:endParaRPr>
            </a:p>
          </p:txBody>
        </p:sp>
        <p:sp>
          <p:nvSpPr>
            <p:cNvPr id="9" name="Freeform 9"/>
            <p:cNvSpPr>
              <a:spLocks/>
            </p:cNvSpPr>
            <p:nvPr/>
          </p:nvSpPr>
          <p:spPr bwMode="auto">
            <a:xfrm>
              <a:off x="0" y="918280"/>
              <a:ext cx="8513236" cy="5939720"/>
            </a:xfrm>
            <a:custGeom>
              <a:avLst/>
              <a:gdLst/>
              <a:ahLst/>
              <a:cxnLst/>
              <a:rect l="l" t="t" r="r" b="b"/>
              <a:pathLst>
                <a:path w="8513236" h="5939720">
                  <a:moveTo>
                    <a:pt x="0" y="0"/>
                  </a:moveTo>
                  <a:cubicBezTo>
                    <a:pt x="1267237" y="148192"/>
                    <a:pt x="2295572" y="315238"/>
                    <a:pt x="3057919" y="495651"/>
                  </a:cubicBezTo>
                  <a:cubicBezTo>
                    <a:pt x="3555058" y="612834"/>
                    <a:pt x="3943667" y="739519"/>
                    <a:pt x="4216743" y="869370"/>
                  </a:cubicBezTo>
                  <a:cubicBezTo>
                    <a:pt x="4521328" y="1015057"/>
                    <a:pt x="4689375" y="1173412"/>
                    <a:pt x="4713882" y="1334935"/>
                  </a:cubicBezTo>
                  <a:cubicBezTo>
                    <a:pt x="4804908" y="1965190"/>
                    <a:pt x="4118716" y="2066537"/>
                    <a:pt x="3387011" y="2174219"/>
                  </a:cubicBezTo>
                  <a:cubicBezTo>
                    <a:pt x="2588788" y="2291402"/>
                    <a:pt x="1766058" y="2411752"/>
                    <a:pt x="1633021" y="3175025"/>
                  </a:cubicBezTo>
                  <a:cubicBezTo>
                    <a:pt x="1559500" y="3599417"/>
                    <a:pt x="1969115" y="4023810"/>
                    <a:pt x="2844359" y="4435534"/>
                  </a:cubicBezTo>
                  <a:cubicBezTo>
                    <a:pt x="3555058" y="4771248"/>
                    <a:pt x="4570342" y="5097460"/>
                    <a:pt x="5865704" y="5404669"/>
                  </a:cubicBezTo>
                  <a:cubicBezTo>
                    <a:pt x="6793025" y="5624727"/>
                    <a:pt x="7733382" y="5804910"/>
                    <a:pt x="8513236" y="5939720"/>
                  </a:cubicBezTo>
                  <a:lnTo>
                    <a:pt x="8179609" y="5939720"/>
                  </a:lnTo>
                  <a:cubicBezTo>
                    <a:pt x="7465516" y="5812559"/>
                    <a:pt x="6646676" y="5651037"/>
                    <a:pt x="5837696" y="5458510"/>
                  </a:cubicBezTo>
                  <a:cubicBezTo>
                    <a:pt x="4538833" y="5148133"/>
                    <a:pt x="3513046" y="4818754"/>
                    <a:pt x="2798847" y="4483041"/>
                  </a:cubicBezTo>
                  <a:cubicBezTo>
                    <a:pt x="1892093" y="4058648"/>
                    <a:pt x="1471976" y="3615253"/>
                    <a:pt x="1548997" y="3168691"/>
                  </a:cubicBezTo>
                  <a:cubicBezTo>
                    <a:pt x="1689036" y="2364245"/>
                    <a:pt x="2581786" y="2234394"/>
                    <a:pt x="3369506" y="2117211"/>
                  </a:cubicBezTo>
                  <a:cubicBezTo>
                    <a:pt x="4090708" y="2012696"/>
                    <a:pt x="4713882" y="1920850"/>
                    <a:pt x="4629859" y="1341269"/>
                  </a:cubicBezTo>
                  <a:cubicBezTo>
                    <a:pt x="4559122" y="844575"/>
                    <a:pt x="2958673" y="403585"/>
                    <a:pt x="0" y="57926"/>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Calibri"/>
              </a:endParaRPr>
            </a:p>
          </p:txBody>
        </p:sp>
      </p:grpSp>
      <p:grpSp>
        <p:nvGrpSpPr>
          <p:cNvPr id="16" name="1980s"/>
          <p:cNvGrpSpPr/>
          <p:nvPr/>
        </p:nvGrpSpPr>
        <p:grpSpPr>
          <a:xfrm>
            <a:off x="7116694" y="3840730"/>
            <a:ext cx="1407057" cy="2040197"/>
            <a:chOff x="7116694" y="3840730"/>
            <a:chExt cx="1407057" cy="2040197"/>
          </a:xfrm>
        </p:grpSpPr>
        <p:grpSp>
          <p:nvGrpSpPr>
            <p:cNvPr id="30" name="Group 29"/>
            <p:cNvGrpSpPr/>
            <p:nvPr/>
          </p:nvGrpSpPr>
          <p:grpSpPr>
            <a:xfrm>
              <a:off x="7148747" y="4526587"/>
              <a:ext cx="1318221" cy="1354340"/>
              <a:chOff x="6453494" y="2317132"/>
              <a:chExt cx="1969724" cy="2047043"/>
            </a:xfrm>
          </p:grpSpPr>
          <p:sp>
            <p:nvSpPr>
              <p:cNvPr id="42" name="Oval 41"/>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0" name="Oval 39"/>
              <p:cNvSpPr/>
              <p:nvPr/>
            </p:nvSpPr>
            <p:spPr>
              <a:xfrm>
                <a:off x="6581146" y="2317132"/>
                <a:ext cx="1741714" cy="1741714"/>
              </a:xfrm>
              <a:prstGeom prst="ellipse">
                <a:avLst/>
              </a:prstGeom>
              <a:solidFill>
                <a:srgbClr val="582F7A"/>
              </a:solidFill>
              <a:ln w="12700" cap="flat" cmpd="sng" algn="ctr">
                <a:solidFill>
                  <a:srgbClr val="002060"/>
                </a:solidFill>
                <a:prstDash val="solid"/>
              </a:ln>
              <a:effectLst/>
            </p:spPr>
            <p:txBody>
              <a:bodyPr rtlCol="0" anchor="ctr"/>
              <a:lstStyle/>
              <a:p>
                <a:pPr algn="ctr" fontAlgn="auto">
                  <a:spcBef>
                    <a:spcPts val="0"/>
                  </a:spcBef>
                  <a:spcAft>
                    <a:spcPts val="0"/>
                  </a:spcAft>
                </a:pPr>
                <a:endParaRPr lang="en-US" sz="1800" kern="0">
                  <a:solidFill>
                    <a:sysClr val="window" lastClr="FFFFFF"/>
                  </a:solidFill>
                  <a:latin typeface="Calibri"/>
                </a:endParaRPr>
              </a:p>
            </p:txBody>
          </p:sp>
          <p:sp>
            <p:nvSpPr>
              <p:cNvPr id="41" name="Oval 40"/>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algn="ctr" fontAlgn="auto">
                  <a:spcBef>
                    <a:spcPts val="0"/>
                  </a:spcBef>
                  <a:spcAft>
                    <a:spcPts val="0"/>
                  </a:spcAft>
                  <a:defRPr/>
                </a:pPr>
                <a:endParaRPr lang="en-US" sz="1800" kern="0">
                  <a:solidFill>
                    <a:sysClr val="window" lastClr="FFFFFF"/>
                  </a:solidFill>
                  <a:latin typeface="Calibri"/>
                </a:endParaRPr>
              </a:p>
            </p:txBody>
          </p:sp>
          <p:sp>
            <p:nvSpPr>
              <p:cNvPr id="26" name="TextBox 25"/>
              <p:cNvSpPr txBox="1"/>
              <p:nvPr/>
            </p:nvSpPr>
            <p:spPr>
              <a:xfrm>
                <a:off x="6805510" y="2846279"/>
                <a:ext cx="1329844" cy="697792"/>
              </a:xfrm>
              <a:prstGeom prst="rect">
                <a:avLst/>
              </a:prstGeom>
              <a:noFill/>
            </p:spPr>
            <p:txBody>
              <a:bodyPr wrap="none" rtlCol="0">
                <a:spAutoFit/>
              </a:bodyPr>
              <a:lstStyle/>
              <a:p>
                <a:pPr algn="ctr" fontAlgn="auto">
                  <a:spcBef>
                    <a:spcPts val="0"/>
                  </a:spcBef>
                  <a:spcAft>
                    <a:spcPts val="0"/>
                  </a:spcAft>
                </a:pPr>
                <a:r>
                  <a:rPr lang="en-US" sz="2400" b="1" dirty="0" smtClean="0">
                    <a:solidFill>
                      <a:prstClr val="white"/>
                    </a:solidFill>
                    <a:effectLst>
                      <a:outerShdw blurRad="50800" dist="38100" dir="5400000" algn="t" rotWithShape="0">
                        <a:prstClr val="black">
                          <a:alpha val="40000"/>
                        </a:prstClr>
                      </a:outerShdw>
                    </a:effectLst>
                    <a:latin typeface="Arial Narrow" panose="020B0606020202030204" pitchFamily="34" charset="0"/>
                  </a:rPr>
                  <a:t>1980s</a:t>
                </a:r>
                <a:endParaRPr lang="en-US" sz="2400" b="1" dirty="0">
                  <a:solidFill>
                    <a:prstClr val="white"/>
                  </a:solidFill>
                  <a:effectLst>
                    <a:outerShdw blurRad="50800" dist="38100" dir="5400000" algn="t" rotWithShape="0">
                      <a:prstClr val="black">
                        <a:alpha val="40000"/>
                      </a:prstClr>
                    </a:outerShdw>
                  </a:effectLst>
                  <a:latin typeface="Arial Narrow" panose="020B0606020202030204" pitchFamily="34" charset="0"/>
                </a:endParaRPr>
              </a:p>
            </p:txBody>
          </p:sp>
        </p:grpSp>
        <p:sp>
          <p:nvSpPr>
            <p:cNvPr id="69" name="TextBox 68"/>
            <p:cNvSpPr txBox="1"/>
            <p:nvPr/>
          </p:nvSpPr>
          <p:spPr>
            <a:xfrm>
              <a:off x="7116694" y="3840730"/>
              <a:ext cx="1407057" cy="646331"/>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fontAlgn="auto">
                <a:spcBef>
                  <a:spcPts val="0"/>
                </a:spcBef>
                <a:spcAft>
                  <a:spcPts val="0"/>
                </a:spcAft>
              </a:pPr>
              <a:r>
                <a:rPr lang="en-US" sz="1800" b="0" dirty="0" smtClean="0">
                  <a:solidFill>
                    <a:srgbClr val="69A830"/>
                  </a:solidFill>
                </a:rPr>
                <a:t>Community alarms</a:t>
              </a:r>
              <a:endParaRPr lang="en-US" sz="1800" b="0" dirty="0">
                <a:solidFill>
                  <a:srgbClr val="69A830"/>
                </a:solidFill>
              </a:endParaRPr>
            </a:p>
          </p:txBody>
        </p:sp>
      </p:grpSp>
      <p:sp>
        <p:nvSpPr>
          <p:cNvPr id="73" name="Slide Title"/>
          <p:cNvSpPr>
            <a:spLocks noGrp="1"/>
          </p:cNvSpPr>
          <p:nvPr>
            <p:ph type="title"/>
          </p:nvPr>
        </p:nvSpPr>
        <p:spPr/>
        <p:txBody>
          <a:bodyPr>
            <a:noAutofit/>
          </a:bodyPr>
          <a:lstStyle/>
          <a:p>
            <a:r>
              <a:rPr lang="en-US" dirty="0" smtClean="0"/>
              <a:t>The march of progress…</a:t>
            </a:r>
            <a:endParaRPr lang="en-US" dirty="0"/>
          </a:p>
        </p:txBody>
      </p:sp>
      <p:grpSp>
        <p:nvGrpSpPr>
          <p:cNvPr id="38" name="Stairway"/>
          <p:cNvGrpSpPr/>
          <p:nvPr/>
        </p:nvGrpSpPr>
        <p:grpSpPr>
          <a:xfrm>
            <a:off x="3574746" y="664440"/>
            <a:ext cx="4331657" cy="4932921"/>
            <a:chOff x="2514600" y="3090315"/>
            <a:chExt cx="2286380" cy="3303735"/>
          </a:xfrm>
          <a:solidFill>
            <a:sysClr val="window" lastClr="FFFFFF"/>
          </a:solidFill>
          <a:effectLst>
            <a:outerShdw blurRad="368300" dist="38100" dir="8100000" algn="tr" rotWithShape="0">
              <a:prstClr val="black">
                <a:alpha val="40000"/>
              </a:prstClr>
            </a:outerShdw>
          </a:effectLst>
        </p:grpSpPr>
        <p:grpSp>
          <p:nvGrpSpPr>
            <p:cNvPr id="39" name="Group 38"/>
            <p:cNvGrpSpPr/>
            <p:nvPr/>
          </p:nvGrpSpPr>
          <p:grpSpPr>
            <a:xfrm>
              <a:off x="2514600" y="5593557"/>
              <a:ext cx="2286380" cy="800493"/>
              <a:chOff x="1904620" y="5479257"/>
              <a:chExt cx="2286380" cy="800493"/>
            </a:xfrm>
            <a:grpFill/>
          </p:grpSpPr>
          <p:sp>
            <p:nvSpPr>
              <p:cNvPr id="64" name="Rectangle 63"/>
              <p:cNvSpPr/>
              <p:nvPr/>
            </p:nvSpPr>
            <p:spPr>
              <a:xfrm>
                <a:off x="1905000" y="5822550"/>
                <a:ext cx="2286000" cy="457200"/>
              </a:xfrm>
              <a:prstGeom prst="rect">
                <a:avLst/>
              </a:prstGeom>
              <a:grpFill/>
              <a:ln w="1270" cap="sq" cmpd="sng" algn="ctr">
                <a:noFill/>
                <a:prstDash val="solid"/>
                <a:miter lim="800000"/>
              </a:ln>
              <a:effectLst/>
            </p:spPr>
            <p:txBody>
              <a:bodyPr rtlCol="0" anchor="ctr"/>
              <a:lstStyle/>
              <a:p>
                <a:pPr algn="ctr" fontAlgn="auto">
                  <a:spcBef>
                    <a:spcPts val="0"/>
                  </a:spcBef>
                  <a:spcAft>
                    <a:spcPts val="0"/>
                  </a:spcAft>
                  <a:defRPr/>
                </a:pPr>
                <a:r>
                  <a:rPr lang="en-GB" sz="2800" b="1" kern="0" dirty="0" smtClean="0">
                    <a:solidFill>
                      <a:srgbClr val="582F7A"/>
                    </a:solidFill>
                    <a:effectLst>
                      <a:outerShdw blurRad="50800" dist="38100" dir="5400000" algn="t" rotWithShape="0">
                        <a:prstClr val="black">
                          <a:alpha val="24000"/>
                        </a:prstClr>
                      </a:outerShdw>
                    </a:effectLst>
                    <a:latin typeface="Calibri"/>
                    <a:cs typeface="Arial" pitchFamily="34" charset="0"/>
                  </a:rPr>
                  <a:t>Detection</a:t>
                </a:r>
                <a:endParaRPr lang="en-GB" sz="2800" b="1" kern="0" dirty="0">
                  <a:solidFill>
                    <a:srgbClr val="582F7A"/>
                  </a:solidFill>
                  <a:effectLst>
                    <a:outerShdw blurRad="50800" dist="38100" dir="5400000" algn="t" rotWithShape="0">
                      <a:prstClr val="black">
                        <a:alpha val="24000"/>
                      </a:prstClr>
                    </a:outerShdw>
                  </a:effectLst>
                  <a:latin typeface="Calibri"/>
                  <a:cs typeface="Arial" pitchFamily="34" charset="0"/>
                </a:endParaRPr>
              </a:p>
            </p:txBody>
          </p:sp>
          <p:sp>
            <p:nvSpPr>
              <p:cNvPr id="70" name="Trapezoid 69"/>
              <p:cNvSpPr/>
              <p:nvPr/>
            </p:nvSpPr>
            <p:spPr>
              <a:xfrm>
                <a:off x="1904620" y="5479257"/>
                <a:ext cx="2286000" cy="457200"/>
              </a:xfrm>
              <a:prstGeom prst="trapezoid">
                <a:avLst/>
              </a:prstGeom>
              <a:grpFill/>
              <a:ln w="1270" cap="sq" cmpd="sng" algn="ctr">
                <a:noFill/>
                <a:prstDash val="solid"/>
                <a:miter lim="800000"/>
              </a:ln>
              <a:effectLst/>
              <a:scene3d>
                <a:camera prst="orthographicFront">
                  <a:rot lat="17999931" lon="10799973" rev="21"/>
                </a:camera>
                <a:lightRig rig="threePt" dir="t"/>
              </a:scene3d>
            </p:spPr>
            <p:txBody>
              <a:bodyPr rtlCol="0" anchor="ctr"/>
              <a:lstStyle/>
              <a:p>
                <a:pPr algn="ctr" fontAlgn="auto">
                  <a:spcBef>
                    <a:spcPts val="0"/>
                  </a:spcBef>
                  <a:spcAft>
                    <a:spcPts val="0"/>
                  </a:spcAft>
                  <a:defRPr/>
                </a:pPr>
                <a:endParaRPr lang="en-GB" sz="1800" kern="0">
                  <a:solidFill>
                    <a:prstClr val="black">
                      <a:lumMod val="85000"/>
                      <a:lumOff val="15000"/>
                    </a:prstClr>
                  </a:solidFill>
                  <a:effectLst>
                    <a:outerShdw blurRad="50800" dist="38100" dir="5400000" algn="t" rotWithShape="0">
                      <a:prstClr val="black">
                        <a:alpha val="24000"/>
                      </a:prstClr>
                    </a:outerShdw>
                  </a:effectLst>
                  <a:latin typeface="Calibri"/>
                  <a:cs typeface="Arial" pitchFamily="34" charset="0"/>
                </a:endParaRPr>
              </a:p>
            </p:txBody>
          </p:sp>
        </p:grpSp>
        <p:grpSp>
          <p:nvGrpSpPr>
            <p:cNvPr id="44" name="Group 43"/>
            <p:cNvGrpSpPr/>
            <p:nvPr/>
          </p:nvGrpSpPr>
          <p:grpSpPr>
            <a:xfrm>
              <a:off x="2621349" y="4979089"/>
              <a:ext cx="2075980" cy="736603"/>
              <a:chOff x="1906901" y="5494944"/>
              <a:chExt cx="2286702" cy="736603"/>
            </a:xfrm>
            <a:grpFill/>
          </p:grpSpPr>
          <p:sp>
            <p:nvSpPr>
              <p:cNvPr id="62" name="Rectangle 61"/>
              <p:cNvSpPr/>
              <p:nvPr/>
            </p:nvSpPr>
            <p:spPr>
              <a:xfrm>
                <a:off x="1907281" y="5820067"/>
                <a:ext cx="2286322" cy="411480"/>
              </a:xfrm>
              <a:prstGeom prst="rect">
                <a:avLst/>
              </a:prstGeom>
              <a:grpFill/>
              <a:ln w="1270" cap="sq" cmpd="sng" algn="ctr">
                <a:noFill/>
                <a:prstDash val="solid"/>
                <a:miter lim="800000"/>
              </a:ln>
              <a:effectLst/>
            </p:spPr>
            <p:txBody>
              <a:bodyPr rtlCol="0" anchor="ctr"/>
              <a:lstStyle/>
              <a:p>
                <a:pPr algn="ctr" fontAlgn="auto">
                  <a:spcBef>
                    <a:spcPts val="0"/>
                  </a:spcBef>
                  <a:spcAft>
                    <a:spcPts val="0"/>
                  </a:spcAft>
                  <a:defRPr/>
                </a:pPr>
                <a:r>
                  <a:rPr lang="en-GB" sz="2400" b="1" kern="0" dirty="0" smtClean="0">
                    <a:solidFill>
                      <a:srgbClr val="582F7A"/>
                    </a:solidFill>
                    <a:effectLst>
                      <a:outerShdw blurRad="50800" dist="38100" dir="5400000" algn="t" rotWithShape="0">
                        <a:prstClr val="black">
                          <a:alpha val="24000"/>
                        </a:prstClr>
                      </a:outerShdw>
                    </a:effectLst>
                    <a:latin typeface="Calibri"/>
                    <a:cs typeface="Arial" pitchFamily="34" charset="0"/>
                  </a:rPr>
                  <a:t>Monitoring</a:t>
                </a:r>
                <a:endParaRPr lang="en-GB" sz="2400" b="1" kern="0" dirty="0">
                  <a:solidFill>
                    <a:srgbClr val="582F7A"/>
                  </a:solidFill>
                  <a:effectLst>
                    <a:outerShdw blurRad="50800" dist="38100" dir="5400000" algn="t" rotWithShape="0">
                      <a:prstClr val="black">
                        <a:alpha val="24000"/>
                      </a:prstClr>
                    </a:outerShdw>
                  </a:effectLst>
                  <a:latin typeface="Calibri"/>
                  <a:cs typeface="Arial" pitchFamily="34" charset="0"/>
                </a:endParaRPr>
              </a:p>
            </p:txBody>
          </p:sp>
          <p:sp>
            <p:nvSpPr>
              <p:cNvPr id="63" name="Trapezoid 62"/>
              <p:cNvSpPr/>
              <p:nvPr/>
            </p:nvSpPr>
            <p:spPr>
              <a:xfrm>
                <a:off x="1906901" y="5494944"/>
                <a:ext cx="2286000" cy="457200"/>
              </a:xfrm>
              <a:prstGeom prst="trapezoid">
                <a:avLst/>
              </a:prstGeom>
              <a:grpFill/>
              <a:ln w="1270" cap="sq" cmpd="sng" algn="ctr">
                <a:noFill/>
                <a:prstDash val="solid"/>
                <a:miter lim="800000"/>
              </a:ln>
              <a:effectLst/>
              <a:scene3d>
                <a:camera prst="orthographicFront">
                  <a:rot lat="17699931" lon="10799969" rev="24"/>
                </a:camera>
                <a:lightRig rig="threePt" dir="t"/>
              </a:scene3d>
            </p:spPr>
            <p:txBody>
              <a:bodyPr rtlCol="0" anchor="ctr"/>
              <a:lstStyle/>
              <a:p>
                <a:pPr algn="ctr" fontAlgn="auto">
                  <a:spcBef>
                    <a:spcPts val="0"/>
                  </a:spcBef>
                  <a:spcAft>
                    <a:spcPts val="0"/>
                  </a:spcAft>
                  <a:defRPr/>
                </a:pPr>
                <a:endParaRPr lang="en-GB" sz="1800" kern="0">
                  <a:solidFill>
                    <a:prstClr val="black">
                      <a:lumMod val="85000"/>
                      <a:lumOff val="15000"/>
                    </a:prstClr>
                  </a:solidFill>
                  <a:effectLst>
                    <a:outerShdw blurRad="50800" dist="38100" dir="5400000" algn="t" rotWithShape="0">
                      <a:prstClr val="black">
                        <a:alpha val="24000"/>
                      </a:prstClr>
                    </a:outerShdw>
                  </a:effectLst>
                  <a:latin typeface="Calibri"/>
                  <a:cs typeface="Arial" pitchFamily="34" charset="0"/>
                </a:endParaRPr>
              </a:p>
            </p:txBody>
          </p:sp>
        </p:grpSp>
        <p:grpSp>
          <p:nvGrpSpPr>
            <p:cNvPr id="45" name="Group 44"/>
            <p:cNvGrpSpPr/>
            <p:nvPr/>
          </p:nvGrpSpPr>
          <p:grpSpPr>
            <a:xfrm>
              <a:off x="2729912" y="4409518"/>
              <a:ext cx="1855684" cy="700322"/>
              <a:chOff x="1899492" y="5521221"/>
              <a:chExt cx="2297021" cy="700322"/>
            </a:xfrm>
            <a:grpFill/>
          </p:grpSpPr>
          <p:sp>
            <p:nvSpPr>
              <p:cNvPr id="60" name="Rectangle 59"/>
              <p:cNvSpPr/>
              <p:nvPr/>
            </p:nvSpPr>
            <p:spPr>
              <a:xfrm>
                <a:off x="1905000" y="5828351"/>
                <a:ext cx="2291512" cy="393192"/>
              </a:xfrm>
              <a:prstGeom prst="rect">
                <a:avLst/>
              </a:prstGeom>
              <a:grpFill/>
              <a:ln w="1270" cap="sq" cmpd="sng" algn="ctr">
                <a:noFill/>
                <a:prstDash val="solid"/>
                <a:miter lim="800000"/>
              </a:ln>
              <a:effectLst/>
            </p:spPr>
            <p:txBody>
              <a:bodyPr rtlCol="0" anchor="ctr"/>
              <a:lstStyle/>
              <a:p>
                <a:pPr algn="ctr" fontAlgn="auto">
                  <a:spcBef>
                    <a:spcPts val="0"/>
                  </a:spcBef>
                  <a:spcAft>
                    <a:spcPts val="0"/>
                  </a:spcAft>
                  <a:defRPr/>
                </a:pPr>
                <a:r>
                  <a:rPr lang="en-GB" sz="2000" b="1" kern="0" dirty="0" smtClean="0">
                    <a:solidFill>
                      <a:srgbClr val="582F7A"/>
                    </a:solidFill>
                    <a:effectLst>
                      <a:outerShdw blurRad="50800" dist="38100" dir="5400000" algn="t" rotWithShape="0">
                        <a:prstClr val="black">
                          <a:alpha val="24000"/>
                        </a:prstClr>
                      </a:outerShdw>
                    </a:effectLst>
                    <a:latin typeface="Calibri"/>
                    <a:cs typeface="Arial" pitchFamily="34" charset="0"/>
                  </a:rPr>
                  <a:t>Management</a:t>
                </a:r>
                <a:endParaRPr lang="en-GB" sz="2000" b="1" kern="0" dirty="0">
                  <a:solidFill>
                    <a:srgbClr val="582F7A"/>
                  </a:solidFill>
                  <a:effectLst>
                    <a:outerShdw blurRad="50800" dist="38100" dir="5400000" algn="t" rotWithShape="0">
                      <a:prstClr val="black">
                        <a:alpha val="24000"/>
                      </a:prstClr>
                    </a:outerShdw>
                  </a:effectLst>
                  <a:latin typeface="Calibri"/>
                  <a:cs typeface="Arial" pitchFamily="34" charset="0"/>
                </a:endParaRPr>
              </a:p>
            </p:txBody>
          </p:sp>
          <p:sp>
            <p:nvSpPr>
              <p:cNvPr id="61" name="Trapezoid 60"/>
              <p:cNvSpPr/>
              <p:nvPr/>
            </p:nvSpPr>
            <p:spPr>
              <a:xfrm>
                <a:off x="1899492" y="5521221"/>
                <a:ext cx="2297021" cy="457200"/>
              </a:xfrm>
              <a:prstGeom prst="trapezoid">
                <a:avLst/>
              </a:prstGeom>
              <a:grpFill/>
              <a:ln w="1270" cap="sq" cmpd="sng" algn="ctr">
                <a:noFill/>
                <a:prstDash val="solid"/>
                <a:miter lim="800000"/>
              </a:ln>
              <a:effectLst/>
              <a:scene3d>
                <a:camera prst="orthographicFront">
                  <a:rot lat="17399931" lon="10799963" rev="29"/>
                </a:camera>
                <a:lightRig rig="threePt" dir="t"/>
              </a:scene3d>
            </p:spPr>
            <p:txBody>
              <a:bodyPr rtlCol="0" anchor="ctr"/>
              <a:lstStyle/>
              <a:p>
                <a:pPr algn="ctr" fontAlgn="auto">
                  <a:spcBef>
                    <a:spcPts val="0"/>
                  </a:spcBef>
                  <a:spcAft>
                    <a:spcPts val="0"/>
                  </a:spcAft>
                  <a:defRPr/>
                </a:pPr>
                <a:endParaRPr lang="en-GB" sz="1800" kern="0">
                  <a:solidFill>
                    <a:prstClr val="black">
                      <a:lumMod val="85000"/>
                      <a:lumOff val="15000"/>
                    </a:prstClr>
                  </a:solidFill>
                  <a:effectLst>
                    <a:outerShdw blurRad="50800" dist="38100" dir="5400000" algn="t" rotWithShape="0">
                      <a:prstClr val="black">
                        <a:alpha val="24000"/>
                      </a:prstClr>
                    </a:outerShdw>
                  </a:effectLst>
                  <a:latin typeface="Calibri"/>
                  <a:cs typeface="Arial" pitchFamily="34" charset="0"/>
                </a:endParaRPr>
              </a:p>
            </p:txBody>
          </p:sp>
        </p:grpSp>
        <p:grpSp>
          <p:nvGrpSpPr>
            <p:cNvPr id="46" name="Group 45"/>
            <p:cNvGrpSpPr/>
            <p:nvPr/>
          </p:nvGrpSpPr>
          <p:grpSpPr>
            <a:xfrm>
              <a:off x="2838967" y="3902764"/>
              <a:ext cx="1640501" cy="656044"/>
              <a:chOff x="1895892" y="5533921"/>
              <a:chExt cx="2304457" cy="656044"/>
            </a:xfrm>
            <a:grpFill/>
          </p:grpSpPr>
          <p:sp>
            <p:nvSpPr>
              <p:cNvPr id="58" name="Rectangle 57"/>
              <p:cNvSpPr/>
              <p:nvPr/>
            </p:nvSpPr>
            <p:spPr>
              <a:xfrm>
                <a:off x="1896274" y="5824205"/>
                <a:ext cx="2304075" cy="365760"/>
              </a:xfrm>
              <a:prstGeom prst="rect">
                <a:avLst/>
              </a:prstGeom>
              <a:grpFill/>
              <a:ln w="1270" cap="sq" cmpd="sng" algn="ctr">
                <a:noFill/>
                <a:prstDash val="solid"/>
                <a:miter lim="800000"/>
              </a:ln>
              <a:effectLst/>
            </p:spPr>
            <p:txBody>
              <a:bodyPr rtlCol="0" anchor="ctr"/>
              <a:lstStyle/>
              <a:p>
                <a:pPr algn="ctr" fontAlgn="auto">
                  <a:spcBef>
                    <a:spcPts val="0"/>
                  </a:spcBef>
                  <a:spcAft>
                    <a:spcPts val="0"/>
                  </a:spcAft>
                  <a:defRPr/>
                </a:pPr>
                <a:r>
                  <a:rPr lang="en-GB" sz="1800" b="1" kern="0" dirty="0" smtClean="0">
                    <a:solidFill>
                      <a:srgbClr val="582F7A"/>
                    </a:solidFill>
                    <a:effectLst>
                      <a:outerShdw blurRad="50800" dist="38100" dir="5400000" algn="t" rotWithShape="0">
                        <a:prstClr val="black">
                          <a:alpha val="24000"/>
                        </a:prstClr>
                      </a:outerShdw>
                    </a:effectLst>
                    <a:latin typeface="Calibri"/>
                    <a:cs typeface="Arial" pitchFamily="34" charset="0"/>
                  </a:rPr>
                  <a:t>Prediction</a:t>
                </a:r>
                <a:endParaRPr lang="en-GB" sz="1800" b="1" kern="0" dirty="0">
                  <a:solidFill>
                    <a:srgbClr val="582F7A"/>
                  </a:solidFill>
                  <a:effectLst>
                    <a:outerShdw blurRad="50800" dist="38100" dir="5400000" algn="t" rotWithShape="0">
                      <a:prstClr val="black">
                        <a:alpha val="24000"/>
                      </a:prstClr>
                    </a:outerShdw>
                  </a:effectLst>
                  <a:latin typeface="Calibri"/>
                  <a:cs typeface="Arial" pitchFamily="34" charset="0"/>
                </a:endParaRPr>
              </a:p>
            </p:txBody>
          </p:sp>
          <p:sp>
            <p:nvSpPr>
              <p:cNvPr id="59" name="Trapezoid 58"/>
              <p:cNvSpPr/>
              <p:nvPr/>
            </p:nvSpPr>
            <p:spPr>
              <a:xfrm>
                <a:off x="1895892" y="5533921"/>
                <a:ext cx="2304075" cy="457200"/>
              </a:xfrm>
              <a:prstGeom prst="trapezoid">
                <a:avLst/>
              </a:prstGeom>
              <a:grpFill/>
              <a:ln w="1270" cap="sq" cmpd="sng" algn="ctr">
                <a:noFill/>
                <a:prstDash val="solid"/>
                <a:miter lim="800000"/>
              </a:ln>
              <a:effectLst/>
              <a:scene3d>
                <a:camera prst="orthographicFront">
                  <a:rot lat="17099929" lon="10799953" rev="38"/>
                </a:camera>
                <a:lightRig rig="threePt" dir="t"/>
              </a:scene3d>
            </p:spPr>
            <p:txBody>
              <a:bodyPr rtlCol="0" anchor="ctr"/>
              <a:lstStyle/>
              <a:p>
                <a:pPr algn="ctr" fontAlgn="auto">
                  <a:spcBef>
                    <a:spcPts val="0"/>
                  </a:spcBef>
                  <a:spcAft>
                    <a:spcPts val="0"/>
                  </a:spcAft>
                  <a:defRPr/>
                </a:pPr>
                <a:endParaRPr lang="en-GB" sz="1800" kern="0">
                  <a:solidFill>
                    <a:prstClr val="black">
                      <a:lumMod val="85000"/>
                      <a:lumOff val="15000"/>
                    </a:prstClr>
                  </a:solidFill>
                  <a:effectLst>
                    <a:outerShdw blurRad="50800" dist="38100" dir="5400000" algn="t" rotWithShape="0">
                      <a:prstClr val="black">
                        <a:alpha val="24000"/>
                      </a:prstClr>
                    </a:outerShdw>
                  </a:effectLst>
                  <a:latin typeface="Calibri"/>
                  <a:cs typeface="Arial" pitchFamily="34" charset="0"/>
                </a:endParaRPr>
              </a:p>
            </p:txBody>
          </p:sp>
        </p:grpSp>
        <p:grpSp>
          <p:nvGrpSpPr>
            <p:cNvPr id="47" name="Group 46"/>
            <p:cNvGrpSpPr/>
            <p:nvPr/>
          </p:nvGrpSpPr>
          <p:grpSpPr>
            <a:xfrm>
              <a:off x="2943880" y="3560450"/>
              <a:ext cx="1431473" cy="510318"/>
              <a:chOff x="1884443" y="5666091"/>
              <a:chExt cx="2324205" cy="510318"/>
            </a:xfrm>
            <a:grpFill/>
          </p:grpSpPr>
          <p:sp>
            <p:nvSpPr>
              <p:cNvPr id="50" name="Rectangle 49"/>
              <p:cNvSpPr/>
              <p:nvPr/>
            </p:nvSpPr>
            <p:spPr>
              <a:xfrm>
                <a:off x="1894912" y="5819793"/>
                <a:ext cx="2304838" cy="356616"/>
              </a:xfrm>
              <a:prstGeom prst="rect">
                <a:avLst/>
              </a:prstGeom>
              <a:grpFill/>
              <a:ln w="1270" cap="sq" cmpd="sng" algn="ctr">
                <a:noFill/>
                <a:prstDash val="solid"/>
                <a:miter lim="800000"/>
              </a:ln>
              <a:effectLst/>
            </p:spPr>
            <p:txBody>
              <a:bodyPr rtlCol="0" anchor="ctr"/>
              <a:lstStyle/>
              <a:p>
                <a:pPr algn="ctr" fontAlgn="auto">
                  <a:spcBef>
                    <a:spcPts val="0"/>
                  </a:spcBef>
                  <a:spcAft>
                    <a:spcPts val="0"/>
                  </a:spcAft>
                  <a:defRPr/>
                </a:pPr>
                <a:r>
                  <a:rPr lang="en-GB" sz="1800" b="1" kern="0" dirty="0" smtClean="0">
                    <a:solidFill>
                      <a:srgbClr val="582F7A"/>
                    </a:solidFill>
                    <a:effectLst>
                      <a:outerShdw blurRad="50800" dist="38100" dir="5400000" algn="t" rotWithShape="0">
                        <a:prstClr val="black">
                          <a:alpha val="24000"/>
                        </a:prstClr>
                      </a:outerShdw>
                    </a:effectLst>
                    <a:latin typeface="Calibri"/>
                    <a:cs typeface="Arial" pitchFamily="34" charset="0"/>
                  </a:rPr>
                  <a:t>Prevention</a:t>
                </a:r>
                <a:endParaRPr lang="en-GB" sz="1800" b="1" kern="0" dirty="0">
                  <a:solidFill>
                    <a:srgbClr val="582F7A"/>
                  </a:solidFill>
                  <a:effectLst>
                    <a:outerShdw blurRad="50800" dist="38100" dir="5400000" algn="t" rotWithShape="0">
                      <a:prstClr val="black">
                        <a:alpha val="24000"/>
                      </a:prstClr>
                    </a:outerShdw>
                  </a:effectLst>
                  <a:latin typeface="Calibri"/>
                  <a:cs typeface="Arial" pitchFamily="34" charset="0"/>
                </a:endParaRPr>
              </a:p>
            </p:txBody>
          </p:sp>
          <p:sp>
            <p:nvSpPr>
              <p:cNvPr id="57" name="Trapezoid 56"/>
              <p:cNvSpPr/>
              <p:nvPr/>
            </p:nvSpPr>
            <p:spPr>
              <a:xfrm>
                <a:off x="1884443" y="5666091"/>
                <a:ext cx="2324205" cy="258077"/>
              </a:xfrm>
              <a:prstGeom prst="trapezoid">
                <a:avLst/>
              </a:prstGeom>
              <a:grpFill/>
              <a:ln w="1270" cap="sq" cmpd="sng" algn="ctr">
                <a:noFill/>
                <a:prstDash val="solid"/>
                <a:miter lim="800000"/>
              </a:ln>
              <a:effectLst/>
              <a:scene3d>
                <a:camera prst="orthographicFront">
                  <a:rot lat="16799928" lon="10799934" rev="56"/>
                </a:camera>
                <a:lightRig rig="threePt" dir="t"/>
              </a:scene3d>
            </p:spPr>
            <p:txBody>
              <a:bodyPr rtlCol="0" anchor="ctr"/>
              <a:lstStyle/>
              <a:p>
                <a:pPr algn="ctr" fontAlgn="auto">
                  <a:spcBef>
                    <a:spcPts val="0"/>
                  </a:spcBef>
                  <a:spcAft>
                    <a:spcPts val="0"/>
                  </a:spcAft>
                  <a:defRPr/>
                </a:pPr>
                <a:endParaRPr lang="en-GB" sz="1800" kern="0">
                  <a:solidFill>
                    <a:prstClr val="black">
                      <a:lumMod val="85000"/>
                      <a:lumOff val="15000"/>
                    </a:prstClr>
                  </a:solidFill>
                  <a:effectLst>
                    <a:outerShdw blurRad="50800" dist="38100" dir="5400000" algn="t" rotWithShape="0">
                      <a:prstClr val="black">
                        <a:alpha val="24000"/>
                      </a:prstClr>
                    </a:outerShdw>
                  </a:effectLst>
                  <a:latin typeface="Calibri"/>
                  <a:cs typeface="Arial" pitchFamily="34" charset="0"/>
                </a:endParaRPr>
              </a:p>
            </p:txBody>
          </p:sp>
        </p:grpSp>
        <p:sp>
          <p:nvSpPr>
            <p:cNvPr id="49" name="Trapezoid 48"/>
            <p:cNvSpPr/>
            <p:nvPr/>
          </p:nvSpPr>
          <p:spPr>
            <a:xfrm>
              <a:off x="3062289" y="3090315"/>
              <a:ext cx="1188522" cy="457200"/>
            </a:xfrm>
            <a:prstGeom prst="trapezoid">
              <a:avLst/>
            </a:prstGeom>
            <a:grpFill/>
            <a:ln w="1270" cap="sq" cmpd="sng" algn="ctr">
              <a:noFill/>
              <a:prstDash val="solid"/>
              <a:miter lim="800000"/>
            </a:ln>
            <a:effectLst/>
            <a:scene3d>
              <a:camera prst="orthographicFront">
                <a:rot lat="16200000" lon="10799880" rev="108"/>
              </a:camera>
              <a:lightRig rig="threePt" dir="t"/>
            </a:scene3d>
          </p:spPr>
          <p:txBody>
            <a:bodyPr rtlCol="0" anchor="ctr"/>
            <a:lstStyle/>
            <a:p>
              <a:pPr algn="ctr" fontAlgn="auto">
                <a:spcBef>
                  <a:spcPts val="0"/>
                </a:spcBef>
                <a:spcAft>
                  <a:spcPts val="0"/>
                </a:spcAft>
                <a:defRPr/>
              </a:pPr>
              <a:endParaRPr lang="en-GB" sz="1800" kern="0">
                <a:solidFill>
                  <a:prstClr val="black">
                    <a:lumMod val="85000"/>
                    <a:lumOff val="15000"/>
                  </a:prstClr>
                </a:solidFill>
                <a:effectLst>
                  <a:outerShdw blurRad="50800" dist="38100" dir="5400000" algn="t" rotWithShape="0">
                    <a:prstClr val="black">
                      <a:alpha val="24000"/>
                    </a:prstClr>
                  </a:outerShdw>
                </a:effectLst>
                <a:latin typeface="Calibri"/>
                <a:cs typeface="Arial" pitchFamily="34" charset="0"/>
              </a:endParaRPr>
            </a:p>
          </p:txBody>
        </p:sp>
      </p:grpSp>
      <p:sp>
        <p:nvSpPr>
          <p:cNvPr id="14" name="Arrow"/>
          <p:cNvSpPr/>
          <p:nvPr/>
        </p:nvSpPr>
        <p:spPr>
          <a:xfrm rot="10800000">
            <a:off x="1276791" y="2075621"/>
            <a:ext cx="1088020" cy="2874249"/>
          </a:xfrm>
          <a:prstGeom prst="downArrow">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sp>
        <p:nvSpPr>
          <p:cNvPr id="15" name="Home-based (limited availability)"/>
          <p:cNvSpPr txBox="1"/>
          <p:nvPr/>
        </p:nvSpPr>
        <p:spPr>
          <a:xfrm>
            <a:off x="725038" y="5155381"/>
            <a:ext cx="2133918" cy="646331"/>
          </a:xfrm>
          <a:prstGeom prst="rect">
            <a:avLst/>
          </a:prstGeom>
          <a:noFill/>
        </p:spPr>
        <p:txBody>
          <a:bodyPr wrap="none" rtlCol="0">
            <a:spAutoFit/>
          </a:bodyPr>
          <a:lstStyle/>
          <a:p>
            <a:pPr algn="ctr" fontAlgn="auto">
              <a:spcBef>
                <a:spcPts val="0"/>
              </a:spcBef>
              <a:spcAft>
                <a:spcPts val="0"/>
              </a:spcAft>
            </a:pPr>
            <a:r>
              <a:rPr lang="en-GB" sz="1800" dirty="0" smtClean="0">
                <a:solidFill>
                  <a:srgbClr val="582F7A"/>
                </a:solidFill>
                <a:latin typeface="Arial" panose="020B0604020202020204" pitchFamily="34" charset="0"/>
                <a:cs typeface="Arial" panose="020B0604020202020204" pitchFamily="34" charset="0"/>
              </a:rPr>
              <a:t>Home-based</a:t>
            </a:r>
          </a:p>
          <a:p>
            <a:pPr algn="ctr" fontAlgn="auto">
              <a:spcBef>
                <a:spcPts val="0"/>
              </a:spcBef>
              <a:spcAft>
                <a:spcPts val="0"/>
              </a:spcAft>
            </a:pPr>
            <a:r>
              <a:rPr lang="en-GB" sz="1800" dirty="0" smtClean="0">
                <a:solidFill>
                  <a:srgbClr val="582F7A"/>
                </a:solidFill>
                <a:latin typeface="Arial" panose="020B0604020202020204" pitchFamily="34" charset="0"/>
                <a:cs typeface="Arial" panose="020B0604020202020204" pitchFamily="34" charset="0"/>
              </a:rPr>
              <a:t>(limited </a:t>
            </a:r>
            <a:r>
              <a:rPr lang="en-GB" sz="1800" dirty="0">
                <a:solidFill>
                  <a:srgbClr val="582F7A"/>
                </a:solidFill>
                <a:latin typeface="Arial" panose="020B0604020202020204" pitchFamily="34" charset="0"/>
                <a:cs typeface="Arial" panose="020B0604020202020204" pitchFamily="34" charset="0"/>
              </a:rPr>
              <a:t>a</a:t>
            </a:r>
            <a:r>
              <a:rPr lang="en-GB" sz="1800" dirty="0" smtClean="0">
                <a:solidFill>
                  <a:srgbClr val="582F7A"/>
                </a:solidFill>
                <a:latin typeface="Arial" panose="020B0604020202020204" pitchFamily="34" charset="0"/>
                <a:cs typeface="Arial" panose="020B0604020202020204" pitchFamily="34" charset="0"/>
              </a:rPr>
              <a:t>vailability)</a:t>
            </a:r>
            <a:endParaRPr lang="en-GB" sz="1800" dirty="0">
              <a:solidFill>
                <a:srgbClr val="582F7A"/>
              </a:solidFill>
              <a:latin typeface="Arial" panose="020B0604020202020204" pitchFamily="34" charset="0"/>
              <a:cs typeface="Arial" panose="020B0604020202020204" pitchFamily="34" charset="0"/>
            </a:endParaRPr>
          </a:p>
        </p:txBody>
      </p:sp>
      <p:sp>
        <p:nvSpPr>
          <p:cNvPr id="153" name="Person-based (always available)"/>
          <p:cNvSpPr txBox="1"/>
          <p:nvPr/>
        </p:nvSpPr>
        <p:spPr>
          <a:xfrm>
            <a:off x="807191" y="1367843"/>
            <a:ext cx="2027222" cy="646331"/>
          </a:xfrm>
          <a:prstGeom prst="rect">
            <a:avLst/>
          </a:prstGeom>
          <a:noFill/>
        </p:spPr>
        <p:txBody>
          <a:bodyPr wrap="none" rtlCol="0">
            <a:spAutoFit/>
          </a:bodyPr>
          <a:lstStyle/>
          <a:p>
            <a:pPr algn="ctr" fontAlgn="auto">
              <a:spcBef>
                <a:spcPts val="0"/>
              </a:spcBef>
              <a:spcAft>
                <a:spcPts val="0"/>
              </a:spcAft>
            </a:pPr>
            <a:r>
              <a:rPr lang="en-GB" sz="1800" dirty="0" smtClean="0">
                <a:solidFill>
                  <a:srgbClr val="582F7A"/>
                </a:solidFill>
                <a:latin typeface="Arial" panose="020B0604020202020204" pitchFamily="34" charset="0"/>
                <a:cs typeface="Arial" panose="020B0604020202020204" pitchFamily="34" charset="0"/>
              </a:rPr>
              <a:t>Person-based</a:t>
            </a:r>
          </a:p>
          <a:p>
            <a:pPr algn="ctr" fontAlgn="auto">
              <a:spcBef>
                <a:spcPts val="0"/>
              </a:spcBef>
              <a:spcAft>
                <a:spcPts val="0"/>
              </a:spcAft>
            </a:pPr>
            <a:r>
              <a:rPr lang="en-GB" sz="1800" dirty="0" smtClean="0">
                <a:solidFill>
                  <a:srgbClr val="582F7A"/>
                </a:solidFill>
                <a:latin typeface="Arial" panose="020B0604020202020204" pitchFamily="34" charset="0"/>
                <a:cs typeface="Arial" panose="020B0604020202020204" pitchFamily="34" charset="0"/>
              </a:rPr>
              <a:t>(always available)</a:t>
            </a:r>
            <a:endParaRPr lang="en-GB" sz="1800" dirty="0">
              <a:solidFill>
                <a:srgbClr val="582F7A"/>
              </a:solidFill>
              <a:latin typeface="Arial" panose="020B0604020202020204" pitchFamily="34" charset="0"/>
              <a:cs typeface="Arial" panose="020B0604020202020204" pitchFamily="34" charset="0"/>
            </a:endParaRPr>
          </a:p>
        </p:txBody>
      </p:sp>
      <p:grpSp>
        <p:nvGrpSpPr>
          <p:cNvPr id="17" name="2001"/>
          <p:cNvGrpSpPr/>
          <p:nvPr/>
        </p:nvGrpSpPr>
        <p:grpSpPr>
          <a:xfrm>
            <a:off x="5282089" y="3517564"/>
            <a:ext cx="1661155" cy="2041050"/>
            <a:chOff x="5282089" y="3517564"/>
            <a:chExt cx="1661155" cy="2041050"/>
          </a:xfrm>
        </p:grpSpPr>
        <p:grpSp>
          <p:nvGrpSpPr>
            <p:cNvPr id="80" name="Group 79"/>
            <p:cNvGrpSpPr/>
            <p:nvPr/>
          </p:nvGrpSpPr>
          <p:grpSpPr>
            <a:xfrm>
              <a:off x="5407692" y="4204274"/>
              <a:ext cx="1318221" cy="1354340"/>
              <a:chOff x="6453494" y="2317132"/>
              <a:chExt cx="1969724" cy="2047043"/>
            </a:xfrm>
          </p:grpSpPr>
          <p:sp>
            <p:nvSpPr>
              <p:cNvPr id="81" name="Oval 80"/>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2" name="Oval 81"/>
              <p:cNvSpPr/>
              <p:nvPr/>
            </p:nvSpPr>
            <p:spPr>
              <a:xfrm>
                <a:off x="6581146" y="2317132"/>
                <a:ext cx="1741714" cy="1741714"/>
              </a:xfrm>
              <a:prstGeom prst="ellipse">
                <a:avLst/>
              </a:prstGeom>
              <a:solidFill>
                <a:srgbClr val="582F7A"/>
              </a:solidFill>
              <a:ln w="12700" cap="flat" cmpd="sng" algn="ctr">
                <a:solidFill>
                  <a:srgbClr val="002060"/>
                </a:solidFill>
                <a:prstDash val="solid"/>
              </a:ln>
              <a:effectLst/>
            </p:spPr>
            <p:txBody>
              <a:bodyPr rtlCol="0" anchor="ctr"/>
              <a:lstStyle/>
              <a:p>
                <a:pPr algn="ctr" fontAlgn="auto">
                  <a:spcBef>
                    <a:spcPts val="0"/>
                  </a:spcBef>
                  <a:spcAft>
                    <a:spcPts val="0"/>
                  </a:spcAft>
                </a:pPr>
                <a:endParaRPr lang="en-US" sz="1800" kern="0">
                  <a:solidFill>
                    <a:sysClr val="window" lastClr="FFFFFF"/>
                  </a:solidFill>
                  <a:latin typeface="Calibri"/>
                </a:endParaRPr>
              </a:p>
            </p:txBody>
          </p:sp>
          <p:sp>
            <p:nvSpPr>
              <p:cNvPr id="83" name="Oval 82"/>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algn="ctr" fontAlgn="auto">
                  <a:spcBef>
                    <a:spcPts val="0"/>
                  </a:spcBef>
                  <a:spcAft>
                    <a:spcPts val="0"/>
                  </a:spcAft>
                  <a:defRPr/>
                </a:pPr>
                <a:endParaRPr lang="en-US" sz="1800" kern="0">
                  <a:solidFill>
                    <a:sysClr val="window" lastClr="FFFFFF"/>
                  </a:solidFill>
                  <a:latin typeface="Calibri"/>
                </a:endParaRPr>
              </a:p>
            </p:txBody>
          </p:sp>
          <p:sp>
            <p:nvSpPr>
              <p:cNvPr id="84" name="TextBox 83"/>
              <p:cNvSpPr txBox="1"/>
              <p:nvPr/>
            </p:nvSpPr>
            <p:spPr>
              <a:xfrm>
                <a:off x="6910903" y="2846279"/>
                <a:ext cx="1119062" cy="697792"/>
              </a:xfrm>
              <a:prstGeom prst="rect">
                <a:avLst/>
              </a:prstGeom>
              <a:noFill/>
            </p:spPr>
            <p:txBody>
              <a:bodyPr wrap="none" rtlCol="0">
                <a:spAutoFit/>
              </a:bodyPr>
              <a:lstStyle/>
              <a:p>
                <a:pPr algn="ctr" fontAlgn="auto">
                  <a:spcBef>
                    <a:spcPts val="0"/>
                  </a:spcBef>
                  <a:spcAft>
                    <a:spcPts val="0"/>
                  </a:spcAft>
                </a:pPr>
                <a:r>
                  <a:rPr lang="en-US" sz="2400" b="1" dirty="0" smtClean="0">
                    <a:solidFill>
                      <a:prstClr val="white"/>
                    </a:solidFill>
                    <a:effectLst>
                      <a:outerShdw blurRad="50800" dist="38100" dir="5400000" algn="t" rotWithShape="0">
                        <a:prstClr val="black">
                          <a:alpha val="40000"/>
                        </a:prstClr>
                      </a:outerShdw>
                    </a:effectLst>
                    <a:latin typeface="Arial Narrow" panose="020B0606020202030204" pitchFamily="34" charset="0"/>
                  </a:rPr>
                  <a:t>2001</a:t>
                </a:r>
                <a:endParaRPr lang="en-US" sz="2400" b="1" dirty="0">
                  <a:solidFill>
                    <a:prstClr val="white"/>
                  </a:solidFill>
                  <a:effectLst>
                    <a:outerShdw blurRad="50800" dist="38100" dir="5400000" algn="t" rotWithShape="0">
                      <a:prstClr val="black">
                        <a:alpha val="40000"/>
                      </a:prstClr>
                    </a:outerShdw>
                  </a:effectLst>
                  <a:latin typeface="Arial Narrow" panose="020B0606020202030204" pitchFamily="34" charset="0"/>
                </a:endParaRPr>
              </a:p>
            </p:txBody>
          </p:sp>
        </p:grpSp>
        <p:sp>
          <p:nvSpPr>
            <p:cNvPr id="86" name="TextBox 85"/>
            <p:cNvSpPr txBox="1"/>
            <p:nvPr/>
          </p:nvSpPr>
          <p:spPr>
            <a:xfrm>
              <a:off x="5282089" y="3517564"/>
              <a:ext cx="1661155" cy="646331"/>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fontAlgn="auto">
                <a:spcBef>
                  <a:spcPts val="0"/>
                </a:spcBef>
                <a:spcAft>
                  <a:spcPts val="0"/>
                </a:spcAft>
              </a:pPr>
              <a:r>
                <a:rPr lang="en-US" sz="1800" b="0" dirty="0" smtClean="0">
                  <a:solidFill>
                    <a:srgbClr val="69A830"/>
                  </a:solidFill>
                </a:rPr>
                <a:t>Telecare smart sensors</a:t>
              </a:r>
              <a:endParaRPr lang="en-US" sz="1800" b="0" dirty="0">
                <a:solidFill>
                  <a:srgbClr val="69A830"/>
                </a:solidFill>
              </a:endParaRPr>
            </a:p>
          </p:txBody>
        </p:sp>
      </p:grpSp>
      <p:grpSp>
        <p:nvGrpSpPr>
          <p:cNvPr id="18" name="2006"/>
          <p:cNvGrpSpPr/>
          <p:nvPr/>
        </p:nvGrpSpPr>
        <p:grpSpPr>
          <a:xfrm>
            <a:off x="441686" y="4132908"/>
            <a:ext cx="3502365" cy="1678590"/>
            <a:chOff x="441686" y="4132908"/>
            <a:chExt cx="3502365" cy="1678590"/>
          </a:xfrm>
        </p:grpSpPr>
        <p:grpSp>
          <p:nvGrpSpPr>
            <p:cNvPr id="98" name="Group 97"/>
            <p:cNvGrpSpPr/>
            <p:nvPr/>
          </p:nvGrpSpPr>
          <p:grpSpPr>
            <a:xfrm>
              <a:off x="2625830" y="4132908"/>
              <a:ext cx="1318221" cy="1354340"/>
              <a:chOff x="6453494" y="2317132"/>
              <a:chExt cx="1969724" cy="2047043"/>
            </a:xfrm>
          </p:grpSpPr>
          <p:sp>
            <p:nvSpPr>
              <p:cNvPr id="99" name="Oval 98"/>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0" name="Oval 99"/>
              <p:cNvSpPr/>
              <p:nvPr/>
            </p:nvSpPr>
            <p:spPr>
              <a:xfrm>
                <a:off x="6581146" y="2317132"/>
                <a:ext cx="1741714" cy="1741714"/>
              </a:xfrm>
              <a:prstGeom prst="ellipse">
                <a:avLst/>
              </a:prstGeom>
              <a:solidFill>
                <a:srgbClr val="582F7A"/>
              </a:solidFill>
              <a:ln w="12700" cap="flat" cmpd="sng" algn="ctr">
                <a:solidFill>
                  <a:srgbClr val="002060"/>
                </a:solidFill>
                <a:prstDash val="solid"/>
              </a:ln>
              <a:effectLst/>
            </p:spPr>
            <p:txBody>
              <a:bodyPr rtlCol="0" anchor="ctr"/>
              <a:lstStyle/>
              <a:p>
                <a:pPr algn="ctr" fontAlgn="auto">
                  <a:spcBef>
                    <a:spcPts val="0"/>
                  </a:spcBef>
                  <a:spcAft>
                    <a:spcPts val="0"/>
                  </a:spcAft>
                </a:pPr>
                <a:endParaRPr lang="en-US" sz="1800" kern="0">
                  <a:solidFill>
                    <a:sysClr val="window" lastClr="FFFFFF"/>
                  </a:solidFill>
                  <a:latin typeface="Calibri"/>
                </a:endParaRPr>
              </a:p>
            </p:txBody>
          </p:sp>
          <p:sp>
            <p:nvSpPr>
              <p:cNvPr id="101" name="Oval 100"/>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algn="ctr" fontAlgn="auto">
                  <a:spcBef>
                    <a:spcPts val="0"/>
                  </a:spcBef>
                  <a:spcAft>
                    <a:spcPts val="0"/>
                  </a:spcAft>
                  <a:defRPr/>
                </a:pPr>
                <a:endParaRPr lang="en-US" sz="1800" kern="0">
                  <a:solidFill>
                    <a:sysClr val="window" lastClr="FFFFFF"/>
                  </a:solidFill>
                  <a:latin typeface="Calibri"/>
                </a:endParaRPr>
              </a:p>
            </p:txBody>
          </p:sp>
          <p:sp>
            <p:nvSpPr>
              <p:cNvPr id="102" name="TextBox 101"/>
              <p:cNvSpPr txBox="1"/>
              <p:nvPr/>
            </p:nvSpPr>
            <p:spPr>
              <a:xfrm>
                <a:off x="6910903" y="2846279"/>
                <a:ext cx="1119062" cy="697792"/>
              </a:xfrm>
              <a:prstGeom prst="rect">
                <a:avLst/>
              </a:prstGeom>
              <a:noFill/>
            </p:spPr>
            <p:txBody>
              <a:bodyPr wrap="none" rtlCol="0">
                <a:spAutoFit/>
              </a:bodyPr>
              <a:lstStyle/>
              <a:p>
                <a:pPr algn="ctr" fontAlgn="auto">
                  <a:spcBef>
                    <a:spcPts val="0"/>
                  </a:spcBef>
                  <a:spcAft>
                    <a:spcPts val="0"/>
                  </a:spcAft>
                </a:pPr>
                <a:r>
                  <a:rPr lang="en-US" sz="2400" b="1" dirty="0" smtClean="0">
                    <a:solidFill>
                      <a:prstClr val="white"/>
                    </a:solidFill>
                    <a:effectLst>
                      <a:outerShdw blurRad="50800" dist="38100" dir="5400000" algn="t" rotWithShape="0">
                        <a:prstClr val="black">
                          <a:alpha val="40000"/>
                        </a:prstClr>
                      </a:outerShdw>
                    </a:effectLst>
                    <a:latin typeface="Arial Narrow" panose="020B0606020202030204" pitchFamily="34" charset="0"/>
                  </a:rPr>
                  <a:t>2006</a:t>
                </a:r>
                <a:endParaRPr lang="en-US" sz="2400" b="1" dirty="0">
                  <a:solidFill>
                    <a:prstClr val="white"/>
                  </a:solidFill>
                  <a:effectLst>
                    <a:outerShdw blurRad="50800" dist="38100" dir="5400000" algn="t" rotWithShape="0">
                      <a:prstClr val="black">
                        <a:alpha val="40000"/>
                      </a:prstClr>
                    </a:outerShdw>
                  </a:effectLst>
                  <a:latin typeface="Arial Narrow" panose="020B0606020202030204" pitchFamily="34" charset="0"/>
                </a:endParaRPr>
              </a:p>
            </p:txBody>
          </p:sp>
        </p:grpSp>
        <p:sp>
          <p:nvSpPr>
            <p:cNvPr id="103" name="TextBox 102"/>
            <p:cNvSpPr txBox="1"/>
            <p:nvPr/>
          </p:nvSpPr>
          <p:spPr>
            <a:xfrm>
              <a:off x="441686" y="5165167"/>
              <a:ext cx="2024342" cy="646331"/>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r" fontAlgn="auto">
                <a:spcBef>
                  <a:spcPts val="0"/>
                </a:spcBef>
                <a:spcAft>
                  <a:spcPts val="0"/>
                </a:spcAft>
              </a:pPr>
              <a:r>
                <a:rPr lang="en-US" sz="1800" b="0" dirty="0" smtClean="0">
                  <a:solidFill>
                    <a:srgbClr val="69A830"/>
                  </a:solidFill>
                </a:rPr>
                <a:t>Telehealth, activity monitoring</a:t>
              </a:r>
              <a:endParaRPr lang="en-US" sz="1800" b="0" dirty="0">
                <a:solidFill>
                  <a:srgbClr val="69A830"/>
                </a:solidFill>
              </a:endParaRPr>
            </a:p>
          </p:txBody>
        </p:sp>
      </p:grpSp>
      <p:grpSp>
        <p:nvGrpSpPr>
          <p:cNvPr id="19" name="2014"/>
          <p:cNvGrpSpPr/>
          <p:nvPr/>
        </p:nvGrpSpPr>
        <p:grpSpPr>
          <a:xfrm>
            <a:off x="186703" y="2234005"/>
            <a:ext cx="2436798" cy="2150109"/>
            <a:chOff x="256533" y="2011695"/>
            <a:chExt cx="2436798" cy="2150109"/>
          </a:xfrm>
        </p:grpSpPr>
        <p:grpSp>
          <p:nvGrpSpPr>
            <p:cNvPr id="104" name="Group 103"/>
            <p:cNvGrpSpPr/>
            <p:nvPr/>
          </p:nvGrpSpPr>
          <p:grpSpPr>
            <a:xfrm>
              <a:off x="1375110" y="2807464"/>
              <a:ext cx="1318221" cy="1354340"/>
              <a:chOff x="6453494" y="2317132"/>
              <a:chExt cx="1969724" cy="2047043"/>
            </a:xfrm>
          </p:grpSpPr>
          <p:sp>
            <p:nvSpPr>
              <p:cNvPr id="105" name="Oval 104"/>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6" name="Oval 105"/>
              <p:cNvSpPr/>
              <p:nvPr/>
            </p:nvSpPr>
            <p:spPr>
              <a:xfrm>
                <a:off x="6581146" y="2317132"/>
                <a:ext cx="1741714" cy="1741714"/>
              </a:xfrm>
              <a:prstGeom prst="ellipse">
                <a:avLst/>
              </a:prstGeom>
              <a:solidFill>
                <a:srgbClr val="582F7A"/>
              </a:solidFill>
              <a:ln w="12700" cap="flat" cmpd="sng" algn="ctr">
                <a:solidFill>
                  <a:srgbClr val="002060"/>
                </a:solidFill>
                <a:prstDash val="solid"/>
              </a:ln>
              <a:effectLst/>
            </p:spPr>
            <p:txBody>
              <a:bodyPr rtlCol="0" anchor="ctr"/>
              <a:lstStyle/>
              <a:p>
                <a:pPr algn="ctr" fontAlgn="auto">
                  <a:spcBef>
                    <a:spcPts val="0"/>
                  </a:spcBef>
                  <a:spcAft>
                    <a:spcPts val="0"/>
                  </a:spcAft>
                </a:pPr>
                <a:endParaRPr lang="en-US" sz="1800" kern="0">
                  <a:solidFill>
                    <a:sysClr val="window" lastClr="FFFFFF"/>
                  </a:solidFill>
                  <a:latin typeface="Calibri"/>
                </a:endParaRPr>
              </a:p>
            </p:txBody>
          </p:sp>
          <p:sp>
            <p:nvSpPr>
              <p:cNvPr id="107" name="Oval 106"/>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algn="ctr" fontAlgn="auto">
                  <a:spcBef>
                    <a:spcPts val="0"/>
                  </a:spcBef>
                  <a:spcAft>
                    <a:spcPts val="0"/>
                  </a:spcAft>
                  <a:defRPr/>
                </a:pPr>
                <a:endParaRPr lang="en-US" sz="1800" kern="0">
                  <a:solidFill>
                    <a:sysClr val="window" lastClr="FFFFFF"/>
                  </a:solidFill>
                  <a:latin typeface="Calibri"/>
                </a:endParaRPr>
              </a:p>
            </p:txBody>
          </p:sp>
          <p:sp>
            <p:nvSpPr>
              <p:cNvPr id="108" name="TextBox 107"/>
              <p:cNvSpPr txBox="1"/>
              <p:nvPr/>
            </p:nvSpPr>
            <p:spPr>
              <a:xfrm>
                <a:off x="6910903" y="2846279"/>
                <a:ext cx="1119062" cy="697792"/>
              </a:xfrm>
              <a:prstGeom prst="rect">
                <a:avLst/>
              </a:prstGeom>
              <a:noFill/>
            </p:spPr>
            <p:txBody>
              <a:bodyPr wrap="none" rtlCol="0">
                <a:spAutoFit/>
              </a:bodyPr>
              <a:lstStyle/>
              <a:p>
                <a:pPr algn="ctr" fontAlgn="auto">
                  <a:spcBef>
                    <a:spcPts val="0"/>
                  </a:spcBef>
                  <a:spcAft>
                    <a:spcPts val="0"/>
                  </a:spcAft>
                </a:pPr>
                <a:r>
                  <a:rPr lang="en-US" sz="2400" b="1" dirty="0" smtClean="0">
                    <a:solidFill>
                      <a:prstClr val="white"/>
                    </a:solidFill>
                    <a:effectLst>
                      <a:outerShdw blurRad="50800" dist="38100" dir="5400000" algn="t" rotWithShape="0">
                        <a:prstClr val="black">
                          <a:alpha val="40000"/>
                        </a:prstClr>
                      </a:outerShdw>
                    </a:effectLst>
                    <a:latin typeface="Arial Narrow" panose="020B0606020202030204" pitchFamily="34" charset="0"/>
                  </a:rPr>
                  <a:t>2014</a:t>
                </a:r>
                <a:endParaRPr lang="en-US" sz="2400" b="1" dirty="0">
                  <a:solidFill>
                    <a:prstClr val="white"/>
                  </a:solidFill>
                  <a:effectLst>
                    <a:outerShdw blurRad="50800" dist="38100" dir="5400000" algn="t" rotWithShape="0">
                      <a:prstClr val="black">
                        <a:alpha val="40000"/>
                      </a:prstClr>
                    </a:outerShdw>
                  </a:effectLst>
                  <a:latin typeface="Arial Narrow" panose="020B0606020202030204" pitchFamily="34" charset="0"/>
                </a:endParaRPr>
              </a:p>
            </p:txBody>
          </p:sp>
        </p:grpSp>
        <p:sp>
          <p:nvSpPr>
            <p:cNvPr id="109" name="TextBox 108"/>
            <p:cNvSpPr txBox="1"/>
            <p:nvPr/>
          </p:nvSpPr>
          <p:spPr>
            <a:xfrm>
              <a:off x="256533" y="2011695"/>
              <a:ext cx="1661155" cy="923330"/>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fontAlgn="auto">
                <a:spcBef>
                  <a:spcPts val="0"/>
                </a:spcBef>
                <a:spcAft>
                  <a:spcPts val="0"/>
                </a:spcAft>
              </a:pPr>
              <a:r>
                <a:rPr lang="en-US" sz="1800" b="0" dirty="0" err="1" smtClean="0">
                  <a:solidFill>
                    <a:srgbClr val="69A830"/>
                  </a:solidFill>
                </a:rPr>
                <a:t>mCare</a:t>
              </a:r>
              <a:r>
                <a:rPr lang="en-US" sz="1800" b="0" dirty="0" smtClean="0">
                  <a:solidFill>
                    <a:srgbClr val="69A830"/>
                  </a:solidFill>
                </a:rPr>
                <a:t>, </a:t>
              </a:r>
              <a:r>
                <a:rPr lang="en-US" sz="1800" b="0" dirty="0" err="1" smtClean="0">
                  <a:solidFill>
                    <a:srgbClr val="69A830"/>
                  </a:solidFill>
                </a:rPr>
                <a:t>mHealth</a:t>
              </a:r>
              <a:r>
                <a:rPr lang="en-US" sz="1800" b="0" dirty="0" smtClean="0">
                  <a:solidFill>
                    <a:srgbClr val="69A830"/>
                  </a:solidFill>
                </a:rPr>
                <a:t>, wearables</a:t>
              </a:r>
              <a:endParaRPr lang="en-US" sz="1800" b="0" dirty="0">
                <a:solidFill>
                  <a:srgbClr val="69A830"/>
                </a:solidFill>
              </a:endParaRPr>
            </a:p>
          </p:txBody>
        </p:sp>
      </p:grpSp>
      <p:grpSp>
        <p:nvGrpSpPr>
          <p:cNvPr id="20" name="2016"/>
          <p:cNvGrpSpPr/>
          <p:nvPr/>
        </p:nvGrpSpPr>
        <p:grpSpPr>
          <a:xfrm>
            <a:off x="2962310" y="2102360"/>
            <a:ext cx="3996309" cy="1354339"/>
            <a:chOff x="3318146" y="2136917"/>
            <a:chExt cx="3996309" cy="1354339"/>
          </a:xfrm>
        </p:grpSpPr>
        <p:grpSp>
          <p:nvGrpSpPr>
            <p:cNvPr id="110" name="Group 109"/>
            <p:cNvGrpSpPr/>
            <p:nvPr/>
          </p:nvGrpSpPr>
          <p:grpSpPr>
            <a:xfrm>
              <a:off x="3318146" y="2136917"/>
              <a:ext cx="1318221" cy="1354339"/>
              <a:chOff x="6453494" y="2317133"/>
              <a:chExt cx="1969724" cy="2047042"/>
            </a:xfrm>
          </p:grpSpPr>
          <p:sp>
            <p:nvSpPr>
              <p:cNvPr id="111" name="Oval 110"/>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2" name="Oval 111"/>
              <p:cNvSpPr/>
              <p:nvPr/>
            </p:nvSpPr>
            <p:spPr>
              <a:xfrm>
                <a:off x="6581147" y="2317133"/>
                <a:ext cx="1741714" cy="1741715"/>
              </a:xfrm>
              <a:prstGeom prst="ellipse">
                <a:avLst/>
              </a:prstGeom>
              <a:solidFill>
                <a:srgbClr val="69A830"/>
              </a:solidFill>
              <a:ln w="12700" cap="flat" cmpd="sng" algn="ctr">
                <a:solidFill>
                  <a:schemeClr val="accent3">
                    <a:lumMod val="50000"/>
                  </a:schemeClr>
                </a:solidFill>
                <a:prstDash val="solid"/>
              </a:ln>
              <a:effectLst/>
            </p:spPr>
            <p:txBody>
              <a:bodyPr rtlCol="0" anchor="ctr"/>
              <a:lstStyle/>
              <a:p>
                <a:pPr algn="ctr" fontAlgn="auto">
                  <a:spcBef>
                    <a:spcPts val="0"/>
                  </a:spcBef>
                  <a:spcAft>
                    <a:spcPts val="0"/>
                  </a:spcAft>
                </a:pPr>
                <a:endParaRPr lang="en-US" sz="1800" kern="0">
                  <a:solidFill>
                    <a:sysClr val="window" lastClr="FFFFFF"/>
                  </a:solidFill>
                  <a:latin typeface="Calibri"/>
                </a:endParaRPr>
              </a:p>
            </p:txBody>
          </p:sp>
          <p:sp>
            <p:nvSpPr>
              <p:cNvPr id="113" name="Oval 112"/>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algn="ctr" fontAlgn="auto">
                  <a:spcBef>
                    <a:spcPts val="0"/>
                  </a:spcBef>
                  <a:spcAft>
                    <a:spcPts val="0"/>
                  </a:spcAft>
                  <a:defRPr/>
                </a:pPr>
                <a:endParaRPr lang="en-US" sz="1800" kern="0">
                  <a:solidFill>
                    <a:sysClr val="window" lastClr="FFFFFF"/>
                  </a:solidFill>
                  <a:latin typeface="Calibri"/>
                </a:endParaRPr>
              </a:p>
            </p:txBody>
          </p:sp>
          <p:sp>
            <p:nvSpPr>
              <p:cNvPr id="114" name="TextBox 113"/>
              <p:cNvSpPr txBox="1"/>
              <p:nvPr/>
            </p:nvSpPr>
            <p:spPr>
              <a:xfrm>
                <a:off x="6910903" y="2846279"/>
                <a:ext cx="1119062" cy="697792"/>
              </a:xfrm>
              <a:prstGeom prst="rect">
                <a:avLst/>
              </a:prstGeom>
              <a:noFill/>
            </p:spPr>
            <p:txBody>
              <a:bodyPr wrap="none" rtlCol="0">
                <a:spAutoFit/>
              </a:bodyPr>
              <a:lstStyle/>
              <a:p>
                <a:pPr algn="ctr" fontAlgn="auto">
                  <a:spcBef>
                    <a:spcPts val="0"/>
                  </a:spcBef>
                  <a:spcAft>
                    <a:spcPts val="0"/>
                  </a:spcAft>
                </a:pPr>
                <a:r>
                  <a:rPr lang="en-US" sz="2400" b="1" dirty="0" smtClean="0">
                    <a:solidFill>
                      <a:prstClr val="white"/>
                    </a:solidFill>
                    <a:effectLst>
                      <a:outerShdw blurRad="50800" dist="38100" dir="5400000" algn="t" rotWithShape="0">
                        <a:prstClr val="black">
                          <a:alpha val="40000"/>
                        </a:prstClr>
                      </a:outerShdw>
                    </a:effectLst>
                    <a:latin typeface="Arial Narrow" panose="020B0606020202030204" pitchFamily="34" charset="0"/>
                  </a:rPr>
                  <a:t>2016</a:t>
                </a:r>
                <a:endParaRPr lang="en-US" sz="2400" b="1" dirty="0">
                  <a:solidFill>
                    <a:prstClr val="white"/>
                  </a:solidFill>
                  <a:effectLst>
                    <a:outerShdw blurRad="50800" dist="38100" dir="5400000" algn="t" rotWithShape="0">
                      <a:prstClr val="black">
                        <a:alpha val="40000"/>
                      </a:prstClr>
                    </a:outerShdw>
                  </a:effectLst>
                  <a:latin typeface="Arial Narrow" panose="020B0606020202030204" pitchFamily="34" charset="0"/>
                </a:endParaRPr>
              </a:p>
            </p:txBody>
          </p:sp>
        </p:grpSp>
        <p:sp>
          <p:nvSpPr>
            <p:cNvPr id="115" name="TextBox 114"/>
            <p:cNvSpPr txBox="1"/>
            <p:nvPr/>
          </p:nvSpPr>
          <p:spPr>
            <a:xfrm>
              <a:off x="5653300" y="2604562"/>
              <a:ext cx="1661155" cy="646331"/>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fontAlgn="auto">
                <a:spcBef>
                  <a:spcPts val="0"/>
                </a:spcBef>
                <a:spcAft>
                  <a:spcPts val="0"/>
                </a:spcAft>
              </a:pPr>
              <a:r>
                <a:rPr lang="en-US" sz="1800" b="0" dirty="0" smtClean="0">
                  <a:solidFill>
                    <a:srgbClr val="69A830"/>
                  </a:solidFill>
                </a:rPr>
                <a:t>Apps, </a:t>
              </a:r>
              <a:r>
                <a:rPr lang="en-US" sz="1800" b="0" dirty="0" err="1" smtClean="0">
                  <a:solidFill>
                    <a:srgbClr val="69A830"/>
                  </a:solidFill>
                </a:rPr>
                <a:t>IoT</a:t>
              </a:r>
              <a:r>
                <a:rPr lang="en-US" sz="1800" b="0" dirty="0" smtClean="0">
                  <a:solidFill>
                    <a:srgbClr val="69A830"/>
                  </a:solidFill>
                </a:rPr>
                <a:t>,</a:t>
              </a:r>
            </a:p>
            <a:p>
              <a:pPr fontAlgn="auto">
                <a:spcBef>
                  <a:spcPts val="0"/>
                </a:spcBef>
                <a:spcAft>
                  <a:spcPts val="0"/>
                </a:spcAft>
              </a:pPr>
              <a:r>
                <a:rPr lang="en-US" sz="1800" b="0" dirty="0" smtClean="0">
                  <a:solidFill>
                    <a:srgbClr val="69A830"/>
                  </a:solidFill>
                </a:rPr>
                <a:t>Big data</a:t>
              </a:r>
              <a:endParaRPr lang="en-US" sz="1800" b="0" dirty="0">
                <a:solidFill>
                  <a:srgbClr val="69A830"/>
                </a:solidFill>
              </a:endParaRPr>
            </a:p>
          </p:txBody>
        </p:sp>
      </p:grpSp>
      <p:grpSp>
        <p:nvGrpSpPr>
          <p:cNvPr id="21" name="The future"/>
          <p:cNvGrpSpPr/>
          <p:nvPr/>
        </p:nvGrpSpPr>
        <p:grpSpPr>
          <a:xfrm>
            <a:off x="3875577" y="1357697"/>
            <a:ext cx="4756851" cy="1105451"/>
            <a:chOff x="2670108" y="1229774"/>
            <a:chExt cx="5138715" cy="1105451"/>
          </a:xfrm>
        </p:grpSpPr>
        <p:grpSp>
          <p:nvGrpSpPr>
            <p:cNvPr id="116" name="Group 115"/>
            <p:cNvGrpSpPr/>
            <p:nvPr/>
          </p:nvGrpSpPr>
          <p:grpSpPr>
            <a:xfrm>
              <a:off x="2670108" y="1229774"/>
              <a:ext cx="1155475" cy="1105451"/>
              <a:chOff x="6453494" y="2317132"/>
              <a:chExt cx="1969724" cy="2047043"/>
            </a:xfrm>
          </p:grpSpPr>
          <p:sp>
            <p:nvSpPr>
              <p:cNvPr id="117" name="Oval 116"/>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8" name="Oval 117"/>
              <p:cNvSpPr/>
              <p:nvPr/>
            </p:nvSpPr>
            <p:spPr>
              <a:xfrm>
                <a:off x="6581144" y="2317132"/>
                <a:ext cx="1741713" cy="1741714"/>
              </a:xfrm>
              <a:prstGeom prst="ellipse">
                <a:avLst/>
              </a:prstGeom>
              <a:solidFill>
                <a:srgbClr val="FF0000"/>
              </a:solidFill>
              <a:ln w="12700" cap="flat" cmpd="sng" algn="ctr">
                <a:solidFill>
                  <a:srgbClr val="C00000"/>
                </a:solidFill>
                <a:prstDash val="solid"/>
              </a:ln>
              <a:effectLst/>
            </p:spPr>
            <p:txBody>
              <a:bodyPr rtlCol="0" anchor="ctr"/>
              <a:lstStyle/>
              <a:p>
                <a:pPr algn="ctr" fontAlgn="auto">
                  <a:spcBef>
                    <a:spcPts val="0"/>
                  </a:spcBef>
                  <a:spcAft>
                    <a:spcPts val="0"/>
                  </a:spcAft>
                </a:pPr>
                <a:endParaRPr lang="en-US" sz="1800" kern="0">
                  <a:solidFill>
                    <a:sysClr val="window" lastClr="FFFFFF"/>
                  </a:solidFill>
                  <a:latin typeface="Calibri"/>
                </a:endParaRPr>
              </a:p>
            </p:txBody>
          </p:sp>
          <p:sp>
            <p:nvSpPr>
              <p:cNvPr id="119" name="Oval 118"/>
              <p:cNvSpPr/>
              <p:nvPr/>
            </p:nvSpPr>
            <p:spPr>
              <a:xfrm>
                <a:off x="6766205" y="2374551"/>
                <a:ext cx="1344806" cy="1258310"/>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algn="ctr" fontAlgn="auto">
                  <a:spcBef>
                    <a:spcPts val="0"/>
                  </a:spcBef>
                  <a:spcAft>
                    <a:spcPts val="0"/>
                  </a:spcAft>
                  <a:defRPr/>
                </a:pPr>
                <a:endParaRPr lang="en-US" sz="1800" kern="0">
                  <a:solidFill>
                    <a:sysClr val="window" lastClr="FFFFFF"/>
                  </a:solidFill>
                  <a:latin typeface="Calibri"/>
                </a:endParaRPr>
              </a:p>
            </p:txBody>
          </p:sp>
          <p:sp>
            <p:nvSpPr>
              <p:cNvPr id="120" name="TextBox 119"/>
              <p:cNvSpPr txBox="1"/>
              <p:nvPr/>
            </p:nvSpPr>
            <p:spPr>
              <a:xfrm>
                <a:off x="6706807" y="2352899"/>
                <a:ext cx="1530815" cy="1538817"/>
              </a:xfrm>
              <a:prstGeom prst="rect">
                <a:avLst/>
              </a:prstGeom>
              <a:noFill/>
            </p:spPr>
            <p:txBody>
              <a:bodyPr wrap="none" rtlCol="0">
                <a:spAutoFit/>
              </a:bodyPr>
              <a:lstStyle/>
              <a:p>
                <a:pPr algn="ctr" fontAlgn="auto">
                  <a:spcBef>
                    <a:spcPts val="0"/>
                  </a:spcBef>
                  <a:spcAft>
                    <a:spcPts val="0"/>
                  </a:spcAft>
                </a:pPr>
                <a:r>
                  <a:rPr lang="en-US" sz="2400" b="1" dirty="0" smtClean="0">
                    <a:solidFill>
                      <a:prstClr val="white"/>
                    </a:solidFill>
                    <a:effectLst>
                      <a:outerShdw blurRad="50800" dist="38100" dir="5400000" algn="t" rotWithShape="0">
                        <a:prstClr val="black">
                          <a:alpha val="40000"/>
                        </a:prstClr>
                      </a:outerShdw>
                    </a:effectLst>
                    <a:latin typeface="Arial Narrow" panose="020B0606020202030204" pitchFamily="34" charset="0"/>
                  </a:rPr>
                  <a:t>The</a:t>
                </a:r>
              </a:p>
              <a:p>
                <a:pPr algn="ctr" fontAlgn="auto">
                  <a:spcBef>
                    <a:spcPts val="0"/>
                  </a:spcBef>
                  <a:spcAft>
                    <a:spcPts val="0"/>
                  </a:spcAft>
                </a:pPr>
                <a:r>
                  <a:rPr lang="en-US" sz="2400" b="1" dirty="0" smtClean="0">
                    <a:solidFill>
                      <a:prstClr val="white"/>
                    </a:solidFill>
                    <a:effectLst>
                      <a:outerShdw blurRad="50800" dist="38100" dir="5400000" algn="t" rotWithShape="0">
                        <a:prstClr val="black">
                          <a:alpha val="40000"/>
                        </a:prstClr>
                      </a:outerShdw>
                    </a:effectLst>
                    <a:latin typeface="Arial Narrow" panose="020B0606020202030204" pitchFamily="34" charset="0"/>
                  </a:rPr>
                  <a:t>future</a:t>
                </a:r>
                <a:endParaRPr lang="en-US" sz="2400" b="1" dirty="0">
                  <a:solidFill>
                    <a:prstClr val="white"/>
                  </a:solidFill>
                  <a:effectLst>
                    <a:outerShdw blurRad="50800" dist="38100" dir="5400000" algn="t" rotWithShape="0">
                      <a:prstClr val="black">
                        <a:alpha val="40000"/>
                      </a:prstClr>
                    </a:outerShdw>
                  </a:effectLst>
                  <a:latin typeface="Arial Narrow" panose="020B0606020202030204" pitchFamily="34" charset="0"/>
                </a:endParaRPr>
              </a:p>
            </p:txBody>
          </p:sp>
        </p:grpSp>
        <p:sp>
          <p:nvSpPr>
            <p:cNvPr id="121" name="TextBox 120"/>
            <p:cNvSpPr txBox="1"/>
            <p:nvPr/>
          </p:nvSpPr>
          <p:spPr>
            <a:xfrm>
              <a:off x="4159251" y="1247010"/>
              <a:ext cx="3649572" cy="923330"/>
            </a:xfrm>
            <a:prstGeom prst="rect">
              <a:avLst/>
            </a:prstGeom>
            <a:noFill/>
          </p:spPr>
          <p:txBody>
            <a:bodyPr wrap="squar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fontAlgn="auto">
                <a:spcBef>
                  <a:spcPts val="0"/>
                </a:spcBef>
                <a:spcAft>
                  <a:spcPts val="0"/>
                </a:spcAft>
              </a:pPr>
              <a:r>
                <a:rPr lang="en-US" sz="1800" b="0" dirty="0" smtClean="0">
                  <a:solidFill>
                    <a:srgbClr val="69A830"/>
                  </a:solidFill>
                </a:rPr>
                <a:t>Smart clothing, implants, exoskeletons, robots, always available connected health …</a:t>
              </a:r>
              <a:endParaRPr lang="en-US" sz="1800" b="0" dirty="0">
                <a:solidFill>
                  <a:srgbClr val="69A830"/>
                </a:solidFill>
              </a:endParaRPr>
            </a:p>
          </p:txBody>
        </p:sp>
      </p:grpSp>
    </p:spTree>
    <p:extLst>
      <p:ext uri="{BB962C8B-B14F-4D97-AF65-F5344CB8AC3E}">
        <p14:creationId xmlns:p14="http://schemas.microsoft.com/office/powerpoint/2010/main" val="376123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1000"/>
                                        <p:tgtEl>
                                          <p:spTgt spid="4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43"/>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9"/>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par>
                          <p:cTn id="63" fill="hold">
                            <p:stCondLst>
                              <p:cond delay="500"/>
                            </p:stCondLst>
                            <p:childTnLst>
                              <p:par>
                                <p:cTn id="64" presetID="22" presetClass="entr" presetSubtype="4"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down)">
                                      <p:cBhvr>
                                        <p:cTn id="66" dur="500"/>
                                        <p:tgtEl>
                                          <p:spTgt spid="14"/>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153"/>
                                        </p:tgtEl>
                                        <p:attrNameLst>
                                          <p:attrName>style.visibility</p:attrName>
                                        </p:attrNameLst>
                                      </p:cBhvr>
                                      <p:to>
                                        <p:strVal val="visible"/>
                                      </p:to>
                                    </p:set>
                                    <p:animEffect transition="in" filter="fade">
                                      <p:cBhvr>
                                        <p:cTn id="70"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5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Preparing for the </a:t>
            </a:r>
            <a:r>
              <a:rPr lang="en-GB" dirty="0" smtClean="0"/>
              <a:t>future (1)</a:t>
            </a:r>
            <a:endParaRPr lang="en-GB" dirty="0"/>
          </a:p>
        </p:txBody>
      </p:sp>
      <p:sp>
        <p:nvSpPr>
          <p:cNvPr id="3" name="Content Placeholder 2"/>
          <p:cNvSpPr>
            <a:spLocks noGrp="1"/>
          </p:cNvSpPr>
          <p:nvPr>
            <p:ph idx="1"/>
          </p:nvPr>
        </p:nvSpPr>
        <p:spPr/>
        <p:txBody>
          <a:bodyPr>
            <a:normAutofit lnSpcReduction="10000"/>
          </a:bodyPr>
          <a:lstStyle/>
          <a:p>
            <a:pPr marL="342900" indent="-342900">
              <a:buFont typeface="Arial" panose="020B0604020202020204" pitchFamily="34" charset="0"/>
              <a:buChar char="•"/>
            </a:pPr>
            <a:r>
              <a:rPr lang="en-GB" dirty="0"/>
              <a:t>Availability of </a:t>
            </a:r>
            <a:r>
              <a:rPr lang="en-GB" dirty="0" smtClean="0"/>
              <a:t>carers</a:t>
            </a:r>
            <a:endParaRPr lang="en-GB" dirty="0"/>
          </a:p>
          <a:p>
            <a:pPr marL="342900" indent="-342900">
              <a:buFont typeface="Arial" panose="020B0604020202020204" pitchFamily="34" charset="0"/>
              <a:buChar char="•"/>
            </a:pPr>
            <a:r>
              <a:rPr lang="en-GB" dirty="0"/>
              <a:t>Intelligent products for the individual and their home</a:t>
            </a:r>
          </a:p>
          <a:p>
            <a:pPr marL="342900" indent="-342900">
              <a:buFont typeface="Arial" panose="020B0604020202020204" pitchFamily="34" charset="0"/>
              <a:buChar char="•"/>
            </a:pPr>
            <a:r>
              <a:rPr lang="en-GB" dirty="0"/>
              <a:t>Always-on connectivity</a:t>
            </a:r>
          </a:p>
          <a:p>
            <a:pPr marL="342900" indent="-342900">
              <a:buFont typeface="Arial" panose="020B0604020202020204" pitchFamily="34" charset="0"/>
              <a:buChar char="•"/>
            </a:pPr>
            <a:r>
              <a:rPr lang="en-GB" dirty="0"/>
              <a:t>Finding out about what is available</a:t>
            </a:r>
          </a:p>
          <a:p>
            <a:pPr marL="342900" indent="-342900">
              <a:buFont typeface="Arial" panose="020B0604020202020204" pitchFamily="34" charset="0"/>
              <a:buChar char="•"/>
            </a:pPr>
            <a:r>
              <a:rPr lang="en-GB" dirty="0"/>
              <a:t>Making the best choice</a:t>
            </a:r>
          </a:p>
          <a:p>
            <a:pPr marL="342900" indent="-342900">
              <a:buFont typeface="Arial" panose="020B0604020202020204" pitchFamily="34" charset="0"/>
              <a:buChar char="•"/>
            </a:pPr>
            <a:r>
              <a:rPr lang="en-GB" dirty="0"/>
              <a:t>Role of public services</a:t>
            </a:r>
          </a:p>
          <a:p>
            <a:endParaRPr lang="en-GB" dirty="0"/>
          </a:p>
        </p:txBody>
      </p:sp>
    </p:spTree>
    <p:extLst>
      <p:ext uri="{BB962C8B-B14F-4D97-AF65-F5344CB8AC3E}">
        <p14:creationId xmlns:p14="http://schemas.microsoft.com/office/powerpoint/2010/main" val="103121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a:t>
            </a:r>
            <a:r>
              <a:rPr lang="en-GB" dirty="0" smtClean="0"/>
              <a:t>about robots</a:t>
            </a:r>
            <a:r>
              <a:rPr lang="en-GB" dirty="0"/>
              <a:t>?</a:t>
            </a:r>
          </a:p>
        </p:txBody>
      </p:sp>
      <p:sp>
        <p:nvSpPr>
          <p:cNvPr id="3" name="Content Placeholder 2"/>
          <p:cNvSpPr>
            <a:spLocks noGrp="1"/>
          </p:cNvSpPr>
          <p:nvPr>
            <p:ph idx="4294967295"/>
          </p:nvPr>
        </p:nvSpPr>
        <p:spPr>
          <a:xfrm>
            <a:off x="423425" y="1376363"/>
            <a:ext cx="8288775" cy="1316733"/>
          </a:xfrm>
        </p:spPr>
        <p:txBody>
          <a:bodyPr>
            <a:normAutofit/>
          </a:bodyPr>
          <a:lstStyle/>
          <a:p>
            <a:pPr marL="0" indent="0">
              <a:buNone/>
            </a:pPr>
            <a:r>
              <a:rPr lang="en-GB" sz="2000" dirty="0"/>
              <a:t>Our exercise earlier in this course suggested that there are few technologies yet that can help people to transfer, to get dressed or to feed. </a:t>
            </a:r>
            <a:r>
              <a:rPr lang="en-GB" sz="2000" b="1" dirty="0"/>
              <a:t>This will change as robots become more social.</a:t>
            </a:r>
            <a:r>
              <a:rPr lang="en-GB" sz="2000" dirty="0"/>
              <a:t> It remains to be seen if they will become acceptable.</a:t>
            </a:r>
          </a:p>
        </p:txBody>
      </p:sp>
      <p:pic>
        <p:nvPicPr>
          <p:cNvPr id="4" name="Picture 3" descr="Lady_bird_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08" r="6307"/>
          <a:stretch/>
        </p:blipFill>
        <p:spPr bwMode="auto">
          <a:xfrm>
            <a:off x="423425" y="2755727"/>
            <a:ext cx="2673920" cy="261259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3425" y="5368317"/>
            <a:ext cx="2673920" cy="430887"/>
          </a:xfrm>
          <a:prstGeom prst="rect">
            <a:avLst/>
          </a:prstGeom>
          <a:noFill/>
        </p:spPr>
        <p:txBody>
          <a:bodyPr wrap="square" rtlCol="0">
            <a:spAutoFit/>
          </a:bodyPr>
          <a:lstStyle/>
          <a:p>
            <a:pPr algn="ctr"/>
            <a:r>
              <a:rPr lang="en-GB" sz="2200" dirty="0">
                <a:solidFill>
                  <a:srgbClr val="633B9F"/>
                </a:solidFill>
                <a:latin typeface="Arial Narrow" panose="020B0606020202030204" pitchFamily="34" charset="0"/>
              </a:rPr>
              <a:t>Toilet cleaning robot</a:t>
            </a:r>
          </a:p>
        </p:txBody>
      </p:sp>
      <p:pic>
        <p:nvPicPr>
          <p:cNvPr id="6" name="Picture 2" descr="http://www.blogcdn.com/www.engadget.com/media/2010/11/10x1111oublngjnsyb.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858" r="14842" b="11644"/>
          <a:stretch/>
        </p:blipFill>
        <p:spPr bwMode="auto">
          <a:xfrm>
            <a:off x="3214180" y="2755727"/>
            <a:ext cx="2696510" cy="26125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10"/>
          <p:cNvSpPr txBox="1">
            <a:spLocks noChangeArrowheads="1"/>
          </p:cNvSpPr>
          <p:nvPr/>
        </p:nvSpPr>
        <p:spPr bwMode="auto">
          <a:xfrm>
            <a:off x="3214181" y="5369609"/>
            <a:ext cx="26965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GB" altLang="en-US" sz="2200" dirty="0" smtClean="0">
                <a:solidFill>
                  <a:srgbClr val="633B9F"/>
                </a:solidFill>
                <a:latin typeface="Arial Narrow" panose="020B0606020202030204" pitchFamily="34" charset="0"/>
                <a:cs typeface="Arial" panose="020B0604020202020204" pitchFamily="34" charset="0"/>
              </a:rPr>
              <a:t>Personal cleaning </a:t>
            </a:r>
            <a:r>
              <a:rPr lang="en-GB" altLang="en-US" sz="2200" dirty="0">
                <a:solidFill>
                  <a:srgbClr val="633B9F"/>
                </a:solidFill>
                <a:latin typeface="Arial Narrow" panose="020B0606020202030204" pitchFamily="34" charset="0"/>
                <a:cs typeface="Arial" panose="020B0604020202020204" pitchFamily="34" charset="0"/>
              </a:rPr>
              <a:t>robot</a:t>
            </a:r>
          </a:p>
        </p:txBody>
      </p:sp>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7525" y="2755727"/>
            <a:ext cx="2759243" cy="261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 name="Rectangle 8"/>
          <p:cNvSpPr/>
          <p:nvPr/>
        </p:nvSpPr>
        <p:spPr>
          <a:xfrm>
            <a:off x="6027524" y="5373718"/>
            <a:ext cx="2759244" cy="430887"/>
          </a:xfrm>
          <a:prstGeom prst="rect">
            <a:avLst/>
          </a:prstGeom>
        </p:spPr>
        <p:txBody>
          <a:bodyPr wrap="square">
            <a:spAutoFit/>
          </a:bodyPr>
          <a:lstStyle/>
          <a:p>
            <a:pPr algn="ctr"/>
            <a:r>
              <a:rPr lang="en-GB" altLang="en-US" sz="2200" dirty="0">
                <a:solidFill>
                  <a:srgbClr val="633B9F"/>
                </a:solidFill>
                <a:latin typeface="Arial Narrow" panose="020B0606020202030204" pitchFamily="34" charset="0"/>
              </a:rPr>
              <a:t>RI-MAN carrying </a:t>
            </a:r>
            <a:r>
              <a:rPr lang="en-GB" altLang="en-US" sz="2200" dirty="0" smtClean="0">
                <a:solidFill>
                  <a:srgbClr val="633B9F"/>
                </a:solidFill>
                <a:latin typeface="Arial Narrow" panose="020B0606020202030204" pitchFamily="34" charset="0"/>
              </a:rPr>
              <a:t>robot</a:t>
            </a:r>
            <a:endParaRPr lang="en-GB" sz="2200" dirty="0">
              <a:solidFill>
                <a:srgbClr val="633B9F"/>
              </a:solidFill>
              <a:latin typeface="Arial Narrow" panose="020B0606020202030204" pitchFamily="34" charset="0"/>
            </a:endParaRPr>
          </a:p>
        </p:txBody>
      </p:sp>
    </p:spTree>
    <p:extLst>
      <p:ext uri="{BB962C8B-B14F-4D97-AF65-F5344CB8AC3E}">
        <p14:creationId xmlns:p14="http://schemas.microsoft.com/office/powerpoint/2010/main" val="231318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title"/>
          </p:nvPr>
        </p:nvSpPr>
        <p:spPr/>
        <p:txBody>
          <a:bodyPr/>
          <a:lstStyle/>
          <a:p>
            <a:r>
              <a:rPr lang="en-GB" dirty="0" smtClean="0"/>
              <a:t>Person-centred </a:t>
            </a:r>
            <a:r>
              <a:rPr lang="en-GB" dirty="0"/>
              <a:t>c</a:t>
            </a:r>
            <a:r>
              <a:rPr lang="en-GB" dirty="0" smtClean="0"/>
              <a:t>are</a:t>
            </a:r>
            <a:endParaRPr lang="en-GB" dirty="0"/>
          </a:p>
        </p:txBody>
      </p:sp>
      <p:sp>
        <p:nvSpPr>
          <p:cNvPr id="30" name="Abilities"/>
          <p:cNvSpPr/>
          <p:nvPr/>
        </p:nvSpPr>
        <p:spPr>
          <a:xfrm>
            <a:off x="3786583" y="1367108"/>
            <a:ext cx="1512000" cy="1512000"/>
          </a:xfrm>
          <a:custGeom>
            <a:avLst/>
            <a:gdLst>
              <a:gd name="connsiteX0" fmla="*/ 0 w 1621491"/>
              <a:gd name="connsiteY0" fmla="*/ 810746 h 1621491"/>
              <a:gd name="connsiteX1" fmla="*/ 810746 w 1621491"/>
              <a:gd name="connsiteY1" fmla="*/ 0 h 1621491"/>
              <a:gd name="connsiteX2" fmla="*/ 1621492 w 1621491"/>
              <a:gd name="connsiteY2" fmla="*/ 810746 h 1621491"/>
              <a:gd name="connsiteX3" fmla="*/ 810746 w 1621491"/>
              <a:gd name="connsiteY3" fmla="*/ 1621492 h 1621491"/>
              <a:gd name="connsiteX4" fmla="*/ 0 w 1621491"/>
              <a:gd name="connsiteY4" fmla="*/ 810746 h 16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491" h="1621491">
                <a:moveTo>
                  <a:pt x="0" y="810746"/>
                </a:moveTo>
                <a:cubicBezTo>
                  <a:pt x="0" y="362983"/>
                  <a:pt x="362983" y="0"/>
                  <a:pt x="810746" y="0"/>
                </a:cubicBezTo>
                <a:cubicBezTo>
                  <a:pt x="1258509" y="0"/>
                  <a:pt x="1621492" y="362983"/>
                  <a:pt x="1621492" y="810746"/>
                </a:cubicBezTo>
                <a:cubicBezTo>
                  <a:pt x="1621492" y="1258509"/>
                  <a:pt x="1258509" y="1621492"/>
                  <a:pt x="810746" y="1621492"/>
                </a:cubicBezTo>
                <a:cubicBezTo>
                  <a:pt x="362983" y="1621492"/>
                  <a:pt x="0" y="1258509"/>
                  <a:pt x="0" y="810746"/>
                </a:cubicBezTo>
                <a:close/>
              </a:path>
            </a:pathLst>
          </a:custGeom>
          <a:solidFill>
            <a:srgbClr val="FF000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262862" tIns="262862" rIns="262862" bIns="262862" numCol="1" spcCol="1270" anchor="ctr" anchorCtr="0">
            <a:noAutofit/>
          </a:bodyPr>
          <a:lstStyle/>
          <a:p>
            <a:pPr algn="ctr" defTabSz="889000" fontAlgn="auto">
              <a:lnSpc>
                <a:spcPct val="90000"/>
              </a:lnSpc>
              <a:spcAft>
                <a:spcPct val="35000"/>
              </a:spcAft>
            </a:pPr>
            <a:r>
              <a:rPr lang="en-GB" sz="2000" b="1" dirty="0" smtClean="0">
                <a:solidFill>
                  <a:prstClr val="white"/>
                </a:solidFill>
                <a:latin typeface="Arial" panose="020B0604020202020204" pitchFamily="34" charset="0"/>
                <a:cs typeface="Arial" panose="020B0604020202020204" pitchFamily="34" charset="0"/>
              </a:rPr>
              <a:t>Abilities</a:t>
            </a:r>
            <a:endParaRPr lang="en-GB" sz="2000" b="1" dirty="0">
              <a:solidFill>
                <a:prstClr val="white"/>
              </a:solidFill>
              <a:latin typeface="Arial" panose="020B0604020202020204" pitchFamily="34" charset="0"/>
              <a:cs typeface="Arial" panose="020B0604020202020204" pitchFamily="34" charset="0"/>
            </a:endParaRPr>
          </a:p>
        </p:txBody>
      </p:sp>
      <p:sp>
        <p:nvSpPr>
          <p:cNvPr id="31" name="Arrow - Abilities-to-Interests"/>
          <p:cNvSpPr/>
          <p:nvPr/>
        </p:nvSpPr>
        <p:spPr>
          <a:xfrm rot="2160000">
            <a:off x="5389767" y="2274857"/>
            <a:ext cx="432298" cy="547253"/>
          </a:xfrm>
          <a:custGeom>
            <a:avLst/>
            <a:gdLst>
              <a:gd name="connsiteX0" fmla="*/ 0 w 432298"/>
              <a:gd name="connsiteY0" fmla="*/ 109451 h 547253"/>
              <a:gd name="connsiteX1" fmla="*/ 216149 w 432298"/>
              <a:gd name="connsiteY1" fmla="*/ 109451 h 547253"/>
              <a:gd name="connsiteX2" fmla="*/ 216149 w 432298"/>
              <a:gd name="connsiteY2" fmla="*/ 0 h 547253"/>
              <a:gd name="connsiteX3" fmla="*/ 432298 w 432298"/>
              <a:gd name="connsiteY3" fmla="*/ 273627 h 547253"/>
              <a:gd name="connsiteX4" fmla="*/ 216149 w 432298"/>
              <a:gd name="connsiteY4" fmla="*/ 547253 h 547253"/>
              <a:gd name="connsiteX5" fmla="*/ 216149 w 432298"/>
              <a:gd name="connsiteY5" fmla="*/ 437802 h 547253"/>
              <a:gd name="connsiteX6" fmla="*/ 0 w 432298"/>
              <a:gd name="connsiteY6" fmla="*/ 437802 h 547253"/>
              <a:gd name="connsiteX7" fmla="*/ 0 w 432298"/>
              <a:gd name="connsiteY7" fmla="*/ 109451 h 54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298" h="547253">
                <a:moveTo>
                  <a:pt x="0" y="109451"/>
                </a:moveTo>
                <a:lnTo>
                  <a:pt x="216149" y="109451"/>
                </a:lnTo>
                <a:lnTo>
                  <a:pt x="216149" y="0"/>
                </a:lnTo>
                <a:lnTo>
                  <a:pt x="432298" y="273627"/>
                </a:lnTo>
                <a:lnTo>
                  <a:pt x="216149" y="547253"/>
                </a:lnTo>
                <a:lnTo>
                  <a:pt x="216149" y="437802"/>
                </a:lnTo>
                <a:lnTo>
                  <a:pt x="0" y="437802"/>
                </a:lnTo>
                <a:lnTo>
                  <a:pt x="0" y="109451"/>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 tIns="109450" rIns="129689" bIns="109451" numCol="1" spcCol="1270" anchor="ctr" anchorCtr="0">
            <a:noAutofit/>
          </a:bodyPr>
          <a:lstStyle/>
          <a:p>
            <a:pPr algn="ctr" defTabSz="711200" fontAlgn="auto">
              <a:lnSpc>
                <a:spcPct val="90000"/>
              </a:lnSpc>
              <a:spcAft>
                <a:spcPct val="35000"/>
              </a:spcAft>
            </a:pPr>
            <a:endParaRPr lang="en-GB" sz="1600">
              <a:solidFill>
                <a:prstClr val="white"/>
              </a:solidFill>
              <a:latin typeface="Arial" panose="020B0604020202020204" pitchFamily="34" charset="0"/>
              <a:cs typeface="Arial" panose="020B0604020202020204" pitchFamily="34" charset="0"/>
            </a:endParaRPr>
          </a:p>
        </p:txBody>
      </p:sp>
      <p:sp>
        <p:nvSpPr>
          <p:cNvPr id="1523712" name="Interests"/>
          <p:cNvSpPr/>
          <p:nvPr/>
        </p:nvSpPr>
        <p:spPr>
          <a:xfrm>
            <a:off x="5704489" y="2433856"/>
            <a:ext cx="1512000" cy="1512000"/>
          </a:xfrm>
          <a:custGeom>
            <a:avLst/>
            <a:gdLst>
              <a:gd name="connsiteX0" fmla="*/ 0 w 1621491"/>
              <a:gd name="connsiteY0" fmla="*/ 810746 h 1621491"/>
              <a:gd name="connsiteX1" fmla="*/ 810746 w 1621491"/>
              <a:gd name="connsiteY1" fmla="*/ 0 h 1621491"/>
              <a:gd name="connsiteX2" fmla="*/ 1621492 w 1621491"/>
              <a:gd name="connsiteY2" fmla="*/ 810746 h 1621491"/>
              <a:gd name="connsiteX3" fmla="*/ 810746 w 1621491"/>
              <a:gd name="connsiteY3" fmla="*/ 1621492 h 1621491"/>
              <a:gd name="connsiteX4" fmla="*/ 0 w 1621491"/>
              <a:gd name="connsiteY4" fmla="*/ 810746 h 16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491" h="1621491">
                <a:moveTo>
                  <a:pt x="0" y="810746"/>
                </a:moveTo>
                <a:cubicBezTo>
                  <a:pt x="0" y="362983"/>
                  <a:pt x="362983" y="0"/>
                  <a:pt x="810746" y="0"/>
                </a:cubicBezTo>
                <a:cubicBezTo>
                  <a:pt x="1258509" y="0"/>
                  <a:pt x="1621492" y="362983"/>
                  <a:pt x="1621492" y="810746"/>
                </a:cubicBezTo>
                <a:cubicBezTo>
                  <a:pt x="1621492" y="1258509"/>
                  <a:pt x="1258509" y="1621492"/>
                  <a:pt x="810746" y="1621492"/>
                </a:cubicBezTo>
                <a:cubicBezTo>
                  <a:pt x="362983" y="1621492"/>
                  <a:pt x="0" y="1258509"/>
                  <a:pt x="0" y="810746"/>
                </a:cubicBezTo>
                <a:close/>
              </a:path>
            </a:pathLst>
          </a:custGeom>
          <a:solidFill>
            <a:schemeClr val="accent1"/>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262862" tIns="262862" rIns="262862" bIns="262862" numCol="1" spcCol="1270" anchor="ctr" anchorCtr="0">
            <a:noAutofit/>
          </a:bodyPr>
          <a:lstStyle/>
          <a:p>
            <a:pPr algn="ctr" defTabSz="889000" fontAlgn="auto">
              <a:lnSpc>
                <a:spcPct val="90000"/>
              </a:lnSpc>
              <a:spcAft>
                <a:spcPct val="35000"/>
              </a:spcAft>
            </a:pPr>
            <a:r>
              <a:rPr lang="en-GB" sz="1800" b="1" dirty="0" smtClean="0">
                <a:solidFill>
                  <a:prstClr val="white"/>
                </a:solidFill>
                <a:latin typeface="Arial" panose="020B0604020202020204" pitchFamily="34" charset="0"/>
                <a:cs typeface="Arial" panose="020B0604020202020204" pitchFamily="34" charset="0"/>
              </a:rPr>
              <a:t>Interests</a:t>
            </a:r>
            <a:endParaRPr lang="en-GB" sz="1800" b="1" dirty="0">
              <a:solidFill>
                <a:prstClr val="white"/>
              </a:solidFill>
              <a:latin typeface="Arial" panose="020B0604020202020204" pitchFamily="34" charset="0"/>
              <a:cs typeface="Arial" panose="020B0604020202020204" pitchFamily="34" charset="0"/>
            </a:endParaRPr>
          </a:p>
        </p:txBody>
      </p:sp>
      <p:sp>
        <p:nvSpPr>
          <p:cNvPr id="1523713" name="Arrow - Interests-to-Famiy"/>
          <p:cNvSpPr/>
          <p:nvPr/>
        </p:nvSpPr>
        <p:spPr>
          <a:xfrm rot="17280000">
            <a:off x="5901742" y="3899011"/>
            <a:ext cx="432298" cy="547253"/>
          </a:xfrm>
          <a:custGeom>
            <a:avLst/>
            <a:gdLst>
              <a:gd name="connsiteX0" fmla="*/ 0 w 432298"/>
              <a:gd name="connsiteY0" fmla="*/ 109451 h 547253"/>
              <a:gd name="connsiteX1" fmla="*/ 216149 w 432298"/>
              <a:gd name="connsiteY1" fmla="*/ 109451 h 547253"/>
              <a:gd name="connsiteX2" fmla="*/ 216149 w 432298"/>
              <a:gd name="connsiteY2" fmla="*/ 0 h 547253"/>
              <a:gd name="connsiteX3" fmla="*/ 432298 w 432298"/>
              <a:gd name="connsiteY3" fmla="*/ 273627 h 547253"/>
              <a:gd name="connsiteX4" fmla="*/ 216149 w 432298"/>
              <a:gd name="connsiteY4" fmla="*/ 547253 h 547253"/>
              <a:gd name="connsiteX5" fmla="*/ 216149 w 432298"/>
              <a:gd name="connsiteY5" fmla="*/ 437802 h 547253"/>
              <a:gd name="connsiteX6" fmla="*/ 0 w 432298"/>
              <a:gd name="connsiteY6" fmla="*/ 437802 h 547253"/>
              <a:gd name="connsiteX7" fmla="*/ 0 w 432298"/>
              <a:gd name="connsiteY7" fmla="*/ 109451 h 54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298" h="547253">
                <a:moveTo>
                  <a:pt x="432298" y="437802"/>
                </a:moveTo>
                <a:lnTo>
                  <a:pt x="216149" y="437802"/>
                </a:lnTo>
                <a:lnTo>
                  <a:pt x="216149" y="547253"/>
                </a:lnTo>
                <a:lnTo>
                  <a:pt x="0" y="273626"/>
                </a:lnTo>
                <a:lnTo>
                  <a:pt x="216149" y="0"/>
                </a:lnTo>
                <a:lnTo>
                  <a:pt x="216149" y="109451"/>
                </a:lnTo>
                <a:lnTo>
                  <a:pt x="432298" y="109451"/>
                </a:lnTo>
                <a:lnTo>
                  <a:pt x="432298" y="437802"/>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29688" tIns="109451" rIns="0" bIns="109450" numCol="1" spcCol="1270" anchor="ctr" anchorCtr="0">
            <a:noAutofit/>
          </a:bodyPr>
          <a:lstStyle/>
          <a:p>
            <a:pPr algn="ctr" defTabSz="711200" fontAlgn="auto">
              <a:lnSpc>
                <a:spcPct val="90000"/>
              </a:lnSpc>
              <a:spcAft>
                <a:spcPct val="35000"/>
              </a:spcAft>
            </a:pPr>
            <a:endParaRPr lang="en-GB" sz="1600">
              <a:solidFill>
                <a:prstClr val="white"/>
              </a:solidFill>
              <a:latin typeface="Arial" panose="020B0604020202020204" pitchFamily="34" charset="0"/>
              <a:cs typeface="Arial" panose="020B0604020202020204" pitchFamily="34" charset="0"/>
            </a:endParaRPr>
          </a:p>
        </p:txBody>
      </p:sp>
      <p:sp>
        <p:nvSpPr>
          <p:cNvPr id="1523715" name="Family"/>
          <p:cNvSpPr/>
          <p:nvPr/>
        </p:nvSpPr>
        <p:spPr>
          <a:xfrm>
            <a:off x="5005158" y="4364453"/>
            <a:ext cx="1512000" cy="1512000"/>
          </a:xfrm>
          <a:custGeom>
            <a:avLst/>
            <a:gdLst>
              <a:gd name="connsiteX0" fmla="*/ 0 w 1621491"/>
              <a:gd name="connsiteY0" fmla="*/ 810746 h 1621491"/>
              <a:gd name="connsiteX1" fmla="*/ 810746 w 1621491"/>
              <a:gd name="connsiteY1" fmla="*/ 0 h 1621491"/>
              <a:gd name="connsiteX2" fmla="*/ 1621492 w 1621491"/>
              <a:gd name="connsiteY2" fmla="*/ 810746 h 1621491"/>
              <a:gd name="connsiteX3" fmla="*/ 810746 w 1621491"/>
              <a:gd name="connsiteY3" fmla="*/ 1621492 h 1621491"/>
              <a:gd name="connsiteX4" fmla="*/ 0 w 1621491"/>
              <a:gd name="connsiteY4" fmla="*/ 810746 h 16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491" h="1621491">
                <a:moveTo>
                  <a:pt x="0" y="810746"/>
                </a:moveTo>
                <a:cubicBezTo>
                  <a:pt x="0" y="362983"/>
                  <a:pt x="362983" y="0"/>
                  <a:pt x="810746" y="0"/>
                </a:cubicBezTo>
                <a:cubicBezTo>
                  <a:pt x="1258509" y="0"/>
                  <a:pt x="1621492" y="362983"/>
                  <a:pt x="1621492" y="810746"/>
                </a:cubicBezTo>
                <a:cubicBezTo>
                  <a:pt x="1621492" y="1258509"/>
                  <a:pt x="1258509" y="1621492"/>
                  <a:pt x="810746" y="1621492"/>
                </a:cubicBezTo>
                <a:cubicBezTo>
                  <a:pt x="362983" y="1621492"/>
                  <a:pt x="0" y="1258509"/>
                  <a:pt x="0" y="810746"/>
                </a:cubicBezTo>
                <a:close/>
              </a:path>
            </a:pathLst>
          </a:custGeom>
          <a:solidFill>
            <a:srgbClr val="69A83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262862" tIns="262862" rIns="262862" bIns="262862" numCol="1" spcCol="1270" anchor="ctr" anchorCtr="0">
            <a:noAutofit/>
          </a:bodyPr>
          <a:lstStyle/>
          <a:p>
            <a:pPr algn="ctr" defTabSz="889000" fontAlgn="auto">
              <a:lnSpc>
                <a:spcPct val="90000"/>
              </a:lnSpc>
              <a:spcAft>
                <a:spcPct val="35000"/>
              </a:spcAft>
            </a:pPr>
            <a:r>
              <a:rPr lang="en-GB" sz="2000" b="1" dirty="0" smtClean="0">
                <a:solidFill>
                  <a:prstClr val="white"/>
                </a:solidFill>
                <a:latin typeface="Arial" panose="020B0604020202020204" pitchFamily="34" charset="0"/>
                <a:cs typeface="Arial" panose="020B0604020202020204" pitchFamily="34" charset="0"/>
              </a:rPr>
              <a:t>Family</a:t>
            </a:r>
          </a:p>
        </p:txBody>
      </p:sp>
      <p:sp>
        <p:nvSpPr>
          <p:cNvPr id="1523716" name="Arrow - Family-to-Values"/>
          <p:cNvSpPr/>
          <p:nvPr/>
        </p:nvSpPr>
        <p:spPr>
          <a:xfrm>
            <a:off x="4326434" y="4945398"/>
            <a:ext cx="432298" cy="547254"/>
          </a:xfrm>
          <a:custGeom>
            <a:avLst/>
            <a:gdLst>
              <a:gd name="connsiteX0" fmla="*/ 0 w 432298"/>
              <a:gd name="connsiteY0" fmla="*/ 109451 h 547253"/>
              <a:gd name="connsiteX1" fmla="*/ 216149 w 432298"/>
              <a:gd name="connsiteY1" fmla="*/ 109451 h 547253"/>
              <a:gd name="connsiteX2" fmla="*/ 216149 w 432298"/>
              <a:gd name="connsiteY2" fmla="*/ 0 h 547253"/>
              <a:gd name="connsiteX3" fmla="*/ 432298 w 432298"/>
              <a:gd name="connsiteY3" fmla="*/ 273627 h 547253"/>
              <a:gd name="connsiteX4" fmla="*/ 216149 w 432298"/>
              <a:gd name="connsiteY4" fmla="*/ 547253 h 547253"/>
              <a:gd name="connsiteX5" fmla="*/ 216149 w 432298"/>
              <a:gd name="connsiteY5" fmla="*/ 437802 h 547253"/>
              <a:gd name="connsiteX6" fmla="*/ 0 w 432298"/>
              <a:gd name="connsiteY6" fmla="*/ 437802 h 547253"/>
              <a:gd name="connsiteX7" fmla="*/ 0 w 432298"/>
              <a:gd name="connsiteY7" fmla="*/ 109451 h 54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298" h="547253">
                <a:moveTo>
                  <a:pt x="432298" y="437802"/>
                </a:moveTo>
                <a:lnTo>
                  <a:pt x="216149" y="437802"/>
                </a:lnTo>
                <a:lnTo>
                  <a:pt x="216149" y="547253"/>
                </a:lnTo>
                <a:lnTo>
                  <a:pt x="0" y="273626"/>
                </a:lnTo>
                <a:lnTo>
                  <a:pt x="216149" y="0"/>
                </a:lnTo>
                <a:lnTo>
                  <a:pt x="216149" y="109451"/>
                </a:lnTo>
                <a:lnTo>
                  <a:pt x="432298" y="109451"/>
                </a:lnTo>
                <a:lnTo>
                  <a:pt x="432298" y="437802"/>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29689" tIns="109452" rIns="0" bIns="109451" numCol="1" spcCol="1270" anchor="ctr" anchorCtr="0">
            <a:noAutofit/>
          </a:bodyPr>
          <a:lstStyle/>
          <a:p>
            <a:pPr algn="ctr" defTabSz="711200" fontAlgn="auto">
              <a:lnSpc>
                <a:spcPct val="90000"/>
              </a:lnSpc>
              <a:spcAft>
                <a:spcPct val="35000"/>
              </a:spcAft>
            </a:pPr>
            <a:endParaRPr lang="en-GB" sz="1600">
              <a:solidFill>
                <a:prstClr val="white"/>
              </a:solidFill>
              <a:latin typeface="Arial" panose="020B0604020202020204" pitchFamily="34" charset="0"/>
              <a:cs typeface="Arial" panose="020B0604020202020204" pitchFamily="34" charset="0"/>
            </a:endParaRPr>
          </a:p>
        </p:txBody>
      </p:sp>
      <p:sp>
        <p:nvSpPr>
          <p:cNvPr id="1523717" name="Values"/>
          <p:cNvSpPr/>
          <p:nvPr/>
        </p:nvSpPr>
        <p:spPr>
          <a:xfrm>
            <a:off x="2568008" y="4364451"/>
            <a:ext cx="1512000" cy="1512000"/>
          </a:xfrm>
          <a:custGeom>
            <a:avLst/>
            <a:gdLst>
              <a:gd name="connsiteX0" fmla="*/ 0 w 1621491"/>
              <a:gd name="connsiteY0" fmla="*/ 810746 h 1621491"/>
              <a:gd name="connsiteX1" fmla="*/ 810746 w 1621491"/>
              <a:gd name="connsiteY1" fmla="*/ 0 h 1621491"/>
              <a:gd name="connsiteX2" fmla="*/ 1621492 w 1621491"/>
              <a:gd name="connsiteY2" fmla="*/ 810746 h 1621491"/>
              <a:gd name="connsiteX3" fmla="*/ 810746 w 1621491"/>
              <a:gd name="connsiteY3" fmla="*/ 1621492 h 1621491"/>
              <a:gd name="connsiteX4" fmla="*/ 0 w 1621491"/>
              <a:gd name="connsiteY4" fmla="*/ 810746 h 16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491" h="1621491">
                <a:moveTo>
                  <a:pt x="0" y="810746"/>
                </a:moveTo>
                <a:cubicBezTo>
                  <a:pt x="0" y="362983"/>
                  <a:pt x="362983" y="0"/>
                  <a:pt x="810746" y="0"/>
                </a:cubicBezTo>
                <a:cubicBezTo>
                  <a:pt x="1258509" y="0"/>
                  <a:pt x="1621492" y="362983"/>
                  <a:pt x="1621492" y="810746"/>
                </a:cubicBezTo>
                <a:cubicBezTo>
                  <a:pt x="1621492" y="1258509"/>
                  <a:pt x="1258509" y="1621492"/>
                  <a:pt x="810746" y="1621492"/>
                </a:cubicBezTo>
                <a:cubicBezTo>
                  <a:pt x="362983" y="1621492"/>
                  <a:pt x="0" y="1258509"/>
                  <a:pt x="0" y="810746"/>
                </a:cubicBezTo>
                <a:close/>
              </a:path>
            </a:pathLst>
          </a:custGeom>
          <a:solidFill>
            <a:srgbClr val="FFC00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262862" tIns="262862" rIns="262862" bIns="262862" numCol="1" spcCol="1270" anchor="ctr" anchorCtr="0">
            <a:noAutofit/>
          </a:bodyPr>
          <a:lstStyle/>
          <a:p>
            <a:pPr algn="ctr" defTabSz="889000" fontAlgn="auto">
              <a:lnSpc>
                <a:spcPct val="90000"/>
              </a:lnSpc>
              <a:spcAft>
                <a:spcPct val="35000"/>
              </a:spcAft>
            </a:pPr>
            <a:r>
              <a:rPr lang="en-GB" sz="2000" b="1" dirty="0" smtClean="0">
                <a:solidFill>
                  <a:prstClr val="white"/>
                </a:solidFill>
                <a:latin typeface="Arial" panose="020B0604020202020204" pitchFamily="34" charset="0"/>
                <a:cs typeface="Arial" panose="020B0604020202020204" pitchFamily="34" charset="0"/>
              </a:rPr>
              <a:t>Values</a:t>
            </a:r>
            <a:endParaRPr lang="en-GB" sz="2000" b="1" dirty="0">
              <a:solidFill>
                <a:prstClr val="white"/>
              </a:solidFill>
              <a:latin typeface="Arial" panose="020B0604020202020204" pitchFamily="34" charset="0"/>
              <a:cs typeface="Arial" panose="020B0604020202020204" pitchFamily="34" charset="0"/>
            </a:endParaRPr>
          </a:p>
        </p:txBody>
      </p:sp>
      <p:sp>
        <p:nvSpPr>
          <p:cNvPr id="1523718" name="Arrow - Values-to-Goals"/>
          <p:cNvSpPr/>
          <p:nvPr/>
        </p:nvSpPr>
        <p:spPr>
          <a:xfrm rot="4320000">
            <a:off x="2693224" y="3886906"/>
            <a:ext cx="432299" cy="547254"/>
          </a:xfrm>
          <a:custGeom>
            <a:avLst/>
            <a:gdLst>
              <a:gd name="connsiteX0" fmla="*/ 0 w 432298"/>
              <a:gd name="connsiteY0" fmla="*/ 109451 h 547253"/>
              <a:gd name="connsiteX1" fmla="*/ 216149 w 432298"/>
              <a:gd name="connsiteY1" fmla="*/ 109451 h 547253"/>
              <a:gd name="connsiteX2" fmla="*/ 216149 w 432298"/>
              <a:gd name="connsiteY2" fmla="*/ 0 h 547253"/>
              <a:gd name="connsiteX3" fmla="*/ 432298 w 432298"/>
              <a:gd name="connsiteY3" fmla="*/ 273627 h 547253"/>
              <a:gd name="connsiteX4" fmla="*/ 216149 w 432298"/>
              <a:gd name="connsiteY4" fmla="*/ 547253 h 547253"/>
              <a:gd name="connsiteX5" fmla="*/ 216149 w 432298"/>
              <a:gd name="connsiteY5" fmla="*/ 437802 h 547253"/>
              <a:gd name="connsiteX6" fmla="*/ 0 w 432298"/>
              <a:gd name="connsiteY6" fmla="*/ 437802 h 547253"/>
              <a:gd name="connsiteX7" fmla="*/ 0 w 432298"/>
              <a:gd name="connsiteY7" fmla="*/ 109451 h 54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298" h="547253">
                <a:moveTo>
                  <a:pt x="432298" y="437802"/>
                </a:moveTo>
                <a:lnTo>
                  <a:pt x="216149" y="437802"/>
                </a:lnTo>
                <a:lnTo>
                  <a:pt x="216149" y="547253"/>
                </a:lnTo>
                <a:lnTo>
                  <a:pt x="0" y="273626"/>
                </a:lnTo>
                <a:lnTo>
                  <a:pt x="216149" y="0"/>
                </a:lnTo>
                <a:lnTo>
                  <a:pt x="216149" y="109451"/>
                </a:lnTo>
                <a:lnTo>
                  <a:pt x="432298" y="109451"/>
                </a:lnTo>
                <a:lnTo>
                  <a:pt x="432298" y="437802"/>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29689" tIns="109451" rIns="0" bIns="109451" numCol="1" spcCol="1270" anchor="ctr" anchorCtr="0">
            <a:noAutofit/>
          </a:bodyPr>
          <a:lstStyle/>
          <a:p>
            <a:pPr algn="ctr" defTabSz="711200" fontAlgn="auto">
              <a:lnSpc>
                <a:spcPct val="90000"/>
              </a:lnSpc>
              <a:spcAft>
                <a:spcPct val="35000"/>
              </a:spcAft>
            </a:pPr>
            <a:endParaRPr lang="en-GB" sz="1600">
              <a:solidFill>
                <a:prstClr val="white"/>
              </a:solidFill>
              <a:latin typeface="Arial" panose="020B0604020202020204" pitchFamily="34" charset="0"/>
              <a:cs typeface="Arial" panose="020B0604020202020204" pitchFamily="34" charset="0"/>
            </a:endParaRPr>
          </a:p>
        </p:txBody>
      </p:sp>
      <p:sp>
        <p:nvSpPr>
          <p:cNvPr id="1523719" name="Goals"/>
          <p:cNvSpPr/>
          <p:nvPr/>
        </p:nvSpPr>
        <p:spPr>
          <a:xfrm>
            <a:off x="1868677" y="2444614"/>
            <a:ext cx="1512000" cy="1512000"/>
          </a:xfrm>
          <a:custGeom>
            <a:avLst/>
            <a:gdLst>
              <a:gd name="connsiteX0" fmla="*/ 0 w 1621491"/>
              <a:gd name="connsiteY0" fmla="*/ 810746 h 1621491"/>
              <a:gd name="connsiteX1" fmla="*/ 810746 w 1621491"/>
              <a:gd name="connsiteY1" fmla="*/ 0 h 1621491"/>
              <a:gd name="connsiteX2" fmla="*/ 1621492 w 1621491"/>
              <a:gd name="connsiteY2" fmla="*/ 810746 h 1621491"/>
              <a:gd name="connsiteX3" fmla="*/ 810746 w 1621491"/>
              <a:gd name="connsiteY3" fmla="*/ 1621492 h 1621491"/>
              <a:gd name="connsiteX4" fmla="*/ 0 w 1621491"/>
              <a:gd name="connsiteY4" fmla="*/ 810746 h 162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491" h="1621491">
                <a:moveTo>
                  <a:pt x="0" y="810746"/>
                </a:moveTo>
                <a:cubicBezTo>
                  <a:pt x="0" y="362983"/>
                  <a:pt x="362983" y="0"/>
                  <a:pt x="810746" y="0"/>
                </a:cubicBezTo>
                <a:cubicBezTo>
                  <a:pt x="1258509" y="0"/>
                  <a:pt x="1621492" y="362983"/>
                  <a:pt x="1621492" y="810746"/>
                </a:cubicBezTo>
                <a:cubicBezTo>
                  <a:pt x="1621492" y="1258509"/>
                  <a:pt x="1258509" y="1621492"/>
                  <a:pt x="810746" y="1621492"/>
                </a:cubicBezTo>
                <a:cubicBezTo>
                  <a:pt x="362983" y="1621492"/>
                  <a:pt x="0" y="1258509"/>
                  <a:pt x="0" y="810746"/>
                </a:cubicBez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62862" tIns="262862" rIns="262862" bIns="262862" numCol="1" spcCol="1270" anchor="ctr" anchorCtr="0">
            <a:noAutofit/>
          </a:bodyPr>
          <a:lstStyle/>
          <a:p>
            <a:pPr algn="ctr" defTabSz="889000" fontAlgn="auto">
              <a:lnSpc>
                <a:spcPct val="90000"/>
              </a:lnSpc>
              <a:spcAft>
                <a:spcPct val="35000"/>
              </a:spcAft>
            </a:pPr>
            <a:r>
              <a:rPr lang="en-GB" sz="2000" b="1" dirty="0" smtClean="0">
                <a:solidFill>
                  <a:prstClr val="white"/>
                </a:solidFill>
                <a:latin typeface="Arial" panose="020B0604020202020204" pitchFamily="34" charset="0"/>
                <a:cs typeface="Arial" panose="020B0604020202020204" pitchFamily="34" charset="0"/>
              </a:rPr>
              <a:t>Goals</a:t>
            </a:r>
            <a:endParaRPr lang="en-GB" sz="2000" b="1" dirty="0">
              <a:solidFill>
                <a:prstClr val="white"/>
              </a:solidFill>
              <a:latin typeface="Arial" panose="020B0604020202020204" pitchFamily="34" charset="0"/>
              <a:cs typeface="Arial" panose="020B0604020202020204" pitchFamily="34" charset="0"/>
            </a:endParaRPr>
          </a:p>
        </p:txBody>
      </p:sp>
      <p:sp>
        <p:nvSpPr>
          <p:cNvPr id="1523720" name="Arrow - Goals-to-Abilities"/>
          <p:cNvSpPr/>
          <p:nvPr/>
        </p:nvSpPr>
        <p:spPr>
          <a:xfrm rot="19440000">
            <a:off x="3366288" y="2282278"/>
            <a:ext cx="432298" cy="547253"/>
          </a:xfrm>
          <a:custGeom>
            <a:avLst/>
            <a:gdLst>
              <a:gd name="connsiteX0" fmla="*/ 0 w 432298"/>
              <a:gd name="connsiteY0" fmla="*/ 109451 h 547253"/>
              <a:gd name="connsiteX1" fmla="*/ 216149 w 432298"/>
              <a:gd name="connsiteY1" fmla="*/ 109451 h 547253"/>
              <a:gd name="connsiteX2" fmla="*/ 216149 w 432298"/>
              <a:gd name="connsiteY2" fmla="*/ 0 h 547253"/>
              <a:gd name="connsiteX3" fmla="*/ 432298 w 432298"/>
              <a:gd name="connsiteY3" fmla="*/ 273627 h 547253"/>
              <a:gd name="connsiteX4" fmla="*/ 216149 w 432298"/>
              <a:gd name="connsiteY4" fmla="*/ 547253 h 547253"/>
              <a:gd name="connsiteX5" fmla="*/ 216149 w 432298"/>
              <a:gd name="connsiteY5" fmla="*/ 437802 h 547253"/>
              <a:gd name="connsiteX6" fmla="*/ 0 w 432298"/>
              <a:gd name="connsiteY6" fmla="*/ 437802 h 547253"/>
              <a:gd name="connsiteX7" fmla="*/ 0 w 432298"/>
              <a:gd name="connsiteY7" fmla="*/ 109451 h 54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298" h="547253">
                <a:moveTo>
                  <a:pt x="0" y="109451"/>
                </a:moveTo>
                <a:lnTo>
                  <a:pt x="216149" y="109451"/>
                </a:lnTo>
                <a:lnTo>
                  <a:pt x="216149" y="0"/>
                </a:lnTo>
                <a:lnTo>
                  <a:pt x="432298" y="273627"/>
                </a:lnTo>
                <a:lnTo>
                  <a:pt x="216149" y="547253"/>
                </a:lnTo>
                <a:lnTo>
                  <a:pt x="216149" y="437802"/>
                </a:lnTo>
                <a:lnTo>
                  <a:pt x="0" y="437802"/>
                </a:lnTo>
                <a:lnTo>
                  <a:pt x="0" y="109451"/>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lt1"/>
          </a:fontRef>
        </p:style>
        <p:txBody>
          <a:bodyPr spcFirstLastPara="0" vert="horz" wrap="square" lIns="-1" tIns="109451" rIns="129689" bIns="109450" numCol="1" spcCol="1270" anchor="ctr" anchorCtr="0">
            <a:noAutofit/>
          </a:bodyPr>
          <a:lstStyle/>
          <a:p>
            <a:pPr algn="ctr" defTabSz="711200" fontAlgn="auto">
              <a:lnSpc>
                <a:spcPct val="90000"/>
              </a:lnSpc>
              <a:spcAft>
                <a:spcPct val="35000"/>
              </a:spcAft>
            </a:pPr>
            <a:endParaRPr lang="en-GB" sz="1600">
              <a:solidFill>
                <a:prstClr val="white"/>
              </a:solidFill>
              <a:latin typeface="Arial" panose="020B0604020202020204" pitchFamily="34" charset="0"/>
              <a:cs typeface="Arial" panose="020B0604020202020204" pitchFamily="34" charset="0"/>
            </a:endParaRPr>
          </a:p>
        </p:txBody>
      </p:sp>
      <p:pic>
        <p:nvPicPr>
          <p:cNvPr id="1523714" name="Lady &amp; Man" descr="http://www.clipartbest.com/cliparts/yik/ey6/yikey6BB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9254" y="3072567"/>
            <a:ext cx="1451521" cy="1512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23721" name="Table - Traditional Care"/>
          <p:cNvGraphicFramePr>
            <a:graphicFrameLocks noGrp="1"/>
          </p:cNvGraphicFramePr>
          <p:nvPr>
            <p:extLst/>
          </p:nvPr>
        </p:nvGraphicFramePr>
        <p:xfrm>
          <a:off x="5408074" y="1376363"/>
          <a:ext cx="3298302" cy="4526280"/>
        </p:xfrm>
        <a:graphic>
          <a:graphicData uri="http://schemas.openxmlformats.org/drawingml/2006/table">
            <a:tbl>
              <a:tblPr firstRow="1" bandRow="1">
                <a:tableStyleId>{5C22544A-7EE6-4342-B048-85BDC9FD1C3A}</a:tableStyleId>
              </a:tblPr>
              <a:tblGrid>
                <a:gridCol w="3298302"/>
              </a:tblGrid>
              <a:tr h="370840">
                <a:tc>
                  <a:txBody>
                    <a:bodyPr/>
                    <a:lstStyle/>
                    <a:p>
                      <a:r>
                        <a:rPr lang="en-GB" sz="2100" dirty="0" smtClean="0"/>
                        <a:t>is not…</a:t>
                      </a:r>
                      <a:endParaRPr lang="en-GB" sz="2100" dirty="0"/>
                    </a:p>
                  </a:txBody>
                  <a:tcPr>
                    <a:solidFill>
                      <a:srgbClr val="582F7A"/>
                    </a:solidFill>
                  </a:tcPr>
                </a:tc>
              </a:tr>
              <a:tr h="370840">
                <a:tc>
                  <a:txBody>
                    <a:bodyPr/>
                    <a:lstStyle/>
                    <a:p>
                      <a:r>
                        <a:rPr lang="en-GB" sz="2100" dirty="0" smtClean="0"/>
                        <a:t>Practitioner-based</a:t>
                      </a:r>
                      <a:endParaRPr lang="en-GB" sz="2100" dirty="0"/>
                    </a:p>
                  </a:txBody>
                  <a:tcPr/>
                </a:tc>
              </a:tr>
              <a:tr h="370840">
                <a:tc>
                  <a:txBody>
                    <a:bodyPr/>
                    <a:lstStyle/>
                    <a:p>
                      <a:r>
                        <a:rPr lang="en-GB" sz="2100" dirty="0" smtClean="0"/>
                        <a:t>Problem-based</a:t>
                      </a:r>
                      <a:endParaRPr lang="en-GB" sz="2100" dirty="0"/>
                    </a:p>
                  </a:txBody>
                  <a:tcPr/>
                </a:tc>
              </a:tr>
              <a:tr h="370840">
                <a:tc>
                  <a:txBody>
                    <a:bodyPr/>
                    <a:lstStyle/>
                    <a:p>
                      <a:r>
                        <a:rPr lang="en-GB" sz="2100" dirty="0" smtClean="0"/>
                        <a:t>Deficit focus</a:t>
                      </a:r>
                      <a:endParaRPr lang="en-GB" sz="2100" dirty="0"/>
                    </a:p>
                  </a:txBody>
                  <a:tcPr/>
                </a:tc>
              </a:tr>
              <a:tr h="370840">
                <a:tc>
                  <a:txBody>
                    <a:bodyPr/>
                    <a:lstStyle/>
                    <a:p>
                      <a:r>
                        <a:rPr lang="en-GB" sz="2100" dirty="0" smtClean="0"/>
                        <a:t>Professional dominance</a:t>
                      </a:r>
                      <a:endParaRPr lang="en-GB" sz="2100" dirty="0"/>
                    </a:p>
                  </a:txBody>
                  <a:tcPr/>
                </a:tc>
              </a:tr>
              <a:tr h="370840">
                <a:tc>
                  <a:txBody>
                    <a:bodyPr/>
                    <a:lstStyle/>
                    <a:p>
                      <a:r>
                        <a:rPr lang="en-GB" sz="2100" dirty="0" smtClean="0"/>
                        <a:t>Acute treatment</a:t>
                      </a:r>
                      <a:endParaRPr lang="en-GB" sz="2100" dirty="0"/>
                    </a:p>
                  </a:txBody>
                  <a:tcPr/>
                </a:tc>
              </a:tr>
              <a:tr h="370840">
                <a:tc>
                  <a:txBody>
                    <a:bodyPr/>
                    <a:lstStyle/>
                    <a:p>
                      <a:r>
                        <a:rPr lang="en-GB" sz="2100" dirty="0" smtClean="0"/>
                        <a:t>Cure/improvement</a:t>
                      </a:r>
                      <a:endParaRPr lang="en-GB" sz="2100" dirty="0"/>
                    </a:p>
                  </a:txBody>
                  <a:tcPr/>
                </a:tc>
              </a:tr>
              <a:tr h="370840">
                <a:tc>
                  <a:txBody>
                    <a:bodyPr/>
                    <a:lstStyle/>
                    <a:p>
                      <a:r>
                        <a:rPr lang="en-GB" sz="2100" dirty="0" smtClean="0"/>
                        <a:t>Facility based</a:t>
                      </a:r>
                      <a:endParaRPr lang="en-GB" sz="2100" dirty="0"/>
                    </a:p>
                  </a:txBody>
                  <a:tcPr/>
                </a:tc>
              </a:tr>
              <a:tr h="370840">
                <a:tc>
                  <a:txBody>
                    <a:bodyPr/>
                    <a:lstStyle/>
                    <a:p>
                      <a:r>
                        <a:rPr lang="en-GB" sz="2100" dirty="0" smtClean="0"/>
                        <a:t>Dependence</a:t>
                      </a:r>
                      <a:endParaRPr lang="en-GB" sz="2100" dirty="0"/>
                    </a:p>
                  </a:txBody>
                  <a:tcPr/>
                </a:tc>
              </a:tr>
              <a:tr h="370840">
                <a:tc>
                  <a:txBody>
                    <a:bodyPr/>
                    <a:lstStyle/>
                    <a:p>
                      <a:r>
                        <a:rPr lang="en-GB" sz="2100" dirty="0" smtClean="0"/>
                        <a:t>Episodic</a:t>
                      </a:r>
                      <a:endParaRPr lang="en-GB" sz="2100" dirty="0"/>
                    </a:p>
                  </a:txBody>
                  <a:tcPr/>
                </a:tc>
              </a:tr>
              <a:tr h="370840">
                <a:tc>
                  <a:txBody>
                    <a:bodyPr/>
                    <a:lstStyle/>
                    <a:p>
                      <a:r>
                        <a:rPr lang="en-GB" sz="2100" dirty="0" smtClean="0"/>
                        <a:t>Reactive</a:t>
                      </a:r>
                      <a:endParaRPr lang="en-GB" sz="2100" dirty="0"/>
                    </a:p>
                  </a:txBody>
                  <a:tcPr/>
                </a:tc>
              </a:tr>
            </a:tbl>
          </a:graphicData>
        </a:graphic>
      </p:graphicFrame>
      <p:graphicFrame>
        <p:nvGraphicFramePr>
          <p:cNvPr id="42" name="Table - Person-centred Care"/>
          <p:cNvGraphicFramePr>
            <a:graphicFrameLocks noGrp="1"/>
          </p:cNvGraphicFramePr>
          <p:nvPr>
            <p:extLst/>
          </p:nvPr>
        </p:nvGraphicFramePr>
        <p:xfrm>
          <a:off x="443506" y="1376363"/>
          <a:ext cx="3298302" cy="4526280"/>
        </p:xfrm>
        <a:graphic>
          <a:graphicData uri="http://schemas.openxmlformats.org/drawingml/2006/table">
            <a:tbl>
              <a:tblPr firstRow="1" bandRow="1">
                <a:tableStyleId>{93296810-A885-4BE3-A3E7-6D5BEEA58F35}</a:tableStyleId>
              </a:tblPr>
              <a:tblGrid>
                <a:gridCol w="3298302"/>
              </a:tblGrid>
              <a:tr h="370840">
                <a:tc>
                  <a:txBody>
                    <a:bodyPr/>
                    <a:lstStyle/>
                    <a:p>
                      <a:r>
                        <a:rPr lang="en-GB" sz="2100" dirty="0" smtClean="0"/>
                        <a:t>is…</a:t>
                      </a:r>
                      <a:endParaRPr lang="en-GB" sz="2100" dirty="0"/>
                    </a:p>
                  </a:txBody>
                  <a:tcPr>
                    <a:solidFill>
                      <a:srgbClr val="69A830"/>
                    </a:solidFill>
                  </a:tcPr>
                </a:tc>
              </a:tr>
              <a:tr h="370840">
                <a:tc>
                  <a:txBody>
                    <a:bodyPr/>
                    <a:lstStyle/>
                    <a:p>
                      <a:r>
                        <a:rPr lang="en-GB" sz="2100" dirty="0" smtClean="0"/>
                        <a:t>Person-centred</a:t>
                      </a:r>
                      <a:endParaRPr lang="en-GB" sz="2100" dirty="0"/>
                    </a:p>
                  </a:txBody>
                  <a:tcPr/>
                </a:tc>
              </a:tr>
              <a:tr h="370840">
                <a:tc>
                  <a:txBody>
                    <a:bodyPr/>
                    <a:lstStyle/>
                    <a:p>
                      <a:r>
                        <a:rPr lang="en-GB" sz="2100" dirty="0" smtClean="0"/>
                        <a:t>Strengths</a:t>
                      </a:r>
                      <a:r>
                        <a:rPr lang="en-GB" sz="2100" baseline="0" dirty="0" smtClean="0"/>
                        <a:t>-based</a:t>
                      </a:r>
                      <a:endParaRPr lang="en-GB" sz="2100" dirty="0"/>
                    </a:p>
                  </a:txBody>
                  <a:tcPr/>
                </a:tc>
              </a:tr>
              <a:tr h="370840">
                <a:tc>
                  <a:txBody>
                    <a:bodyPr/>
                    <a:lstStyle/>
                    <a:p>
                      <a:r>
                        <a:rPr lang="en-GB" sz="2100" dirty="0" smtClean="0"/>
                        <a:t>Skill acquisition</a:t>
                      </a:r>
                      <a:endParaRPr lang="en-GB" sz="2100" dirty="0"/>
                    </a:p>
                  </a:txBody>
                  <a:tcPr/>
                </a:tc>
              </a:tr>
              <a:tr h="370840">
                <a:tc>
                  <a:txBody>
                    <a:bodyPr/>
                    <a:lstStyle/>
                    <a:p>
                      <a:r>
                        <a:rPr lang="en-GB" sz="2100" dirty="0" smtClean="0"/>
                        <a:t>Collaboration</a:t>
                      </a:r>
                      <a:endParaRPr lang="en-GB" sz="2100" dirty="0"/>
                    </a:p>
                  </a:txBody>
                  <a:tcPr/>
                </a:tc>
              </a:tr>
              <a:tr h="370840">
                <a:tc>
                  <a:txBody>
                    <a:bodyPr/>
                    <a:lstStyle/>
                    <a:p>
                      <a:r>
                        <a:rPr lang="en-GB" sz="2100" dirty="0" smtClean="0"/>
                        <a:t>Community integration</a:t>
                      </a:r>
                      <a:endParaRPr lang="en-GB" sz="2100" dirty="0"/>
                    </a:p>
                  </a:txBody>
                  <a:tcPr/>
                </a:tc>
              </a:tr>
              <a:tr h="370840">
                <a:tc>
                  <a:txBody>
                    <a:bodyPr/>
                    <a:lstStyle/>
                    <a:p>
                      <a:r>
                        <a:rPr lang="en-GB" sz="2100" dirty="0" smtClean="0"/>
                        <a:t>Quality of life</a:t>
                      </a:r>
                      <a:endParaRPr lang="en-GB" sz="2100" dirty="0"/>
                    </a:p>
                  </a:txBody>
                  <a:tcPr/>
                </a:tc>
              </a:tr>
              <a:tr h="370840">
                <a:tc>
                  <a:txBody>
                    <a:bodyPr/>
                    <a:lstStyle/>
                    <a:p>
                      <a:r>
                        <a:rPr lang="en-GB" sz="2100" dirty="0" smtClean="0"/>
                        <a:t>Community-based</a:t>
                      </a:r>
                      <a:endParaRPr lang="en-GB" sz="2100" dirty="0"/>
                    </a:p>
                  </a:txBody>
                  <a:tcPr/>
                </a:tc>
              </a:tr>
              <a:tr h="370840">
                <a:tc>
                  <a:txBody>
                    <a:bodyPr/>
                    <a:lstStyle/>
                    <a:p>
                      <a:r>
                        <a:rPr lang="en-GB" sz="2100" dirty="0" smtClean="0"/>
                        <a:t>Empowerment/choices</a:t>
                      </a:r>
                      <a:endParaRPr lang="en-GB" sz="2100" dirty="0"/>
                    </a:p>
                  </a:txBody>
                  <a:tcPr/>
                </a:tc>
              </a:tr>
              <a:tr h="370840">
                <a:tc>
                  <a:txBody>
                    <a:bodyPr/>
                    <a:lstStyle/>
                    <a:p>
                      <a:r>
                        <a:rPr lang="en-GB" sz="2100" dirty="0" smtClean="0"/>
                        <a:t>Least restrictive</a:t>
                      </a:r>
                      <a:endParaRPr lang="en-GB" sz="2100" dirty="0"/>
                    </a:p>
                  </a:txBody>
                  <a:tcPr/>
                </a:tc>
              </a:tr>
              <a:tr h="370840">
                <a:tc>
                  <a:txBody>
                    <a:bodyPr/>
                    <a:lstStyle/>
                    <a:p>
                      <a:r>
                        <a:rPr lang="en-GB" sz="2100" dirty="0" smtClean="0"/>
                        <a:t>Preventive</a:t>
                      </a:r>
                      <a:endParaRPr lang="en-GB" sz="2100" dirty="0"/>
                    </a:p>
                  </a:txBody>
                  <a:tcPr/>
                </a:tc>
              </a:tr>
            </a:tbl>
          </a:graphicData>
        </a:graphic>
      </p:graphicFrame>
      <p:sp>
        <p:nvSpPr>
          <p:cNvPr id="43" name="Person Centred Care Border"/>
          <p:cNvSpPr/>
          <p:nvPr/>
        </p:nvSpPr>
        <p:spPr>
          <a:xfrm>
            <a:off x="431800" y="1879979"/>
            <a:ext cx="8280400" cy="3276600"/>
          </a:xfrm>
          <a:prstGeom prst="roundRect">
            <a:avLst>
              <a:gd name="adj" fmla="val 3461"/>
            </a:avLst>
          </a:prstGeom>
          <a:noFill/>
          <a:ln>
            <a:solidFill>
              <a:srgbClr val="582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a:solidFill>
                <a:prstClr val="white"/>
              </a:solidFill>
            </a:endParaRPr>
          </a:p>
        </p:txBody>
      </p:sp>
      <p:grpSp>
        <p:nvGrpSpPr>
          <p:cNvPr id="44" name="Care is Personalised"/>
          <p:cNvGrpSpPr/>
          <p:nvPr/>
        </p:nvGrpSpPr>
        <p:grpSpPr>
          <a:xfrm>
            <a:off x="644188" y="2207245"/>
            <a:ext cx="2180898" cy="2180898"/>
            <a:chOff x="562302" y="1470266"/>
            <a:chExt cx="2180898" cy="2180898"/>
          </a:xfrm>
        </p:grpSpPr>
        <p:sp>
          <p:nvSpPr>
            <p:cNvPr id="45" name="Oval 44"/>
            <p:cNvSpPr/>
            <p:nvPr/>
          </p:nvSpPr>
          <p:spPr>
            <a:xfrm>
              <a:off x="562302" y="1470266"/>
              <a:ext cx="2180898" cy="2180898"/>
            </a:xfrm>
            <a:prstGeom prst="ellipse">
              <a:avLst/>
            </a:prstGeom>
            <a:solidFill>
              <a:srgbClr val="FF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6" name="Oval 45"/>
            <p:cNvSpPr/>
            <p:nvPr/>
          </p:nvSpPr>
          <p:spPr>
            <a:xfrm>
              <a:off x="756745" y="1664709"/>
              <a:ext cx="1792012" cy="1792012"/>
            </a:xfrm>
            <a:prstGeom prst="ellipse">
              <a:avLst/>
            </a:prstGeom>
            <a:noFill/>
            <a:ln w="57150">
              <a:solidFill>
                <a:srgbClr val="FF7D7D"/>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7" name="TextBox 46"/>
            <p:cNvSpPr txBox="1"/>
            <p:nvPr/>
          </p:nvSpPr>
          <p:spPr>
            <a:xfrm>
              <a:off x="814551" y="2195535"/>
              <a:ext cx="1676400" cy="646331"/>
            </a:xfrm>
            <a:prstGeom prst="rect">
              <a:avLst/>
            </a:prstGeom>
            <a:noFill/>
          </p:spPr>
          <p:txBody>
            <a:bodyPr wrap="square" rtlCol="0">
              <a:spAutoFit/>
            </a:bodyPr>
            <a:lstStyle/>
            <a:p>
              <a:pPr algn="ctr" fontAlgn="auto">
                <a:spcBef>
                  <a:spcPts val="0"/>
                </a:spcBef>
                <a:spcAft>
                  <a:spcPts val="0"/>
                </a:spcAft>
              </a:pPr>
              <a:r>
                <a:rPr lang="en-US" sz="1800" b="1" dirty="0" smtClean="0">
                  <a:solidFill>
                    <a:prstClr val="white"/>
                  </a:solidFill>
                  <a:latin typeface="Calibri"/>
                </a:rPr>
                <a:t>Care is personalised</a:t>
              </a:r>
              <a:endParaRPr lang="en-US" sz="1800" b="1" dirty="0">
                <a:solidFill>
                  <a:prstClr val="white"/>
                </a:solidFill>
                <a:latin typeface="Calibri"/>
              </a:endParaRPr>
            </a:p>
          </p:txBody>
        </p:sp>
      </p:grpSp>
      <p:grpSp>
        <p:nvGrpSpPr>
          <p:cNvPr id="48" name="Care is Coordinated"/>
          <p:cNvGrpSpPr/>
          <p:nvPr/>
        </p:nvGrpSpPr>
        <p:grpSpPr>
          <a:xfrm>
            <a:off x="3387388" y="2207245"/>
            <a:ext cx="2180898" cy="2180898"/>
            <a:chOff x="3305502" y="1470266"/>
            <a:chExt cx="2180898" cy="2180898"/>
          </a:xfrm>
          <a:solidFill>
            <a:schemeClr val="accent6"/>
          </a:solidFill>
        </p:grpSpPr>
        <p:sp>
          <p:nvSpPr>
            <p:cNvPr id="49" name="Oval 48"/>
            <p:cNvSpPr/>
            <p:nvPr/>
          </p:nvSpPr>
          <p:spPr>
            <a:xfrm>
              <a:off x="3305502" y="1470266"/>
              <a:ext cx="2180898" cy="2180898"/>
            </a:xfrm>
            <a:prstGeom prst="ellipse">
              <a:avLst/>
            </a:prstGeom>
            <a:solidFill>
              <a:srgbClr val="69A83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0" name="Oval 49"/>
            <p:cNvSpPr/>
            <p:nvPr/>
          </p:nvSpPr>
          <p:spPr>
            <a:xfrm>
              <a:off x="3499945" y="1664709"/>
              <a:ext cx="1792012" cy="1792012"/>
            </a:xfrm>
            <a:prstGeom prst="ellipse">
              <a:avLst/>
            </a:prstGeom>
            <a:solidFill>
              <a:srgbClr val="69A830"/>
            </a:solidFill>
            <a:ln w="57150">
              <a:solidFill>
                <a:schemeClr val="accent3">
                  <a:lumMod val="40000"/>
                  <a:lumOff val="6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1" name="TextBox 50"/>
            <p:cNvSpPr txBox="1"/>
            <p:nvPr/>
          </p:nvSpPr>
          <p:spPr>
            <a:xfrm>
              <a:off x="3557751" y="2195535"/>
              <a:ext cx="1676400" cy="646331"/>
            </a:xfrm>
            <a:prstGeom prst="rect">
              <a:avLst/>
            </a:prstGeom>
            <a:noFill/>
          </p:spPr>
          <p:txBody>
            <a:bodyPr wrap="square" rtlCol="0">
              <a:spAutoFit/>
            </a:bodyPr>
            <a:lstStyle/>
            <a:p>
              <a:pPr algn="ctr" fontAlgn="auto">
                <a:spcBef>
                  <a:spcPts val="0"/>
                </a:spcBef>
                <a:spcAft>
                  <a:spcPts val="0"/>
                </a:spcAft>
              </a:pPr>
              <a:r>
                <a:rPr lang="en-US" sz="1800" b="1" dirty="0" smtClean="0">
                  <a:solidFill>
                    <a:prstClr val="white"/>
                  </a:solidFill>
                  <a:latin typeface="Calibri"/>
                </a:rPr>
                <a:t>Care is coordinated</a:t>
              </a:r>
              <a:endParaRPr lang="en-US" sz="1800" b="1" dirty="0">
                <a:solidFill>
                  <a:prstClr val="white"/>
                </a:solidFill>
                <a:latin typeface="Calibri"/>
              </a:endParaRPr>
            </a:p>
          </p:txBody>
        </p:sp>
      </p:grpSp>
      <p:grpSp>
        <p:nvGrpSpPr>
          <p:cNvPr id="52" name="Care is Enabling"/>
          <p:cNvGrpSpPr/>
          <p:nvPr/>
        </p:nvGrpSpPr>
        <p:grpSpPr>
          <a:xfrm>
            <a:off x="6130588" y="2207245"/>
            <a:ext cx="2180898" cy="2180898"/>
            <a:chOff x="6048702" y="1470266"/>
            <a:chExt cx="2180898" cy="2180898"/>
          </a:xfrm>
        </p:grpSpPr>
        <p:sp>
          <p:nvSpPr>
            <p:cNvPr id="53" name="Oval 52"/>
            <p:cNvSpPr/>
            <p:nvPr/>
          </p:nvSpPr>
          <p:spPr>
            <a:xfrm>
              <a:off x="6048702" y="1470266"/>
              <a:ext cx="2180898" cy="2180898"/>
            </a:xfrm>
            <a:prstGeom prst="ellipse">
              <a:avLst/>
            </a:prstGeom>
            <a:solidFill>
              <a:srgbClr val="582F7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4" name="Oval 53"/>
            <p:cNvSpPr/>
            <p:nvPr/>
          </p:nvSpPr>
          <p:spPr>
            <a:xfrm>
              <a:off x="6243145" y="1664709"/>
              <a:ext cx="1792012" cy="1792012"/>
            </a:xfrm>
            <a:prstGeom prst="ellipse">
              <a:avLst/>
            </a:prstGeom>
            <a:noFill/>
            <a:ln w="57150">
              <a:solidFill>
                <a:schemeClr val="accent5">
                  <a:lumMod val="40000"/>
                  <a:lumOff val="6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5" name="TextBox 54"/>
            <p:cNvSpPr txBox="1"/>
            <p:nvPr/>
          </p:nvSpPr>
          <p:spPr>
            <a:xfrm>
              <a:off x="6300951" y="2195535"/>
              <a:ext cx="1676400" cy="646331"/>
            </a:xfrm>
            <a:prstGeom prst="rect">
              <a:avLst/>
            </a:prstGeom>
            <a:noFill/>
          </p:spPr>
          <p:txBody>
            <a:bodyPr wrap="square" rtlCol="0">
              <a:spAutoFit/>
            </a:bodyPr>
            <a:lstStyle/>
            <a:p>
              <a:pPr algn="ctr" fontAlgn="auto">
                <a:spcBef>
                  <a:spcPts val="0"/>
                </a:spcBef>
                <a:spcAft>
                  <a:spcPts val="0"/>
                </a:spcAft>
              </a:pPr>
              <a:r>
                <a:rPr lang="en-US" sz="1800" b="1" dirty="0" smtClean="0">
                  <a:solidFill>
                    <a:prstClr val="white"/>
                  </a:solidFill>
                  <a:latin typeface="Calibri"/>
                </a:rPr>
                <a:t>Care is</a:t>
              </a:r>
            </a:p>
            <a:p>
              <a:pPr algn="ctr" fontAlgn="auto">
                <a:spcBef>
                  <a:spcPts val="0"/>
                </a:spcBef>
                <a:spcAft>
                  <a:spcPts val="0"/>
                </a:spcAft>
              </a:pPr>
              <a:r>
                <a:rPr lang="en-US" sz="1800" b="1" dirty="0" smtClean="0">
                  <a:solidFill>
                    <a:prstClr val="white"/>
                  </a:solidFill>
                  <a:latin typeface="Calibri"/>
                </a:rPr>
                <a:t>enabling</a:t>
              </a:r>
              <a:endParaRPr lang="en-US" sz="1800" b="1" dirty="0">
                <a:solidFill>
                  <a:prstClr val="white"/>
                </a:solidFill>
                <a:latin typeface="Calibri"/>
              </a:endParaRPr>
            </a:p>
          </p:txBody>
        </p:sp>
      </p:grpSp>
      <p:sp>
        <p:nvSpPr>
          <p:cNvPr id="56" name="Person is treated with..."/>
          <p:cNvSpPr txBox="1"/>
          <p:nvPr/>
        </p:nvSpPr>
        <p:spPr>
          <a:xfrm>
            <a:off x="431800" y="4516779"/>
            <a:ext cx="8280400" cy="507831"/>
          </a:xfrm>
          <a:prstGeom prst="rect">
            <a:avLst/>
          </a:prstGeom>
          <a:noFill/>
        </p:spPr>
        <p:txBody>
          <a:bodyPr wrap="square" rtlCol="0">
            <a:spAutoFit/>
          </a:bodyPr>
          <a:lstStyle/>
          <a:p>
            <a:pPr algn="ctr" fontAlgn="auto">
              <a:spcBef>
                <a:spcPts val="0"/>
              </a:spcBef>
              <a:spcAft>
                <a:spcPts val="0"/>
              </a:spcAft>
            </a:pPr>
            <a:r>
              <a:rPr lang="en-US" sz="2700" dirty="0" smtClean="0">
                <a:solidFill>
                  <a:srgbClr val="582F7A"/>
                </a:solidFill>
                <a:latin typeface="Calibri"/>
              </a:rPr>
              <a:t>Person is treated with … </a:t>
            </a:r>
            <a:r>
              <a:rPr lang="en-US" sz="2700" b="1" dirty="0" smtClean="0">
                <a:solidFill>
                  <a:srgbClr val="582F7A"/>
                </a:solidFill>
                <a:latin typeface="Calibri"/>
              </a:rPr>
              <a:t>dignity</a:t>
            </a:r>
            <a:r>
              <a:rPr lang="en-US" sz="2700" dirty="0" smtClean="0">
                <a:solidFill>
                  <a:srgbClr val="582F7A"/>
                </a:solidFill>
                <a:latin typeface="Calibri"/>
              </a:rPr>
              <a:t>, </a:t>
            </a:r>
            <a:r>
              <a:rPr lang="en-US" sz="2700" b="1" dirty="0" smtClean="0">
                <a:solidFill>
                  <a:srgbClr val="582F7A"/>
                </a:solidFill>
                <a:latin typeface="Calibri"/>
              </a:rPr>
              <a:t>compassion</a:t>
            </a:r>
            <a:r>
              <a:rPr lang="en-US" sz="2700" dirty="0" smtClean="0">
                <a:solidFill>
                  <a:srgbClr val="582F7A"/>
                </a:solidFill>
                <a:latin typeface="Calibri"/>
              </a:rPr>
              <a:t> and </a:t>
            </a:r>
            <a:r>
              <a:rPr lang="en-US" sz="2700" b="1" dirty="0" smtClean="0">
                <a:solidFill>
                  <a:srgbClr val="582F7A"/>
                </a:solidFill>
                <a:latin typeface="Calibri"/>
              </a:rPr>
              <a:t>respect</a:t>
            </a:r>
            <a:endParaRPr lang="en-US" sz="2700" b="1" dirty="0">
              <a:solidFill>
                <a:srgbClr val="582F7A"/>
              </a:solidFill>
              <a:latin typeface="Calibri"/>
            </a:endParaRPr>
          </a:p>
        </p:txBody>
      </p:sp>
      <p:cxnSp>
        <p:nvCxnSpPr>
          <p:cNvPr id="57" name="Straight Connector 56"/>
          <p:cNvCxnSpPr>
            <a:stCxn id="45" idx="6"/>
            <a:endCxn id="49" idx="2"/>
          </p:cNvCxnSpPr>
          <p:nvPr/>
        </p:nvCxnSpPr>
        <p:spPr>
          <a:xfrm>
            <a:off x="2825086" y="3297694"/>
            <a:ext cx="562302"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49" idx="6"/>
            <a:endCxn id="53" idx="2"/>
          </p:cNvCxnSpPr>
          <p:nvPr/>
        </p:nvCxnSpPr>
        <p:spPr>
          <a:xfrm>
            <a:off x="5568286" y="3297694"/>
            <a:ext cx="562302"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Girl"/>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078009" y="3689418"/>
            <a:ext cx="1008563" cy="1008563"/>
          </a:xfrm>
          <a:prstGeom prst="rect">
            <a:avLst/>
          </a:prstGeom>
        </p:spPr>
      </p:pic>
      <p:sp>
        <p:nvSpPr>
          <p:cNvPr id="33" name="Oval Callout 32"/>
          <p:cNvSpPr/>
          <p:nvPr/>
        </p:nvSpPr>
        <p:spPr>
          <a:xfrm>
            <a:off x="1365337" y="1879979"/>
            <a:ext cx="6751706" cy="3418531"/>
          </a:xfrm>
          <a:prstGeom prst="wedgeEllipseCallout">
            <a:avLst/>
          </a:prstGeom>
          <a:solidFill>
            <a:srgbClr val="69A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a:latin typeface="Calibri" panose="020F0502020204030204" pitchFamily="34" charset="0"/>
              </a:rPr>
              <a:t>This can help answer the question:</a:t>
            </a:r>
          </a:p>
          <a:p>
            <a:r>
              <a:rPr lang="en-GB" b="1">
                <a:latin typeface="Calibri" panose="020F0502020204030204" pitchFamily="34" charset="0"/>
              </a:rPr>
              <a:t>“What matters to you?”</a:t>
            </a:r>
            <a:endParaRPr lang="en-GB" b="1" dirty="0">
              <a:latin typeface="Calibri" panose="020F0502020204030204" pitchFamily="34" charset="0"/>
            </a:endParaRPr>
          </a:p>
        </p:txBody>
      </p:sp>
    </p:spTree>
    <p:extLst>
      <p:ext uri="{BB962C8B-B14F-4D97-AF65-F5344CB8AC3E}">
        <p14:creationId xmlns:p14="http://schemas.microsoft.com/office/powerpoint/2010/main" val="302567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left)">
                                      <p:cBhvr>
                                        <p:cTn id="11" dur="500"/>
                                        <p:tgtEl>
                                          <p:spTgt spid="5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500"/>
                                        <p:tgtEl>
                                          <p:spTgt spid="5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childTnLst>
                          </p:cTn>
                        </p:par>
                        <p:par>
                          <p:cTn id="24" fill="hold">
                            <p:stCondLst>
                              <p:cond delay="2500"/>
                            </p:stCondLst>
                            <p:childTnLst>
                              <p:par>
                                <p:cTn id="25" presetID="21" presetClass="entr" presetSubtype="1"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heel(1)">
                                      <p:cBhvr>
                                        <p:cTn id="27" dur="20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4"/>
                                        </p:tgtEl>
                                      </p:cBhvr>
                                    </p:animEffect>
                                    <p:set>
                                      <p:cBhvr>
                                        <p:cTn id="35" dur="1" fill="hold">
                                          <p:stCondLst>
                                            <p:cond delay="499"/>
                                          </p:stCondLst>
                                        </p:cTn>
                                        <p:tgtEl>
                                          <p:spTgt spid="4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57"/>
                                        </p:tgtEl>
                                      </p:cBhvr>
                                    </p:animEffect>
                                    <p:set>
                                      <p:cBhvr>
                                        <p:cTn id="38" dur="1" fill="hold">
                                          <p:stCondLst>
                                            <p:cond delay="499"/>
                                          </p:stCondLst>
                                        </p:cTn>
                                        <p:tgtEl>
                                          <p:spTgt spid="5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48"/>
                                        </p:tgtEl>
                                      </p:cBhvr>
                                    </p:animEffect>
                                    <p:set>
                                      <p:cBhvr>
                                        <p:cTn id="41" dur="1" fill="hold">
                                          <p:stCondLst>
                                            <p:cond delay="499"/>
                                          </p:stCondLst>
                                        </p:cTn>
                                        <p:tgtEl>
                                          <p:spTgt spid="4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58"/>
                                        </p:tgtEl>
                                      </p:cBhvr>
                                    </p:animEffect>
                                    <p:set>
                                      <p:cBhvr>
                                        <p:cTn id="44" dur="1" fill="hold">
                                          <p:stCondLst>
                                            <p:cond delay="499"/>
                                          </p:stCondLst>
                                        </p:cTn>
                                        <p:tgtEl>
                                          <p:spTgt spid="58"/>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52"/>
                                        </p:tgtEl>
                                      </p:cBhvr>
                                    </p:animEffect>
                                    <p:set>
                                      <p:cBhvr>
                                        <p:cTn id="47" dur="1" fill="hold">
                                          <p:stCondLst>
                                            <p:cond delay="499"/>
                                          </p:stCondLst>
                                        </p:cTn>
                                        <p:tgtEl>
                                          <p:spTgt spid="52"/>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56"/>
                                        </p:tgtEl>
                                      </p:cBhvr>
                                    </p:animEffect>
                                    <p:set>
                                      <p:cBhvr>
                                        <p:cTn id="53" dur="1" fill="hold">
                                          <p:stCondLst>
                                            <p:cond delay="499"/>
                                          </p:stCondLst>
                                        </p:cTn>
                                        <p:tgtEl>
                                          <p:spTgt spid="56"/>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523714"/>
                                        </p:tgtEl>
                                        <p:attrNameLst>
                                          <p:attrName>style.visibility</p:attrName>
                                        </p:attrNameLst>
                                      </p:cBhvr>
                                      <p:to>
                                        <p:strVal val="visible"/>
                                      </p:to>
                                    </p:set>
                                    <p:animEffect transition="in" filter="fade">
                                      <p:cBhvr>
                                        <p:cTn id="56" dur="500"/>
                                        <p:tgtEl>
                                          <p:spTgt spid="1523714"/>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1000"/>
                                        <p:tgtEl>
                                          <p:spTgt spid="30"/>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1000"/>
                                        <p:tgtEl>
                                          <p:spTgt spid="3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23712"/>
                                        </p:tgtEl>
                                        <p:attrNameLst>
                                          <p:attrName>style.visibility</p:attrName>
                                        </p:attrNameLst>
                                      </p:cBhvr>
                                      <p:to>
                                        <p:strVal val="visible"/>
                                      </p:to>
                                    </p:set>
                                    <p:animEffect transition="in" filter="fade">
                                      <p:cBhvr>
                                        <p:cTn id="71" dur="1000"/>
                                        <p:tgtEl>
                                          <p:spTgt spid="1523712"/>
                                        </p:tgtEl>
                                      </p:cBhvr>
                                    </p:animEffect>
                                  </p:childTnLst>
                                </p:cTn>
                              </p:par>
                            </p:childTnLst>
                          </p:cTn>
                        </p:par>
                        <p:par>
                          <p:cTn id="72" fill="hold">
                            <p:stCondLst>
                              <p:cond delay="3000"/>
                            </p:stCondLst>
                            <p:childTnLst>
                              <p:par>
                                <p:cTn id="73" presetID="10" presetClass="entr" presetSubtype="0" fill="hold" grpId="0" nodeType="afterEffect">
                                  <p:stCondLst>
                                    <p:cond delay="0"/>
                                  </p:stCondLst>
                                  <p:childTnLst>
                                    <p:set>
                                      <p:cBhvr>
                                        <p:cTn id="74" dur="1" fill="hold">
                                          <p:stCondLst>
                                            <p:cond delay="0"/>
                                          </p:stCondLst>
                                        </p:cTn>
                                        <p:tgtEl>
                                          <p:spTgt spid="1523713"/>
                                        </p:tgtEl>
                                        <p:attrNameLst>
                                          <p:attrName>style.visibility</p:attrName>
                                        </p:attrNameLst>
                                      </p:cBhvr>
                                      <p:to>
                                        <p:strVal val="visible"/>
                                      </p:to>
                                    </p:set>
                                    <p:animEffect transition="in" filter="fade">
                                      <p:cBhvr>
                                        <p:cTn id="75" dur="500"/>
                                        <p:tgtEl>
                                          <p:spTgt spid="152371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23715"/>
                                        </p:tgtEl>
                                        <p:attrNameLst>
                                          <p:attrName>style.visibility</p:attrName>
                                        </p:attrNameLst>
                                      </p:cBhvr>
                                      <p:to>
                                        <p:strVal val="visible"/>
                                      </p:to>
                                    </p:set>
                                    <p:animEffect transition="in" filter="fade">
                                      <p:cBhvr>
                                        <p:cTn id="78" dur="1000"/>
                                        <p:tgtEl>
                                          <p:spTgt spid="1523715"/>
                                        </p:tgtEl>
                                      </p:cBhvr>
                                    </p:animEffect>
                                  </p:childTnLst>
                                </p:cTn>
                              </p:par>
                            </p:childTnLst>
                          </p:cTn>
                        </p:par>
                        <p:par>
                          <p:cTn id="79" fill="hold">
                            <p:stCondLst>
                              <p:cond delay="4000"/>
                            </p:stCondLst>
                            <p:childTnLst>
                              <p:par>
                                <p:cTn id="80" presetID="10" presetClass="entr" presetSubtype="0" fill="hold" grpId="0" nodeType="afterEffect">
                                  <p:stCondLst>
                                    <p:cond delay="0"/>
                                  </p:stCondLst>
                                  <p:childTnLst>
                                    <p:set>
                                      <p:cBhvr>
                                        <p:cTn id="81" dur="1" fill="hold">
                                          <p:stCondLst>
                                            <p:cond delay="0"/>
                                          </p:stCondLst>
                                        </p:cTn>
                                        <p:tgtEl>
                                          <p:spTgt spid="1523716"/>
                                        </p:tgtEl>
                                        <p:attrNameLst>
                                          <p:attrName>style.visibility</p:attrName>
                                        </p:attrNameLst>
                                      </p:cBhvr>
                                      <p:to>
                                        <p:strVal val="visible"/>
                                      </p:to>
                                    </p:set>
                                    <p:animEffect transition="in" filter="fade">
                                      <p:cBhvr>
                                        <p:cTn id="82" dur="500"/>
                                        <p:tgtEl>
                                          <p:spTgt spid="152371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523717"/>
                                        </p:tgtEl>
                                        <p:attrNameLst>
                                          <p:attrName>style.visibility</p:attrName>
                                        </p:attrNameLst>
                                      </p:cBhvr>
                                      <p:to>
                                        <p:strVal val="visible"/>
                                      </p:to>
                                    </p:set>
                                    <p:animEffect transition="in" filter="fade">
                                      <p:cBhvr>
                                        <p:cTn id="85" dur="1000"/>
                                        <p:tgtEl>
                                          <p:spTgt spid="1523717"/>
                                        </p:tgtEl>
                                      </p:cBhvr>
                                    </p:animEffect>
                                  </p:childTnLst>
                                </p:cTn>
                              </p:par>
                            </p:childTnLst>
                          </p:cTn>
                        </p:par>
                        <p:par>
                          <p:cTn id="86" fill="hold">
                            <p:stCondLst>
                              <p:cond delay="5000"/>
                            </p:stCondLst>
                            <p:childTnLst>
                              <p:par>
                                <p:cTn id="87" presetID="10" presetClass="entr" presetSubtype="0" fill="hold" grpId="0" nodeType="afterEffect">
                                  <p:stCondLst>
                                    <p:cond delay="0"/>
                                  </p:stCondLst>
                                  <p:childTnLst>
                                    <p:set>
                                      <p:cBhvr>
                                        <p:cTn id="88" dur="1" fill="hold">
                                          <p:stCondLst>
                                            <p:cond delay="0"/>
                                          </p:stCondLst>
                                        </p:cTn>
                                        <p:tgtEl>
                                          <p:spTgt spid="1523718"/>
                                        </p:tgtEl>
                                        <p:attrNameLst>
                                          <p:attrName>style.visibility</p:attrName>
                                        </p:attrNameLst>
                                      </p:cBhvr>
                                      <p:to>
                                        <p:strVal val="visible"/>
                                      </p:to>
                                    </p:set>
                                    <p:animEffect transition="in" filter="fade">
                                      <p:cBhvr>
                                        <p:cTn id="89" dur="500"/>
                                        <p:tgtEl>
                                          <p:spTgt spid="152371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523719"/>
                                        </p:tgtEl>
                                        <p:attrNameLst>
                                          <p:attrName>style.visibility</p:attrName>
                                        </p:attrNameLst>
                                      </p:cBhvr>
                                      <p:to>
                                        <p:strVal val="visible"/>
                                      </p:to>
                                    </p:set>
                                    <p:animEffect transition="in" filter="fade">
                                      <p:cBhvr>
                                        <p:cTn id="92" dur="1000"/>
                                        <p:tgtEl>
                                          <p:spTgt spid="1523719"/>
                                        </p:tgtEl>
                                      </p:cBhvr>
                                    </p:animEffect>
                                  </p:childTnLst>
                                </p:cTn>
                              </p:par>
                            </p:childTnLst>
                          </p:cTn>
                        </p:par>
                        <p:par>
                          <p:cTn id="93" fill="hold">
                            <p:stCondLst>
                              <p:cond delay="6000"/>
                            </p:stCondLst>
                            <p:childTnLst>
                              <p:par>
                                <p:cTn id="94" presetID="10" presetClass="entr" presetSubtype="0" fill="hold" grpId="0" nodeType="afterEffect">
                                  <p:stCondLst>
                                    <p:cond delay="0"/>
                                  </p:stCondLst>
                                  <p:childTnLst>
                                    <p:set>
                                      <p:cBhvr>
                                        <p:cTn id="95" dur="1" fill="hold">
                                          <p:stCondLst>
                                            <p:cond delay="0"/>
                                          </p:stCondLst>
                                        </p:cTn>
                                        <p:tgtEl>
                                          <p:spTgt spid="1523720"/>
                                        </p:tgtEl>
                                        <p:attrNameLst>
                                          <p:attrName>style.visibility</p:attrName>
                                        </p:attrNameLst>
                                      </p:cBhvr>
                                      <p:to>
                                        <p:strVal val="visible"/>
                                      </p:to>
                                    </p:set>
                                    <p:animEffect transition="in" filter="fade">
                                      <p:cBhvr>
                                        <p:cTn id="96" dur="500"/>
                                        <p:tgtEl>
                                          <p:spTgt spid="152372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1" nodeType="clickEffect">
                                  <p:stCondLst>
                                    <p:cond delay="0"/>
                                  </p:stCondLst>
                                  <p:childTnLst>
                                    <p:animEffect transition="out" filter="fad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31"/>
                                        </p:tgtEl>
                                      </p:cBhvr>
                                    </p:animEffect>
                                    <p:set>
                                      <p:cBhvr>
                                        <p:cTn id="104" dur="1" fill="hold">
                                          <p:stCondLst>
                                            <p:cond delay="499"/>
                                          </p:stCondLst>
                                        </p:cTn>
                                        <p:tgtEl>
                                          <p:spTgt spid="31"/>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523712"/>
                                        </p:tgtEl>
                                      </p:cBhvr>
                                    </p:animEffect>
                                    <p:set>
                                      <p:cBhvr>
                                        <p:cTn id="107" dur="1" fill="hold">
                                          <p:stCondLst>
                                            <p:cond delay="499"/>
                                          </p:stCondLst>
                                        </p:cTn>
                                        <p:tgtEl>
                                          <p:spTgt spid="1523712"/>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523713"/>
                                        </p:tgtEl>
                                      </p:cBhvr>
                                    </p:animEffect>
                                    <p:set>
                                      <p:cBhvr>
                                        <p:cTn id="110" dur="1" fill="hold">
                                          <p:stCondLst>
                                            <p:cond delay="499"/>
                                          </p:stCondLst>
                                        </p:cTn>
                                        <p:tgtEl>
                                          <p:spTgt spid="1523713"/>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523715"/>
                                        </p:tgtEl>
                                      </p:cBhvr>
                                    </p:animEffect>
                                    <p:set>
                                      <p:cBhvr>
                                        <p:cTn id="113" dur="1" fill="hold">
                                          <p:stCondLst>
                                            <p:cond delay="499"/>
                                          </p:stCondLst>
                                        </p:cTn>
                                        <p:tgtEl>
                                          <p:spTgt spid="152371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523716"/>
                                        </p:tgtEl>
                                      </p:cBhvr>
                                    </p:animEffect>
                                    <p:set>
                                      <p:cBhvr>
                                        <p:cTn id="116" dur="1" fill="hold">
                                          <p:stCondLst>
                                            <p:cond delay="499"/>
                                          </p:stCondLst>
                                        </p:cTn>
                                        <p:tgtEl>
                                          <p:spTgt spid="1523716"/>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523717"/>
                                        </p:tgtEl>
                                      </p:cBhvr>
                                    </p:animEffect>
                                    <p:set>
                                      <p:cBhvr>
                                        <p:cTn id="119" dur="1" fill="hold">
                                          <p:stCondLst>
                                            <p:cond delay="499"/>
                                          </p:stCondLst>
                                        </p:cTn>
                                        <p:tgtEl>
                                          <p:spTgt spid="1523717"/>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523718"/>
                                        </p:tgtEl>
                                      </p:cBhvr>
                                    </p:animEffect>
                                    <p:set>
                                      <p:cBhvr>
                                        <p:cTn id="122" dur="1" fill="hold">
                                          <p:stCondLst>
                                            <p:cond delay="499"/>
                                          </p:stCondLst>
                                        </p:cTn>
                                        <p:tgtEl>
                                          <p:spTgt spid="1523718"/>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523719"/>
                                        </p:tgtEl>
                                      </p:cBhvr>
                                    </p:animEffect>
                                    <p:set>
                                      <p:cBhvr>
                                        <p:cTn id="125" dur="1" fill="hold">
                                          <p:stCondLst>
                                            <p:cond delay="499"/>
                                          </p:stCondLst>
                                        </p:cTn>
                                        <p:tgtEl>
                                          <p:spTgt spid="1523719"/>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523720"/>
                                        </p:tgtEl>
                                      </p:cBhvr>
                                    </p:animEffect>
                                    <p:set>
                                      <p:cBhvr>
                                        <p:cTn id="128" dur="1" fill="hold">
                                          <p:stCondLst>
                                            <p:cond delay="499"/>
                                          </p:stCondLst>
                                        </p:cTn>
                                        <p:tgtEl>
                                          <p:spTgt spid="1523720"/>
                                        </p:tgtEl>
                                        <p:attrNameLst>
                                          <p:attrName>style.visibility</p:attrName>
                                        </p:attrNameLst>
                                      </p:cBhvr>
                                      <p:to>
                                        <p:strVal val="hidden"/>
                                      </p:to>
                                    </p:set>
                                  </p:childTnLst>
                                </p:cTn>
                              </p:par>
                              <p:par>
                                <p:cTn id="129" presetID="22" presetClass="entr" presetSubtype="2" fill="hold" nodeType="with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right)">
                                      <p:cBhvr>
                                        <p:cTn id="131" dur="500"/>
                                        <p:tgtEl>
                                          <p:spTgt spid="42"/>
                                        </p:tgtEl>
                                      </p:cBhvr>
                                    </p:animEffect>
                                  </p:childTnLst>
                                </p:cTn>
                              </p:par>
                              <p:par>
                                <p:cTn id="132" presetID="22" presetClass="entr" presetSubtype="8" fill="hold" nodeType="withEffect">
                                  <p:stCondLst>
                                    <p:cond delay="0"/>
                                  </p:stCondLst>
                                  <p:childTnLst>
                                    <p:set>
                                      <p:cBhvr>
                                        <p:cTn id="133" dur="1" fill="hold">
                                          <p:stCondLst>
                                            <p:cond delay="0"/>
                                          </p:stCondLst>
                                        </p:cTn>
                                        <p:tgtEl>
                                          <p:spTgt spid="1523721"/>
                                        </p:tgtEl>
                                        <p:attrNameLst>
                                          <p:attrName>style.visibility</p:attrName>
                                        </p:attrNameLst>
                                      </p:cBhvr>
                                      <p:to>
                                        <p:strVal val="visible"/>
                                      </p:to>
                                    </p:set>
                                    <p:animEffect transition="in" filter="wipe(left)">
                                      <p:cBhvr>
                                        <p:cTn id="134" dur="500"/>
                                        <p:tgtEl>
                                          <p:spTgt spid="1523721"/>
                                        </p:tgtEl>
                                      </p:cBhvr>
                                    </p:animEffect>
                                  </p:childTnLst>
                                </p:cTn>
                              </p:par>
                            </p:childTnLst>
                          </p:cTn>
                        </p:par>
                      </p:childTnLst>
                    </p:cTn>
                  </p:par>
                  <p:par>
                    <p:cTn id="135" fill="hold">
                      <p:stCondLst>
                        <p:cond delay="indefinite"/>
                      </p:stCondLst>
                      <p:childTnLst>
                        <p:par>
                          <p:cTn id="136" fill="hold">
                            <p:stCondLst>
                              <p:cond delay="0"/>
                            </p:stCondLst>
                            <p:childTnLst>
                              <p:par>
                                <p:cTn id="137" presetID="9" presetClass="emph" presetSubtype="0" nodeType="clickEffect">
                                  <p:stCondLst>
                                    <p:cond delay="0"/>
                                  </p:stCondLst>
                                  <p:childTnLst>
                                    <p:set>
                                      <p:cBhvr rctx="PPT">
                                        <p:cTn id="138" dur="indefinite"/>
                                        <p:tgtEl>
                                          <p:spTgt spid="42"/>
                                        </p:tgtEl>
                                        <p:attrNameLst>
                                          <p:attrName>style.opacity</p:attrName>
                                        </p:attrNameLst>
                                      </p:cBhvr>
                                      <p:to>
                                        <p:strVal val="0.25"/>
                                      </p:to>
                                    </p:set>
                                    <p:animEffect filter="image" prLst="opacity: 0.25">
                                      <p:cBhvr rctx="IE">
                                        <p:cTn id="139" dur="indefinite"/>
                                        <p:tgtEl>
                                          <p:spTgt spid="42"/>
                                        </p:tgtEl>
                                      </p:cBhvr>
                                    </p:animEffect>
                                  </p:childTnLst>
                                </p:cTn>
                              </p:par>
                              <p:par>
                                <p:cTn id="140" presetID="9" presetClass="emph" presetSubtype="0" nodeType="withEffect">
                                  <p:stCondLst>
                                    <p:cond delay="0"/>
                                  </p:stCondLst>
                                  <p:childTnLst>
                                    <p:set>
                                      <p:cBhvr rctx="PPT">
                                        <p:cTn id="141" dur="indefinite"/>
                                        <p:tgtEl>
                                          <p:spTgt spid="1523721"/>
                                        </p:tgtEl>
                                        <p:attrNameLst>
                                          <p:attrName>style.opacity</p:attrName>
                                        </p:attrNameLst>
                                      </p:cBhvr>
                                      <p:to>
                                        <p:strVal val="0.25"/>
                                      </p:to>
                                    </p:set>
                                    <p:animEffect filter="image" prLst="opacity: 0.25">
                                      <p:cBhvr rctx="IE">
                                        <p:cTn id="142" dur="indefinite"/>
                                        <p:tgtEl>
                                          <p:spTgt spid="1523721"/>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fade">
                                      <p:cBhvr>
                                        <p:cTn id="1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1523712" grpId="0" animBg="1"/>
      <p:bldP spid="1523712" grpId="1" animBg="1"/>
      <p:bldP spid="1523713" grpId="0" animBg="1"/>
      <p:bldP spid="1523713" grpId="1" animBg="1"/>
      <p:bldP spid="1523715" grpId="0" animBg="1"/>
      <p:bldP spid="1523715" grpId="1" animBg="1"/>
      <p:bldP spid="1523716" grpId="0" animBg="1"/>
      <p:bldP spid="1523716" grpId="1" animBg="1"/>
      <p:bldP spid="1523717" grpId="0" animBg="1"/>
      <p:bldP spid="1523717" grpId="1" animBg="1"/>
      <p:bldP spid="1523718" grpId="0" animBg="1"/>
      <p:bldP spid="1523718" grpId="1" animBg="1"/>
      <p:bldP spid="1523719" grpId="0" animBg="1"/>
      <p:bldP spid="1523719" grpId="1" animBg="1"/>
      <p:bldP spid="1523720" grpId="0" animBg="1"/>
      <p:bldP spid="1523720" grpId="1" animBg="1"/>
      <p:bldP spid="43" grpId="0" animBg="1"/>
      <p:bldP spid="43" grpId="1" animBg="1"/>
      <p:bldP spid="56" grpId="0"/>
      <p:bldP spid="56" grpId="1"/>
      <p:bldP spid="3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Preparing for the future (2)</a:t>
            </a:r>
          </a:p>
        </p:txBody>
      </p:sp>
      <p:sp>
        <p:nvSpPr>
          <p:cNvPr id="3" name="Content Placeholder 2"/>
          <p:cNvSpPr>
            <a:spLocks noGrp="1"/>
          </p:cNvSpPr>
          <p:nvPr>
            <p:ph idx="1"/>
          </p:nvPr>
        </p:nvSpPr>
        <p:spPr/>
        <p:txBody>
          <a:bodyPr>
            <a:noAutofit/>
          </a:bodyPr>
          <a:lstStyle/>
          <a:p>
            <a:pPr marL="0" indent="0">
              <a:buNone/>
            </a:pPr>
            <a:r>
              <a:rPr lang="en-GB" sz="2000" dirty="0"/>
              <a:t>To ensure that public services in Wales are prepared for a future of competition, assessors will need to:</a:t>
            </a:r>
          </a:p>
          <a:p>
            <a:pPr marL="514350" indent="-514350">
              <a:buFont typeface="+mj-lt"/>
              <a:buAutoNum type="arabicPeriod"/>
            </a:pPr>
            <a:r>
              <a:rPr lang="en-GB" sz="2000" dirty="0"/>
              <a:t>Understand the range of different options and choices that are becoming available</a:t>
            </a:r>
          </a:p>
          <a:p>
            <a:pPr marL="514350" indent="-514350">
              <a:buFont typeface="+mj-lt"/>
              <a:buAutoNum type="arabicPeriod"/>
            </a:pPr>
            <a:r>
              <a:rPr lang="en-GB" sz="2000" dirty="0"/>
              <a:t>Learn techniques for comparing rival products</a:t>
            </a:r>
          </a:p>
          <a:p>
            <a:pPr marL="514350" indent="-514350">
              <a:buFont typeface="+mj-lt"/>
              <a:buAutoNum type="arabicPeriod"/>
            </a:pPr>
            <a:r>
              <a:rPr lang="en-GB" sz="2000" dirty="0"/>
              <a:t>Ensure that the lack of interoperability between products does not lead to failures, </a:t>
            </a:r>
          </a:p>
          <a:p>
            <a:pPr marL="514350" indent="-514350">
              <a:buFont typeface="+mj-lt"/>
              <a:buAutoNum type="arabicPeriod"/>
            </a:pPr>
            <a:r>
              <a:rPr lang="en-GB" sz="2000" dirty="0"/>
              <a:t>Compare notes with other assessors especially for examples of usability failure, and</a:t>
            </a:r>
          </a:p>
          <a:p>
            <a:pPr marL="514350" indent="-514350">
              <a:buFont typeface="+mj-lt"/>
              <a:buAutoNum type="arabicPeriod"/>
            </a:pPr>
            <a:r>
              <a:rPr lang="en-GB" sz="2000" dirty="0"/>
              <a:t>Keep abreast of new products as they launch, and appreciate how they might fit people’s needs</a:t>
            </a:r>
          </a:p>
        </p:txBody>
      </p:sp>
    </p:spTree>
    <p:extLst>
      <p:ext uri="{BB962C8B-B14F-4D97-AF65-F5344CB8AC3E}">
        <p14:creationId xmlns:p14="http://schemas.microsoft.com/office/powerpoint/2010/main" val="389000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t>Learning </a:t>
            </a:r>
            <a:r>
              <a:rPr lang="en-GB" dirty="0" smtClean="0"/>
              <a:t>review </a:t>
            </a:r>
            <a:r>
              <a:rPr lang="en-GB" dirty="0"/>
              <a:t>and </a:t>
            </a:r>
            <a:r>
              <a:rPr lang="en-GB" dirty="0" smtClean="0"/>
              <a:t>evaluation</a:t>
            </a:r>
            <a:r>
              <a:rPr lang="en-GB" dirty="0"/>
              <a:t/>
            </a:r>
            <a:br>
              <a:rPr lang="en-GB" dirty="0"/>
            </a:br>
            <a:r>
              <a:rPr lang="en-GB" dirty="0"/>
              <a:t>Any questions?</a:t>
            </a:r>
          </a:p>
        </p:txBody>
      </p:sp>
    </p:spTree>
    <p:extLst>
      <p:ext uri="{BB962C8B-B14F-4D97-AF65-F5344CB8AC3E}">
        <p14:creationId xmlns:p14="http://schemas.microsoft.com/office/powerpoint/2010/main" val="626409313"/>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ver Pag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tent Pag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82F7A"/>
      </a:hlink>
      <a:folHlink>
        <a:srgbClr val="582F7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 ma:contentTypeID="0x01010019B5A4BBE029384D927CAC07AE280A621500465F8FBE3F06CE40AC899C3E55E25D41" ma:contentTypeVersion="37" ma:contentTypeDescription="" ma:contentTypeScope="" ma:versionID="0041f1bb8334b5d49cfebf3e7defc6db">
  <xsd:schema xmlns:xsd="http://www.w3.org/2001/XMLSchema" xmlns:xs="http://www.w3.org/2001/XMLSchema" xmlns:p="http://schemas.microsoft.com/office/2006/metadata/properties" xmlns:ns3="6573c7cb-c389-4e3e-ad3a-d71029d3e8b6" targetNamespace="http://schemas.microsoft.com/office/2006/metadata/properties" ma:root="true" ma:fieldsID="ee4151c44115eab369aea860692ea3fc" ns3:_="">
    <xsd:import namespace="6573c7cb-c389-4e3e-ad3a-d71029d3e8b6"/>
    <xsd:element name="properties">
      <xsd:complexType>
        <xsd:sequence>
          <xsd:element name="documentManagement">
            <xsd:complexType>
              <xsd:all>
                <xsd:element ref="ns3:Addressee" minOccurs="0"/>
                <xsd:element ref="ns3:CcAddressee" minOccurs="0"/>
                <xsd:element ref="ns3:Organisation" minOccurs="0"/>
                <xsd:element ref="ns3:Reference" minOccurs="0"/>
                <xsd:element ref="ns3:Date1" minOccurs="0"/>
                <xsd:element ref="ns3:RKYVDocId" minOccurs="0"/>
                <xsd:element ref="ns3:RKYVDocumentType"/>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73c7cb-c389-4e3e-ad3a-d71029d3e8b6" elementFormDefault="qualified">
    <xsd:import namespace="http://schemas.microsoft.com/office/2006/documentManagement/types"/>
    <xsd:import namespace="http://schemas.microsoft.com/office/infopath/2007/PartnerControls"/>
    <xsd:element name="Addressee" ma:index="9" nillable="true" ma:displayName="Addressee" ma:hidden="true" ma:internalName="Addressee" ma:readOnly="false">
      <xsd:simpleType>
        <xsd:restriction base="dms:Text">
          <xsd:maxLength value="255"/>
        </xsd:restriction>
      </xsd:simpleType>
    </xsd:element>
    <xsd:element name="CcAddressee" ma:index="10" nillable="true" ma:displayName="CcAddressee" ma:hidden="true" ma:internalName="CcAddressee" ma:readOnly="false">
      <xsd:simpleType>
        <xsd:restriction base="dms:Text">
          <xsd:maxLength value="255"/>
        </xsd:restriction>
      </xsd:simpleType>
    </xsd:element>
    <xsd:element name="Organisation" ma:index="11" nillable="true" ma:displayName="Organisation" ma:hidden="true" ma:internalName="Organisation" ma:readOnly="false">
      <xsd:simpleType>
        <xsd:restriction base="dms:Text">
          <xsd:maxLength value="255"/>
        </xsd:restriction>
      </xsd:simpleType>
    </xsd:element>
    <xsd:element name="Reference" ma:index="12" nillable="true" ma:displayName="Reference" ma:hidden="true" ma:internalName="Reference" ma:readOnly="false">
      <xsd:simpleType>
        <xsd:restriction base="dms:Text">
          <xsd:maxLength value="255"/>
        </xsd:restriction>
      </xsd:simpleType>
    </xsd:element>
    <xsd:element name="Date1" ma:index="13" nillable="true" ma:displayName="Date" ma:format="DateOnly" ma:internalName="Date1" ma:readOnly="false">
      <xsd:simpleType>
        <xsd:restriction base="dms:DateTime"/>
      </xsd:simpleType>
    </xsd:element>
    <xsd:element name="RKYVDocId" ma:index="14" nillable="true" ma:displayName="RKYVDocId" ma:decimals="0" ma:hidden="true" ma:internalName="RKYVDocId" ma:readOnly="false" ma:percentage="FALSE">
      <xsd:simpleType>
        <xsd:restriction base="dms:Number"/>
      </xsd:simpleType>
    </xsd:element>
    <xsd:element name="RKYVDocumentType" ma:index="15" ma:displayName="RKYVDocumentType" ma:format="Dropdown" ma:internalName="RKYVDocumentType" ma:readOnly="false">
      <xsd:simpleType>
        <xsd:restriction base="dms:Choice">
          <xsd:enumeration value="ADVERT"/>
          <xsd:enumeration value="AGENDA"/>
          <xsd:enumeration value="APPENDIX"/>
          <xsd:enumeration value="ARTICLE"/>
          <xsd:enumeration value="BRIEFING"/>
          <xsd:enumeration value="CONSULTATIONS"/>
          <xsd:enumeration value="CONTRACT"/>
          <xsd:enumeration value="COVER PAGE"/>
          <xsd:enumeration value="DATA"/>
          <xsd:enumeration value="EVALUATION"/>
          <xsd:enumeration value="FORM"/>
          <xsd:enumeration value="IMAGE"/>
          <xsd:enumeration value="INVOICE"/>
          <xsd:enumeration value="JOB DESCRIPTION"/>
          <xsd:enumeration value="LEGAL"/>
          <xsd:enumeration value="LETTER"/>
          <xsd:enumeration value="LIST"/>
          <xsd:enumeration value="MAP"/>
          <xsd:enumeration value="MINUTES"/>
          <xsd:enumeration value="NOTES"/>
          <xsd:enumeration value="PAPER"/>
          <xsd:enumeration value="PLAN"/>
          <xsd:enumeration value="POLICY"/>
          <xsd:enumeration value="PRESENTATION"/>
          <xsd:enumeration value="PRESS RELEASE"/>
          <xsd:enumeration value="PROCEDURES"/>
          <xsd:enumeration value="PROPSAL"/>
          <xsd:enumeration value="PUBLICATION"/>
          <xsd:enumeration value="QUESTIONNAIRE"/>
          <xsd:enumeration value="REGISTER"/>
          <xsd:enumeration value="REPORT"/>
          <xsd:enumeration value="SPECIFICATIONS"/>
          <xsd:enumeration value="TABLE"/>
          <xsd:enumeration value="TIMESHEETS"/>
          <xsd:enumeration value="UNIT"/>
          <xsd:enumeration value="WEB CONTENT"/>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cAddressee xmlns="6573c7cb-c389-4e3e-ad3a-d71029d3e8b6" xsi:nil="true"/>
    <Reference xmlns="6573c7cb-c389-4e3e-ad3a-d71029d3e8b6" xsi:nil="true"/>
    <Date1 xmlns="6573c7cb-c389-4e3e-ad3a-d71029d3e8b6">2016-11-28T00:00:00+00:00</Date1>
    <Organisation xmlns="6573c7cb-c389-4e3e-ad3a-d71029d3e8b6" xsi:nil="true"/>
    <RKYVDocId xmlns="6573c7cb-c389-4e3e-ad3a-d71029d3e8b6" xsi:nil="true"/>
    <Addressee xmlns="6573c7cb-c389-4e3e-ad3a-d71029d3e8b6" xsi:nil="true"/>
    <RKYVDocumentType xmlns="6573c7cb-c389-4e3e-ad3a-d71029d3e8b6">PRESENTATION</RKYVDocumentType>
  </documentManagement>
</p:properties>
</file>

<file path=customXml/itemProps1.xml><?xml version="1.0" encoding="utf-8"?>
<ds:datastoreItem xmlns:ds="http://schemas.openxmlformats.org/officeDocument/2006/customXml" ds:itemID="{DCF573A4-5262-4137-947D-6279215B2514}"/>
</file>

<file path=customXml/itemProps2.xml><?xml version="1.0" encoding="utf-8"?>
<ds:datastoreItem xmlns:ds="http://schemas.openxmlformats.org/officeDocument/2006/customXml" ds:itemID="{A978A845-2D5C-4C6B-95EE-DD55B6699D92}"/>
</file>

<file path=customXml/itemProps3.xml><?xml version="1.0" encoding="utf-8"?>
<ds:datastoreItem xmlns:ds="http://schemas.openxmlformats.org/officeDocument/2006/customXml" ds:itemID="{67958315-B6DB-4E35-848E-26244F1222C3}"/>
</file>

<file path=docProps/app.xml><?xml version="1.0" encoding="utf-8"?>
<Properties xmlns="http://schemas.openxmlformats.org/officeDocument/2006/extended-properties" xmlns:vt="http://schemas.openxmlformats.org/officeDocument/2006/docPropsVTypes">
  <Template>t-cubed presentation</Template>
  <TotalTime>109080</TotalTime>
  <Words>16269</Words>
  <Application>Microsoft Office PowerPoint</Application>
  <PresentationFormat>On-screen Show (4:3)</PresentationFormat>
  <Paragraphs>1465</Paragraphs>
  <Slides>91</Slides>
  <Notes>91</Notes>
  <HiddenSlides>0</HiddenSlides>
  <MMClips>0</MMClips>
  <ScaleCrop>false</ScaleCrop>
  <HeadingPairs>
    <vt:vector size="4" baseType="variant">
      <vt:variant>
        <vt:lpstr>Theme</vt:lpstr>
      </vt:variant>
      <vt:variant>
        <vt:i4>5</vt:i4>
      </vt:variant>
      <vt:variant>
        <vt:lpstr>Slide Titles</vt:lpstr>
      </vt:variant>
      <vt:variant>
        <vt:i4>91</vt:i4>
      </vt:variant>
    </vt:vector>
  </HeadingPairs>
  <TitlesOfParts>
    <vt:vector size="96" baseType="lpstr">
      <vt:lpstr>Cover Page</vt:lpstr>
      <vt:lpstr>Cover Page 2</vt:lpstr>
      <vt:lpstr>Title Page</vt:lpstr>
      <vt:lpstr>Content Page</vt:lpstr>
      <vt:lpstr>Office Theme</vt:lpstr>
      <vt:lpstr>PowerPoint Presentation</vt:lpstr>
      <vt:lpstr>PowerPoint Presentation</vt:lpstr>
      <vt:lpstr>Introduction</vt:lpstr>
      <vt:lpstr>Course programme (1)</vt:lpstr>
      <vt:lpstr>Course programme (2)</vt:lpstr>
      <vt:lpstr>Learning objectives (1)</vt:lpstr>
      <vt:lpstr>Learning objectives (2)</vt:lpstr>
      <vt:lpstr>Session 1: Profiling the individual</vt:lpstr>
      <vt:lpstr>Person-centred care</vt:lpstr>
      <vt:lpstr>Profiling</vt:lpstr>
      <vt:lpstr>National minimum core data set (1)</vt:lpstr>
      <vt:lpstr>National minimum core data set (2)</vt:lpstr>
      <vt:lpstr>Exercise – the technology we use everyday</vt:lpstr>
      <vt:lpstr>Profiling and assessment (1)</vt:lpstr>
      <vt:lpstr>Profiling and assessment (2)</vt:lpstr>
      <vt:lpstr>Profiling and assessment (3)</vt:lpstr>
      <vt:lpstr>Goals and ambitions</vt:lpstr>
      <vt:lpstr>The home</vt:lpstr>
      <vt:lpstr>Surveying the home</vt:lpstr>
      <vt:lpstr>Life threads</vt:lpstr>
      <vt:lpstr>Health and capabilities</vt:lpstr>
      <vt:lpstr>Information and technology use and literacy</vt:lpstr>
      <vt:lpstr>Social capital</vt:lpstr>
      <vt:lpstr>John’s connections - is he well connected?</vt:lpstr>
      <vt:lpstr>Wants and needs</vt:lpstr>
      <vt:lpstr>What do we think John should be offered?</vt:lpstr>
      <vt:lpstr>Hazards and risks</vt:lpstr>
      <vt:lpstr>Types of hazard</vt:lpstr>
      <vt:lpstr>Linking hazards to risks</vt:lpstr>
      <vt:lpstr>Session 2: Risks, issues and adoption models</vt:lpstr>
      <vt:lpstr>Assessing for risk</vt:lpstr>
      <vt:lpstr>Colour-coded matrix showing levels of risk</vt:lpstr>
      <vt:lpstr>Management of risk</vt:lpstr>
      <vt:lpstr>Documenting risk management in social care and housing </vt:lpstr>
      <vt:lpstr>Focus on issues (1)</vt:lpstr>
      <vt:lpstr>Focus on issues (2)</vt:lpstr>
      <vt:lpstr>Focus on issues (3) - obstacles</vt:lpstr>
      <vt:lpstr>Frailty</vt:lpstr>
      <vt:lpstr>Some conditions and issues</vt:lpstr>
      <vt:lpstr>Some conditions and issues (2)</vt:lpstr>
      <vt:lpstr>Confirming profile information</vt:lpstr>
      <vt:lpstr>Activity monitoring systems</vt:lpstr>
      <vt:lpstr>Monitoring activities</vt:lpstr>
      <vt:lpstr>Case showing extremely agitated individual</vt:lpstr>
      <vt:lpstr>Technologies to help confirm or identify some issues</vt:lpstr>
      <vt:lpstr>Issues of ethics and choice… discuss!</vt:lpstr>
      <vt:lpstr>Exercise 2</vt:lpstr>
      <vt:lpstr>Time for a break …</vt:lpstr>
      <vt:lpstr>Session 3: Models of service provision</vt:lpstr>
      <vt:lpstr>Different models of connected technology for care and support</vt:lpstr>
      <vt:lpstr>Models of technology enabled care</vt:lpstr>
      <vt:lpstr>Mobile healthcare and apps</vt:lpstr>
      <vt:lpstr>Finding apps for care and support</vt:lpstr>
      <vt:lpstr>Health and well-being apps</vt:lpstr>
      <vt:lpstr>Causes of chronic disease</vt:lpstr>
      <vt:lpstr>Technology and chronic disease</vt:lpstr>
      <vt:lpstr>How telehealth works</vt:lpstr>
      <vt:lpstr>Telehealth peripherals</vt:lpstr>
      <vt:lpstr>Non-invasive blood glucose measurement</vt:lpstr>
      <vt:lpstr>Future collection of health data</vt:lpstr>
      <vt:lpstr>Temporary tattoos measures vital signs</vt:lpstr>
      <vt:lpstr>Simple telecare alarm service </vt:lpstr>
      <vt:lpstr>Smartwatch epilepsy monitor</vt:lpstr>
      <vt:lpstr>Simple telecare alarm service </vt:lpstr>
      <vt:lpstr>Full class exercise</vt:lpstr>
      <vt:lpstr>Models of Technology Enabled Care</vt:lpstr>
      <vt:lpstr>A brief overview of Vivo</vt:lpstr>
      <vt:lpstr> Examples of matching goals to technology opportunities (1) </vt:lpstr>
      <vt:lpstr> Examples of matching goals to technology opportunities (2) </vt:lpstr>
      <vt:lpstr> Examples of matching goals to technology opportunities (3) </vt:lpstr>
      <vt:lpstr> Examples of matching goals to technology opportunities (4) </vt:lpstr>
      <vt:lpstr>Falls management programme</vt:lpstr>
      <vt:lpstr>Some assessment considerations (1)</vt:lpstr>
      <vt:lpstr>Some assessment considerations (2)</vt:lpstr>
      <vt:lpstr>Some assessment considerations (3)</vt:lpstr>
      <vt:lpstr>Opportunities to reduce likelihood of falls</vt:lpstr>
      <vt:lpstr>Opportunities to reduce likelihood of falls</vt:lpstr>
      <vt:lpstr>Opportunities to reduce likelihood of falls</vt:lpstr>
      <vt:lpstr>Opportunities to reduce the harm from falls</vt:lpstr>
      <vt:lpstr>Bed exit sensors &amp; alarms</vt:lpstr>
      <vt:lpstr>Session 4: Case studies, preparing for the future</vt:lpstr>
      <vt:lpstr>Case Study: Supporting John</vt:lpstr>
      <vt:lpstr>Supporting nutrition using technology</vt:lpstr>
      <vt:lpstr>Medication adherence</vt:lpstr>
      <vt:lpstr>Setting up a telecare service locally</vt:lpstr>
      <vt:lpstr>Exercise</vt:lpstr>
      <vt:lpstr>The march of progress…</vt:lpstr>
      <vt:lpstr>Preparing for the future (1)</vt:lpstr>
      <vt:lpstr>What about robots?</vt:lpstr>
      <vt:lpstr>Preparing for the future (2)</vt:lpstr>
      <vt:lpstr>Learning review and evaluation Any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difference technology can make ASSESSMENT presentation</dc:title>
  <dc:creator>Kevin Doughty</dc:creator>
  <cp:lastModifiedBy>Mared Llwyd</cp:lastModifiedBy>
  <cp:revision>2235</cp:revision>
  <cp:lastPrinted>2016-04-22T10:44:31Z</cp:lastPrinted>
  <dcterms:created xsi:type="dcterms:W3CDTF">2006-11-15T16:34:09Z</dcterms:created>
  <dcterms:modified xsi:type="dcterms:W3CDTF">2016-11-28T11:39:36Z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0x01010019B5A4BBE029384D927CAC07AE280A621500465F8FBE3F06CE40AC899C3E55E25D41</vt:lpwstr>
  </property>
</Properties>
</file>