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48"/>
  </p:notesMasterIdLst>
  <p:handoutMasterIdLst>
    <p:handoutMasterId r:id="rId49"/>
  </p:handoutMasterIdLst>
  <p:sldIdLst>
    <p:sldId id="258" r:id="rId5"/>
    <p:sldId id="265" r:id="rId6"/>
    <p:sldId id="268" r:id="rId7"/>
    <p:sldId id="269" r:id="rId8"/>
    <p:sldId id="270" r:id="rId9"/>
    <p:sldId id="267"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84" r:id="rId24"/>
    <p:sldId id="285" r:id="rId25"/>
    <p:sldId id="286" r:id="rId26"/>
    <p:sldId id="287" r:id="rId27"/>
    <p:sldId id="288" r:id="rId28"/>
    <p:sldId id="289" r:id="rId29"/>
    <p:sldId id="290" r:id="rId30"/>
    <p:sldId id="291" r:id="rId31"/>
    <p:sldId id="292" r:id="rId32"/>
    <p:sldId id="293" r:id="rId33"/>
    <p:sldId id="294" r:id="rId34"/>
    <p:sldId id="295" r:id="rId35"/>
    <p:sldId id="296" r:id="rId36"/>
    <p:sldId id="297" r:id="rId37"/>
    <p:sldId id="298" r:id="rId38"/>
    <p:sldId id="299" r:id="rId39"/>
    <p:sldId id="300" r:id="rId40"/>
    <p:sldId id="301" r:id="rId41"/>
    <p:sldId id="302" r:id="rId42"/>
    <p:sldId id="303" r:id="rId43"/>
    <p:sldId id="304" r:id="rId44"/>
    <p:sldId id="305" r:id="rId45"/>
    <p:sldId id="266" r:id="rId46"/>
    <p:sldId id="263" r:id="rId47"/>
  </p:sldIdLst>
  <p:sldSz cx="9144000" cy="6858000" type="screen4x3"/>
  <p:notesSz cx="6858000" cy="9144000"/>
  <p:defaultTextStyle>
    <a:defPPr>
      <a:defRPr lang="en-US"/>
    </a:defPPr>
    <a:lvl1pPr algn="l" defTabSz="912813" rtl="0" eaLnBrk="0" fontAlgn="base" hangingPunct="0">
      <a:spcBef>
        <a:spcPct val="0"/>
      </a:spcBef>
      <a:spcAft>
        <a:spcPct val="0"/>
      </a:spcAft>
      <a:defRPr kern="1200">
        <a:solidFill>
          <a:schemeClr val="tx1"/>
        </a:solidFill>
        <a:latin typeface="Arial" charset="0"/>
        <a:ea typeface="+mn-ea"/>
        <a:cs typeface="+mn-cs"/>
      </a:defRPr>
    </a:lvl1pPr>
    <a:lvl2pPr marL="455613" indent="1588" algn="l" defTabSz="912813" rtl="0" eaLnBrk="0" fontAlgn="base" hangingPunct="0">
      <a:spcBef>
        <a:spcPct val="0"/>
      </a:spcBef>
      <a:spcAft>
        <a:spcPct val="0"/>
      </a:spcAft>
      <a:defRPr kern="1200">
        <a:solidFill>
          <a:schemeClr val="tx1"/>
        </a:solidFill>
        <a:latin typeface="Arial" charset="0"/>
        <a:ea typeface="+mn-ea"/>
        <a:cs typeface="+mn-cs"/>
      </a:defRPr>
    </a:lvl2pPr>
    <a:lvl3pPr marL="912813" indent="1588" algn="l" defTabSz="912813" rtl="0" eaLnBrk="0" fontAlgn="base" hangingPunct="0">
      <a:spcBef>
        <a:spcPct val="0"/>
      </a:spcBef>
      <a:spcAft>
        <a:spcPct val="0"/>
      </a:spcAft>
      <a:defRPr kern="1200">
        <a:solidFill>
          <a:schemeClr val="tx1"/>
        </a:solidFill>
        <a:latin typeface="Arial" charset="0"/>
        <a:ea typeface="+mn-ea"/>
        <a:cs typeface="+mn-cs"/>
      </a:defRPr>
    </a:lvl3pPr>
    <a:lvl4pPr marL="1370013" indent="1588" algn="l" defTabSz="912813" rtl="0" eaLnBrk="0" fontAlgn="base" hangingPunct="0">
      <a:spcBef>
        <a:spcPct val="0"/>
      </a:spcBef>
      <a:spcAft>
        <a:spcPct val="0"/>
      </a:spcAft>
      <a:defRPr kern="1200">
        <a:solidFill>
          <a:schemeClr val="tx1"/>
        </a:solidFill>
        <a:latin typeface="Arial" charset="0"/>
        <a:ea typeface="+mn-ea"/>
        <a:cs typeface="+mn-cs"/>
      </a:defRPr>
    </a:lvl4pPr>
    <a:lvl5pPr marL="1827213" indent="1588" algn="l" defTabSz="912813"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853F"/>
    <a:srgbClr val="CC4A44"/>
    <a:srgbClr val="BC7B3A"/>
    <a:srgbClr val="37394C"/>
    <a:srgbClr val="0AA47E"/>
    <a:srgbClr val="F7AB64"/>
    <a:srgbClr val="EB5E57"/>
    <a:srgbClr val="16AD85"/>
    <a:srgbClr val="004B00"/>
    <a:srgbClr val="257D8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555D50-2660-4ED3-96BF-2B8D298F76FD}" v="2" dt="2021-03-05T15:25:29.9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2" autoAdjust="0"/>
    <p:restoredTop sz="86395" autoAdjust="0"/>
  </p:normalViewPr>
  <p:slideViewPr>
    <p:cSldViewPr snapToGrid="0" snapToObjects="1">
      <p:cViewPr varScale="1">
        <p:scale>
          <a:sx n="80" d="100"/>
          <a:sy n="80" d="100"/>
        </p:scale>
        <p:origin x="84" y="486"/>
      </p:cViewPr>
      <p:guideLst>
        <p:guide orient="horz" pos="2160"/>
        <p:guide pos="2880"/>
      </p:guideLst>
    </p:cSldViewPr>
  </p:slideViewPr>
  <p:outlineViewPr>
    <p:cViewPr>
      <p:scale>
        <a:sx n="33" d="100"/>
        <a:sy n="33" d="100"/>
      </p:scale>
      <p:origin x="0" y="-43576"/>
    </p:cViewPr>
  </p:outlineViewPr>
  <p:notesTextViewPr>
    <p:cViewPr>
      <p:scale>
        <a:sx n="1" d="1"/>
        <a:sy n="1" d="1"/>
      </p:scale>
      <p:origin x="0" y="0"/>
    </p:cViewPr>
  </p:notesTextViewPr>
  <p:notesViewPr>
    <p:cSldViewPr snapToGrid="0" snapToObjects="1">
      <p:cViewPr varScale="1">
        <p:scale>
          <a:sx n="90" d="100"/>
          <a:sy n="90" d="100"/>
        </p:scale>
        <p:origin x="-3744" y="-5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est User" userId="S::urn:spo:anon#09eca242cdf1bd3cc6a986653aa389564042f821d9178d02c5a9d87140e930ac::" providerId="AD" clId="Web-{3100591D-00B1-0B3A-6BEB-9151292E530B}"/>
    <pc:docChg chg="modSld">
      <pc:chgData name="Guest User" userId="S::urn:spo:anon#09eca242cdf1bd3cc6a986653aa389564042f821d9178d02c5a9d87140e930ac::" providerId="AD" clId="Web-{3100591D-00B1-0B3A-6BEB-9151292E530B}" dt="2020-12-15T13:45:42.255" v="200"/>
      <pc:docMkLst>
        <pc:docMk/>
      </pc:docMkLst>
      <pc:sldChg chg="modNotes">
        <pc:chgData name="Guest User" userId="S::urn:spo:anon#09eca242cdf1bd3cc6a986653aa389564042f821d9178d02c5a9d87140e930ac::" providerId="AD" clId="Web-{3100591D-00B1-0B3A-6BEB-9151292E530B}" dt="2020-12-15T11:47:31.047" v="2"/>
        <pc:sldMkLst>
          <pc:docMk/>
          <pc:sldMk cId="4207074665" sldId="268"/>
        </pc:sldMkLst>
      </pc:sldChg>
      <pc:sldChg chg="modNotes">
        <pc:chgData name="Guest User" userId="S::urn:spo:anon#09eca242cdf1bd3cc6a986653aa389564042f821d9178d02c5a9d87140e930ac::" providerId="AD" clId="Web-{3100591D-00B1-0B3A-6BEB-9151292E530B}" dt="2020-12-15T11:48:36.736" v="23"/>
        <pc:sldMkLst>
          <pc:docMk/>
          <pc:sldMk cId="3359171540" sldId="270"/>
        </pc:sldMkLst>
      </pc:sldChg>
      <pc:sldChg chg="modNotes">
        <pc:chgData name="Guest User" userId="S::urn:spo:anon#09eca242cdf1bd3cc6a986653aa389564042f821d9178d02c5a9d87140e930ac::" providerId="AD" clId="Web-{3100591D-00B1-0B3A-6BEB-9151292E530B}" dt="2020-12-15T11:49:19.564" v="26"/>
        <pc:sldMkLst>
          <pc:docMk/>
          <pc:sldMk cId="3707785209" sldId="271"/>
        </pc:sldMkLst>
      </pc:sldChg>
      <pc:sldChg chg="modNotes">
        <pc:chgData name="Guest User" userId="S::urn:spo:anon#09eca242cdf1bd3cc6a986653aa389564042f821d9178d02c5a9d87140e930ac::" providerId="AD" clId="Web-{3100591D-00B1-0B3A-6BEB-9151292E530B}" dt="2020-12-15T11:50:19.690" v="94"/>
        <pc:sldMkLst>
          <pc:docMk/>
          <pc:sldMk cId="3567936209" sldId="272"/>
        </pc:sldMkLst>
      </pc:sldChg>
      <pc:sldChg chg="modNotes">
        <pc:chgData name="Guest User" userId="S::urn:spo:anon#09eca242cdf1bd3cc6a986653aa389564042f821d9178d02c5a9d87140e930ac::" providerId="AD" clId="Web-{3100591D-00B1-0B3A-6BEB-9151292E530B}" dt="2020-12-15T13:34:06.142" v="96"/>
        <pc:sldMkLst>
          <pc:docMk/>
          <pc:sldMk cId="203767668" sldId="273"/>
        </pc:sldMkLst>
      </pc:sldChg>
      <pc:sldChg chg="modNotes">
        <pc:chgData name="Guest User" userId="S::urn:spo:anon#09eca242cdf1bd3cc6a986653aa389564042f821d9178d02c5a9d87140e930ac::" providerId="AD" clId="Web-{3100591D-00B1-0B3A-6BEB-9151292E530B}" dt="2020-12-15T13:34:57.189" v="98"/>
        <pc:sldMkLst>
          <pc:docMk/>
          <pc:sldMk cId="630724806" sldId="274"/>
        </pc:sldMkLst>
      </pc:sldChg>
      <pc:sldChg chg="modNotes">
        <pc:chgData name="Guest User" userId="S::urn:spo:anon#09eca242cdf1bd3cc6a986653aa389564042f821d9178d02c5a9d87140e930ac::" providerId="AD" clId="Web-{3100591D-00B1-0B3A-6BEB-9151292E530B}" dt="2020-12-15T13:35:46.424" v="100"/>
        <pc:sldMkLst>
          <pc:docMk/>
          <pc:sldMk cId="288202574" sldId="275"/>
        </pc:sldMkLst>
      </pc:sldChg>
      <pc:sldChg chg="modNotes">
        <pc:chgData name="Guest User" userId="S::urn:spo:anon#09eca242cdf1bd3cc6a986653aa389564042f821d9178d02c5a9d87140e930ac::" providerId="AD" clId="Web-{3100591D-00B1-0B3A-6BEB-9151292E530B}" dt="2020-12-15T13:36:12.815" v="102"/>
        <pc:sldMkLst>
          <pc:docMk/>
          <pc:sldMk cId="2094720463" sldId="276"/>
        </pc:sldMkLst>
      </pc:sldChg>
      <pc:sldChg chg="modNotes">
        <pc:chgData name="Guest User" userId="S::urn:spo:anon#09eca242cdf1bd3cc6a986653aa389564042f821d9178d02c5a9d87140e930ac::" providerId="AD" clId="Web-{3100591D-00B1-0B3A-6BEB-9151292E530B}" dt="2020-12-15T13:36:43.299" v="106"/>
        <pc:sldMkLst>
          <pc:docMk/>
          <pc:sldMk cId="1330910397" sldId="277"/>
        </pc:sldMkLst>
      </pc:sldChg>
      <pc:sldChg chg="modNotes">
        <pc:chgData name="Guest User" userId="S::urn:spo:anon#09eca242cdf1bd3cc6a986653aa389564042f821d9178d02c5a9d87140e930ac::" providerId="AD" clId="Web-{3100591D-00B1-0B3A-6BEB-9151292E530B}" dt="2020-12-15T13:37:18.987" v="108"/>
        <pc:sldMkLst>
          <pc:docMk/>
          <pc:sldMk cId="3027476893" sldId="279"/>
        </pc:sldMkLst>
      </pc:sldChg>
      <pc:sldChg chg="modNotes">
        <pc:chgData name="Guest User" userId="S::urn:spo:anon#09eca242cdf1bd3cc6a986653aa389564042f821d9178d02c5a9d87140e930ac::" providerId="AD" clId="Web-{3100591D-00B1-0B3A-6BEB-9151292E530B}" dt="2020-12-15T13:38:15.237" v="113"/>
        <pc:sldMkLst>
          <pc:docMk/>
          <pc:sldMk cId="2392673464" sldId="282"/>
        </pc:sldMkLst>
      </pc:sldChg>
      <pc:sldChg chg="modNotes">
        <pc:chgData name="Guest User" userId="S::urn:spo:anon#09eca242cdf1bd3cc6a986653aa389564042f821d9178d02c5a9d87140e930ac::" providerId="AD" clId="Web-{3100591D-00B1-0B3A-6BEB-9151292E530B}" dt="2020-12-15T13:38:57.800" v="116"/>
        <pc:sldMkLst>
          <pc:docMk/>
          <pc:sldMk cId="2734665112" sldId="283"/>
        </pc:sldMkLst>
      </pc:sldChg>
      <pc:sldChg chg="modNotes">
        <pc:chgData name="Guest User" userId="S::urn:spo:anon#09eca242cdf1bd3cc6a986653aa389564042f821d9178d02c5a9d87140e930ac::" providerId="AD" clId="Web-{3100591D-00B1-0B3A-6BEB-9151292E530B}" dt="2020-12-15T13:39:51.644" v="119"/>
        <pc:sldMkLst>
          <pc:docMk/>
          <pc:sldMk cId="4271135624" sldId="286"/>
        </pc:sldMkLst>
      </pc:sldChg>
      <pc:sldChg chg="modNotes">
        <pc:chgData name="Guest User" userId="S::urn:spo:anon#09eca242cdf1bd3cc6a986653aa389564042f821d9178d02c5a9d87140e930ac::" providerId="AD" clId="Web-{3100591D-00B1-0B3A-6BEB-9151292E530B}" dt="2020-12-15T13:41:05.753" v="187"/>
        <pc:sldMkLst>
          <pc:docMk/>
          <pc:sldMk cId="594395369" sldId="287"/>
        </pc:sldMkLst>
      </pc:sldChg>
      <pc:sldChg chg="modNotes">
        <pc:chgData name="Guest User" userId="S::urn:spo:anon#09eca242cdf1bd3cc6a986653aa389564042f821d9178d02c5a9d87140e930ac::" providerId="AD" clId="Web-{3100591D-00B1-0B3A-6BEB-9151292E530B}" dt="2020-12-15T13:42:18.863" v="190"/>
        <pc:sldMkLst>
          <pc:docMk/>
          <pc:sldMk cId="3934402626" sldId="290"/>
        </pc:sldMkLst>
      </pc:sldChg>
      <pc:sldChg chg="modNotes">
        <pc:chgData name="Guest User" userId="S::urn:spo:anon#09eca242cdf1bd3cc6a986653aa389564042f821d9178d02c5a9d87140e930ac::" providerId="AD" clId="Web-{3100591D-00B1-0B3A-6BEB-9151292E530B}" dt="2020-12-15T13:42:30.738" v="191"/>
        <pc:sldMkLst>
          <pc:docMk/>
          <pc:sldMk cId="1666211342" sldId="291"/>
        </pc:sldMkLst>
      </pc:sldChg>
      <pc:sldChg chg="modNotes">
        <pc:chgData name="Guest User" userId="S::urn:spo:anon#09eca242cdf1bd3cc6a986653aa389564042f821d9178d02c5a9d87140e930ac::" providerId="AD" clId="Web-{3100591D-00B1-0B3A-6BEB-9151292E530B}" dt="2020-12-15T13:43:25.363" v="194"/>
        <pc:sldMkLst>
          <pc:docMk/>
          <pc:sldMk cId="2137634437" sldId="293"/>
        </pc:sldMkLst>
      </pc:sldChg>
      <pc:sldChg chg="modNotes">
        <pc:chgData name="Guest User" userId="S::urn:spo:anon#09eca242cdf1bd3cc6a986653aa389564042f821d9178d02c5a9d87140e930ac::" providerId="AD" clId="Web-{3100591D-00B1-0B3A-6BEB-9151292E530B}" dt="2020-12-15T13:44:34.223" v="197"/>
        <pc:sldMkLst>
          <pc:docMk/>
          <pc:sldMk cId="3117392696" sldId="297"/>
        </pc:sldMkLst>
      </pc:sldChg>
      <pc:sldChg chg="modNotes">
        <pc:chgData name="Guest User" userId="S::urn:spo:anon#09eca242cdf1bd3cc6a986653aa389564042f821d9178d02c5a9d87140e930ac::" providerId="AD" clId="Web-{3100591D-00B1-0B3A-6BEB-9151292E530B}" dt="2020-12-15T13:45:42.255" v="200"/>
        <pc:sldMkLst>
          <pc:docMk/>
          <pc:sldMk cId="731093782" sldId="301"/>
        </pc:sldMkLst>
      </pc:sldChg>
    </pc:docChg>
  </pc:docChgLst>
  <pc:docChgLst>
    <pc:chgData name="Bethan Price" userId="29923274-46ec-4e83-956c-4c26375aa1fd" providerId="ADAL" clId="{5065DC2A-2D94-45AF-9D63-47DD568106A8}"/>
    <pc:docChg chg="undo custSel modSld">
      <pc:chgData name="Bethan Price" userId="29923274-46ec-4e83-956c-4c26375aa1fd" providerId="ADAL" clId="{5065DC2A-2D94-45AF-9D63-47DD568106A8}" dt="2020-10-27T17:01:04.799" v="913" actId="20577"/>
      <pc:docMkLst>
        <pc:docMk/>
      </pc:docMkLst>
      <pc:sldChg chg="modSp">
        <pc:chgData name="Bethan Price" userId="29923274-46ec-4e83-956c-4c26375aa1fd" providerId="ADAL" clId="{5065DC2A-2D94-45AF-9D63-47DD568106A8}" dt="2020-10-22T08:23:31.261" v="19" actId="20577"/>
        <pc:sldMkLst>
          <pc:docMk/>
          <pc:sldMk cId="0" sldId="258"/>
        </pc:sldMkLst>
        <pc:spChg chg="mod">
          <ac:chgData name="Bethan Price" userId="29923274-46ec-4e83-956c-4c26375aa1fd" providerId="ADAL" clId="{5065DC2A-2D94-45AF-9D63-47DD568106A8}" dt="2020-10-22T08:23:31.261" v="19" actId="20577"/>
          <ac:spMkLst>
            <pc:docMk/>
            <pc:sldMk cId="0" sldId="258"/>
            <ac:spMk id="20484" creationId="{00000000-0000-0000-0000-000000000000}"/>
          </ac:spMkLst>
        </pc:spChg>
      </pc:sldChg>
      <pc:sldChg chg="modSp">
        <pc:chgData name="Bethan Price" userId="29923274-46ec-4e83-956c-4c26375aa1fd" providerId="ADAL" clId="{5065DC2A-2D94-45AF-9D63-47DD568106A8}" dt="2020-10-22T08:23:56.477" v="24" actId="20577"/>
        <pc:sldMkLst>
          <pc:docMk/>
          <pc:sldMk cId="755348543" sldId="265"/>
        </pc:sldMkLst>
        <pc:spChg chg="mod">
          <ac:chgData name="Bethan Price" userId="29923274-46ec-4e83-956c-4c26375aa1fd" providerId="ADAL" clId="{5065DC2A-2D94-45AF-9D63-47DD568106A8}" dt="2020-10-22T08:23:56.477" v="24" actId="20577"/>
          <ac:spMkLst>
            <pc:docMk/>
            <pc:sldMk cId="755348543" sldId="265"/>
            <ac:spMk id="9" creationId="{00000000-0000-0000-0000-000000000000}"/>
          </ac:spMkLst>
        </pc:spChg>
      </pc:sldChg>
      <pc:sldChg chg="modNotesTx">
        <pc:chgData name="Bethan Price" userId="29923274-46ec-4e83-956c-4c26375aa1fd" providerId="ADAL" clId="{5065DC2A-2D94-45AF-9D63-47DD568106A8}" dt="2020-10-22T10:08:08.301" v="796" actId="20577"/>
        <pc:sldMkLst>
          <pc:docMk/>
          <pc:sldMk cId="464150400" sldId="266"/>
        </pc:sldMkLst>
      </pc:sldChg>
      <pc:sldChg chg="modSp modNotesTx">
        <pc:chgData name="Bethan Price" userId="29923274-46ec-4e83-956c-4c26375aa1fd" providerId="ADAL" clId="{5065DC2A-2D94-45AF-9D63-47DD568106A8}" dt="2020-10-22T08:30:55.981" v="61" actId="115"/>
        <pc:sldMkLst>
          <pc:docMk/>
          <pc:sldMk cId="2718540557" sldId="267"/>
        </pc:sldMkLst>
        <pc:spChg chg="mod">
          <ac:chgData name="Bethan Price" userId="29923274-46ec-4e83-956c-4c26375aa1fd" providerId="ADAL" clId="{5065DC2A-2D94-45AF-9D63-47DD568106A8}" dt="2020-10-22T08:30:46.884" v="57" actId="6549"/>
          <ac:spMkLst>
            <pc:docMk/>
            <pc:sldMk cId="2718540557" sldId="267"/>
            <ac:spMk id="9" creationId="{00000000-0000-0000-0000-000000000000}"/>
          </ac:spMkLst>
        </pc:spChg>
      </pc:sldChg>
      <pc:sldChg chg="modSp modNotesTx">
        <pc:chgData name="Bethan Price" userId="29923274-46ec-4e83-956c-4c26375aa1fd" providerId="ADAL" clId="{5065DC2A-2D94-45AF-9D63-47DD568106A8}" dt="2020-10-26T12:14:02.452" v="817" actId="12"/>
        <pc:sldMkLst>
          <pc:docMk/>
          <pc:sldMk cId="4207074665" sldId="268"/>
        </pc:sldMkLst>
        <pc:spChg chg="mod">
          <ac:chgData name="Bethan Price" userId="29923274-46ec-4e83-956c-4c26375aa1fd" providerId="ADAL" clId="{5065DC2A-2D94-45AF-9D63-47DD568106A8}" dt="2020-10-22T08:25:10.951" v="38" actId="948"/>
          <ac:spMkLst>
            <pc:docMk/>
            <pc:sldMk cId="4207074665" sldId="268"/>
            <ac:spMk id="9" creationId="{00000000-0000-0000-0000-000000000000}"/>
          </ac:spMkLst>
        </pc:spChg>
      </pc:sldChg>
      <pc:sldChg chg="modSp modNotesTx">
        <pc:chgData name="Bethan Price" userId="29923274-46ec-4e83-956c-4c26375aa1fd" providerId="ADAL" clId="{5065DC2A-2D94-45AF-9D63-47DD568106A8}" dt="2020-10-22T08:25:54.954" v="50" actId="20577"/>
        <pc:sldMkLst>
          <pc:docMk/>
          <pc:sldMk cId="2147085614" sldId="269"/>
        </pc:sldMkLst>
        <pc:spChg chg="mod">
          <ac:chgData name="Bethan Price" userId="29923274-46ec-4e83-956c-4c26375aa1fd" providerId="ADAL" clId="{5065DC2A-2D94-45AF-9D63-47DD568106A8}" dt="2020-10-22T08:25:34.879" v="44" actId="207"/>
          <ac:spMkLst>
            <pc:docMk/>
            <pc:sldMk cId="2147085614" sldId="269"/>
            <ac:spMk id="9" creationId="{00000000-0000-0000-0000-000000000000}"/>
          </ac:spMkLst>
        </pc:spChg>
      </pc:sldChg>
      <pc:sldChg chg="modSp modNotesTx">
        <pc:chgData name="Bethan Price" userId="29923274-46ec-4e83-956c-4c26375aa1fd" providerId="ADAL" clId="{5065DC2A-2D94-45AF-9D63-47DD568106A8}" dt="2020-10-22T08:30:42.942" v="56" actId="115"/>
        <pc:sldMkLst>
          <pc:docMk/>
          <pc:sldMk cId="3359171540" sldId="270"/>
        </pc:sldMkLst>
        <pc:spChg chg="mod">
          <ac:chgData name="Bethan Price" userId="29923274-46ec-4e83-956c-4c26375aa1fd" providerId="ADAL" clId="{5065DC2A-2D94-45AF-9D63-47DD568106A8}" dt="2020-10-22T08:30:33.129" v="52" actId="20577"/>
          <ac:spMkLst>
            <pc:docMk/>
            <pc:sldMk cId="3359171540" sldId="270"/>
            <ac:spMk id="9" creationId="{00000000-0000-0000-0000-000000000000}"/>
          </ac:spMkLst>
        </pc:spChg>
      </pc:sldChg>
      <pc:sldChg chg="modSp modNotesTx">
        <pc:chgData name="Bethan Price" userId="29923274-46ec-4e83-956c-4c26375aa1fd" providerId="ADAL" clId="{5065DC2A-2D94-45AF-9D63-47DD568106A8}" dt="2020-10-26T12:15:34.433" v="818" actId="20577"/>
        <pc:sldMkLst>
          <pc:docMk/>
          <pc:sldMk cId="3707785209" sldId="271"/>
        </pc:sldMkLst>
        <pc:spChg chg="mod">
          <ac:chgData name="Bethan Price" userId="29923274-46ec-4e83-956c-4c26375aa1fd" providerId="ADAL" clId="{5065DC2A-2D94-45AF-9D63-47DD568106A8}" dt="2020-10-22T08:32:37.781" v="100" actId="20577"/>
          <ac:spMkLst>
            <pc:docMk/>
            <pc:sldMk cId="3707785209" sldId="271"/>
            <ac:spMk id="9" creationId="{00000000-0000-0000-0000-000000000000}"/>
          </ac:spMkLst>
        </pc:spChg>
      </pc:sldChg>
      <pc:sldChg chg="modSp modNotesTx">
        <pc:chgData name="Bethan Price" userId="29923274-46ec-4e83-956c-4c26375aa1fd" providerId="ADAL" clId="{5065DC2A-2D94-45AF-9D63-47DD568106A8}" dt="2020-10-26T12:16:05.337" v="819" actId="11"/>
        <pc:sldMkLst>
          <pc:docMk/>
          <pc:sldMk cId="3567936209" sldId="272"/>
        </pc:sldMkLst>
        <pc:spChg chg="mod">
          <ac:chgData name="Bethan Price" userId="29923274-46ec-4e83-956c-4c26375aa1fd" providerId="ADAL" clId="{5065DC2A-2D94-45AF-9D63-47DD568106A8}" dt="2020-10-22T08:35:13.366" v="148" actId="20577"/>
          <ac:spMkLst>
            <pc:docMk/>
            <pc:sldMk cId="3567936209" sldId="272"/>
            <ac:spMk id="9" creationId="{00000000-0000-0000-0000-000000000000}"/>
          </ac:spMkLst>
        </pc:spChg>
      </pc:sldChg>
      <pc:sldChg chg="modSp modNotesTx">
        <pc:chgData name="Bethan Price" userId="29923274-46ec-4e83-956c-4c26375aa1fd" providerId="ADAL" clId="{5065DC2A-2D94-45AF-9D63-47DD568106A8}" dt="2020-10-26T12:16:30.586" v="821" actId="12"/>
        <pc:sldMkLst>
          <pc:docMk/>
          <pc:sldMk cId="203767668" sldId="273"/>
        </pc:sldMkLst>
        <pc:spChg chg="mod">
          <ac:chgData name="Bethan Price" userId="29923274-46ec-4e83-956c-4c26375aa1fd" providerId="ADAL" clId="{5065DC2A-2D94-45AF-9D63-47DD568106A8}" dt="2020-10-22T08:36:55.384" v="154" actId="20577"/>
          <ac:spMkLst>
            <pc:docMk/>
            <pc:sldMk cId="203767668" sldId="273"/>
            <ac:spMk id="6" creationId="{00000000-0000-0000-0000-000000000000}"/>
          </ac:spMkLst>
        </pc:spChg>
      </pc:sldChg>
      <pc:sldChg chg="modSp modNotesTx">
        <pc:chgData name="Bethan Price" userId="29923274-46ec-4e83-956c-4c26375aa1fd" providerId="ADAL" clId="{5065DC2A-2D94-45AF-9D63-47DD568106A8}" dt="2020-10-26T12:18:53.976" v="859" actId="115"/>
        <pc:sldMkLst>
          <pc:docMk/>
          <pc:sldMk cId="630724806" sldId="274"/>
        </pc:sldMkLst>
        <pc:spChg chg="mod">
          <ac:chgData name="Bethan Price" userId="29923274-46ec-4e83-956c-4c26375aa1fd" providerId="ADAL" clId="{5065DC2A-2D94-45AF-9D63-47DD568106A8}" dt="2020-10-22T08:38:43.971" v="191" actId="20577"/>
          <ac:spMkLst>
            <pc:docMk/>
            <pc:sldMk cId="630724806" sldId="274"/>
            <ac:spMk id="4" creationId="{9493C26C-760D-440A-8B2C-004180145BD8}"/>
          </ac:spMkLst>
        </pc:spChg>
        <pc:spChg chg="mod">
          <ac:chgData name="Bethan Price" userId="29923274-46ec-4e83-956c-4c26375aa1fd" providerId="ADAL" clId="{5065DC2A-2D94-45AF-9D63-47DD568106A8}" dt="2020-10-22T08:37:15.358" v="161" actId="20577"/>
          <ac:spMkLst>
            <pc:docMk/>
            <pc:sldMk cId="630724806" sldId="274"/>
            <ac:spMk id="6" creationId="{00000000-0000-0000-0000-000000000000}"/>
          </ac:spMkLst>
        </pc:spChg>
        <pc:spChg chg="mod">
          <ac:chgData name="Bethan Price" userId="29923274-46ec-4e83-956c-4c26375aa1fd" providerId="ADAL" clId="{5065DC2A-2D94-45AF-9D63-47DD568106A8}" dt="2020-10-23T11:11:50.938" v="797" actId="207"/>
          <ac:spMkLst>
            <pc:docMk/>
            <pc:sldMk cId="630724806" sldId="274"/>
            <ac:spMk id="9" creationId="{00000000-0000-0000-0000-000000000000}"/>
          </ac:spMkLst>
        </pc:spChg>
      </pc:sldChg>
      <pc:sldChg chg="modSp modNotesTx">
        <pc:chgData name="Bethan Price" userId="29923274-46ec-4e83-956c-4c26375aa1fd" providerId="ADAL" clId="{5065DC2A-2D94-45AF-9D63-47DD568106A8}" dt="2020-10-26T12:19:17.965" v="860" actId="12"/>
        <pc:sldMkLst>
          <pc:docMk/>
          <pc:sldMk cId="288202574" sldId="275"/>
        </pc:sldMkLst>
        <pc:spChg chg="mod">
          <ac:chgData name="Bethan Price" userId="29923274-46ec-4e83-956c-4c26375aa1fd" providerId="ADAL" clId="{5065DC2A-2D94-45AF-9D63-47DD568106A8}" dt="2020-10-22T09:37:53.277" v="228" actId="313"/>
          <ac:spMkLst>
            <pc:docMk/>
            <pc:sldMk cId="288202574" sldId="275"/>
            <ac:spMk id="9" creationId="{00000000-0000-0000-0000-000000000000}"/>
          </ac:spMkLst>
        </pc:spChg>
      </pc:sldChg>
      <pc:sldChg chg="modSp modNotesTx">
        <pc:chgData name="Bethan Price" userId="29923274-46ec-4e83-956c-4c26375aa1fd" providerId="ADAL" clId="{5065DC2A-2D94-45AF-9D63-47DD568106A8}" dt="2020-10-26T12:19:28.734" v="861" actId="12"/>
        <pc:sldMkLst>
          <pc:docMk/>
          <pc:sldMk cId="2094720463" sldId="276"/>
        </pc:sldMkLst>
        <pc:spChg chg="mod">
          <ac:chgData name="Bethan Price" userId="29923274-46ec-4e83-956c-4c26375aa1fd" providerId="ADAL" clId="{5065DC2A-2D94-45AF-9D63-47DD568106A8}" dt="2020-10-23T11:14:12.088" v="802" actId="20577"/>
          <ac:spMkLst>
            <pc:docMk/>
            <pc:sldMk cId="2094720463" sldId="276"/>
            <ac:spMk id="9" creationId="{00000000-0000-0000-0000-000000000000}"/>
          </ac:spMkLst>
        </pc:spChg>
      </pc:sldChg>
      <pc:sldChg chg="modSp modNotesTx">
        <pc:chgData name="Bethan Price" userId="29923274-46ec-4e83-956c-4c26375aa1fd" providerId="ADAL" clId="{5065DC2A-2D94-45AF-9D63-47DD568106A8}" dt="2020-10-26T12:19:43.687" v="864" actId="20577"/>
        <pc:sldMkLst>
          <pc:docMk/>
          <pc:sldMk cId="1330910397" sldId="277"/>
        </pc:sldMkLst>
        <pc:spChg chg="mod">
          <ac:chgData name="Bethan Price" userId="29923274-46ec-4e83-956c-4c26375aa1fd" providerId="ADAL" clId="{5065DC2A-2D94-45AF-9D63-47DD568106A8}" dt="2020-10-22T09:48:04.836" v="295" actId="20577"/>
          <ac:spMkLst>
            <pc:docMk/>
            <pc:sldMk cId="1330910397" sldId="277"/>
            <ac:spMk id="6" creationId="{00000000-0000-0000-0000-000000000000}"/>
          </ac:spMkLst>
        </pc:spChg>
        <pc:spChg chg="mod">
          <ac:chgData name="Bethan Price" userId="29923274-46ec-4e83-956c-4c26375aa1fd" providerId="ADAL" clId="{5065DC2A-2D94-45AF-9D63-47DD568106A8}" dt="2020-10-22T09:50:12.723" v="327" actId="20577"/>
          <ac:spMkLst>
            <pc:docMk/>
            <pc:sldMk cId="1330910397" sldId="277"/>
            <ac:spMk id="9" creationId="{00000000-0000-0000-0000-000000000000}"/>
          </ac:spMkLst>
        </pc:spChg>
      </pc:sldChg>
      <pc:sldChg chg="modSp modNotesTx">
        <pc:chgData name="Bethan Price" userId="29923274-46ec-4e83-956c-4c26375aa1fd" providerId="ADAL" clId="{5065DC2A-2D94-45AF-9D63-47DD568106A8}" dt="2020-10-26T12:19:49.103" v="865" actId="20577"/>
        <pc:sldMkLst>
          <pc:docMk/>
          <pc:sldMk cId="2593392282" sldId="278"/>
        </pc:sldMkLst>
        <pc:spChg chg="mod">
          <ac:chgData name="Bethan Price" userId="29923274-46ec-4e83-956c-4c26375aa1fd" providerId="ADAL" clId="{5065DC2A-2D94-45AF-9D63-47DD568106A8}" dt="2020-10-22T09:50:16.708" v="328" actId="6549"/>
          <ac:spMkLst>
            <pc:docMk/>
            <pc:sldMk cId="2593392282" sldId="278"/>
            <ac:spMk id="9" creationId="{00000000-0000-0000-0000-000000000000}"/>
          </ac:spMkLst>
        </pc:spChg>
      </pc:sldChg>
      <pc:sldChg chg="modSp modNotesTx">
        <pc:chgData name="Bethan Price" userId="29923274-46ec-4e83-956c-4c26375aa1fd" providerId="ADAL" clId="{5065DC2A-2D94-45AF-9D63-47DD568106A8}" dt="2020-10-26T12:20:00.140" v="866" actId="12"/>
        <pc:sldMkLst>
          <pc:docMk/>
          <pc:sldMk cId="3027476893" sldId="279"/>
        </pc:sldMkLst>
        <pc:spChg chg="mod">
          <ac:chgData name="Bethan Price" userId="29923274-46ec-4e83-956c-4c26375aa1fd" providerId="ADAL" clId="{5065DC2A-2D94-45AF-9D63-47DD568106A8}" dt="2020-10-22T09:50:35.427" v="338" actId="207"/>
          <ac:spMkLst>
            <pc:docMk/>
            <pc:sldMk cId="3027476893" sldId="279"/>
            <ac:spMk id="2" creationId="{C03703AE-5E02-3A40-8DBA-D8FAE8F68B1E}"/>
          </ac:spMkLst>
        </pc:spChg>
        <pc:spChg chg="mod">
          <ac:chgData name="Bethan Price" userId="29923274-46ec-4e83-956c-4c26375aa1fd" providerId="ADAL" clId="{5065DC2A-2D94-45AF-9D63-47DD568106A8}" dt="2020-10-22T09:50:28.489" v="336" actId="20577"/>
          <ac:spMkLst>
            <pc:docMk/>
            <pc:sldMk cId="3027476893" sldId="279"/>
            <ac:spMk id="6" creationId="{00000000-0000-0000-0000-000000000000}"/>
          </ac:spMkLst>
        </pc:spChg>
      </pc:sldChg>
      <pc:sldChg chg="modSp modNotesTx">
        <pc:chgData name="Bethan Price" userId="29923274-46ec-4e83-956c-4c26375aa1fd" providerId="ADAL" clId="{5065DC2A-2D94-45AF-9D63-47DD568106A8}" dt="2020-10-22T09:52:08.634" v="374" actId="115"/>
        <pc:sldMkLst>
          <pc:docMk/>
          <pc:sldMk cId="3765825764" sldId="280"/>
        </pc:sldMkLst>
        <pc:spChg chg="mod">
          <ac:chgData name="Bethan Price" userId="29923274-46ec-4e83-956c-4c26375aa1fd" providerId="ADAL" clId="{5065DC2A-2D94-45AF-9D63-47DD568106A8}" dt="2020-10-22T09:51:50.416" v="364" actId="20577"/>
          <ac:spMkLst>
            <pc:docMk/>
            <pc:sldMk cId="3765825764" sldId="280"/>
            <ac:spMk id="5" creationId="{22872630-508E-ED4B-9003-F85B09011E85}"/>
          </ac:spMkLst>
        </pc:spChg>
        <pc:spChg chg="mod">
          <ac:chgData name="Bethan Price" userId="29923274-46ec-4e83-956c-4c26375aa1fd" providerId="ADAL" clId="{5065DC2A-2D94-45AF-9D63-47DD568106A8}" dt="2020-10-22T09:51:17.772" v="353" actId="20577"/>
          <ac:spMkLst>
            <pc:docMk/>
            <pc:sldMk cId="3765825764" sldId="280"/>
            <ac:spMk id="6" creationId="{00000000-0000-0000-0000-000000000000}"/>
          </ac:spMkLst>
        </pc:spChg>
        <pc:spChg chg="mod">
          <ac:chgData name="Bethan Price" userId="29923274-46ec-4e83-956c-4c26375aa1fd" providerId="ADAL" clId="{5065DC2A-2D94-45AF-9D63-47DD568106A8}" dt="2020-10-22T09:51:57.479" v="369" actId="20577"/>
          <ac:spMkLst>
            <pc:docMk/>
            <pc:sldMk cId="3765825764" sldId="280"/>
            <ac:spMk id="9" creationId="{00000000-0000-0000-0000-000000000000}"/>
          </ac:spMkLst>
        </pc:spChg>
      </pc:sldChg>
      <pc:sldChg chg="modSp modNotesTx">
        <pc:chgData name="Bethan Price" userId="29923274-46ec-4e83-956c-4c26375aa1fd" providerId="ADAL" clId="{5065DC2A-2D94-45AF-9D63-47DD568106A8}" dt="2020-10-26T12:20:19.711" v="867" actId="20577"/>
        <pc:sldMkLst>
          <pc:docMk/>
          <pc:sldMk cId="3511443392" sldId="281"/>
        </pc:sldMkLst>
        <pc:spChg chg="mod">
          <ac:chgData name="Bethan Price" userId="29923274-46ec-4e83-956c-4c26375aa1fd" providerId="ADAL" clId="{5065DC2A-2D94-45AF-9D63-47DD568106A8}" dt="2020-10-22T09:52:13.502" v="377" actId="20577"/>
          <ac:spMkLst>
            <pc:docMk/>
            <pc:sldMk cId="3511443392" sldId="281"/>
            <ac:spMk id="9" creationId="{00000000-0000-0000-0000-000000000000}"/>
          </ac:spMkLst>
        </pc:spChg>
      </pc:sldChg>
      <pc:sldChg chg="modSp modNotesTx">
        <pc:chgData name="Bethan Price" userId="29923274-46ec-4e83-956c-4c26375aa1fd" providerId="ADAL" clId="{5065DC2A-2D94-45AF-9D63-47DD568106A8}" dt="2020-10-26T12:20:34.973" v="868" actId="20577"/>
        <pc:sldMkLst>
          <pc:docMk/>
          <pc:sldMk cId="2392673464" sldId="282"/>
        </pc:sldMkLst>
        <pc:spChg chg="mod">
          <ac:chgData name="Bethan Price" userId="29923274-46ec-4e83-956c-4c26375aa1fd" providerId="ADAL" clId="{5065DC2A-2D94-45AF-9D63-47DD568106A8}" dt="2020-10-22T09:52:27.477" v="384" actId="20577"/>
          <ac:spMkLst>
            <pc:docMk/>
            <pc:sldMk cId="2392673464" sldId="282"/>
            <ac:spMk id="6" creationId="{00000000-0000-0000-0000-000000000000}"/>
          </ac:spMkLst>
        </pc:spChg>
        <pc:spChg chg="mod">
          <ac:chgData name="Bethan Price" userId="29923274-46ec-4e83-956c-4c26375aa1fd" providerId="ADAL" clId="{5065DC2A-2D94-45AF-9D63-47DD568106A8}" dt="2020-10-22T09:52:50.854" v="396" actId="20577"/>
          <ac:spMkLst>
            <pc:docMk/>
            <pc:sldMk cId="2392673464" sldId="282"/>
            <ac:spMk id="9" creationId="{00000000-0000-0000-0000-000000000000}"/>
          </ac:spMkLst>
        </pc:spChg>
      </pc:sldChg>
      <pc:sldChg chg="modSp modNotesTx">
        <pc:chgData name="Bethan Price" userId="29923274-46ec-4e83-956c-4c26375aa1fd" providerId="ADAL" clId="{5065DC2A-2D94-45AF-9D63-47DD568106A8}" dt="2020-10-26T12:21:15.788" v="880" actId="15"/>
        <pc:sldMkLst>
          <pc:docMk/>
          <pc:sldMk cId="2734665112" sldId="283"/>
        </pc:sldMkLst>
        <pc:spChg chg="mod">
          <ac:chgData name="Bethan Price" userId="29923274-46ec-4e83-956c-4c26375aa1fd" providerId="ADAL" clId="{5065DC2A-2D94-45AF-9D63-47DD568106A8}" dt="2020-10-22T09:53:23.743" v="405" actId="20577"/>
          <ac:spMkLst>
            <pc:docMk/>
            <pc:sldMk cId="2734665112" sldId="283"/>
            <ac:spMk id="9" creationId="{00000000-0000-0000-0000-000000000000}"/>
          </ac:spMkLst>
        </pc:spChg>
      </pc:sldChg>
      <pc:sldChg chg="modSp modNotesTx">
        <pc:chgData name="Bethan Price" userId="29923274-46ec-4e83-956c-4c26375aa1fd" providerId="ADAL" clId="{5065DC2A-2D94-45AF-9D63-47DD568106A8}" dt="2020-10-22T09:53:48.765" v="425" actId="20577"/>
        <pc:sldMkLst>
          <pc:docMk/>
          <pc:sldMk cId="3814723281" sldId="284"/>
        </pc:sldMkLst>
        <pc:spChg chg="mod">
          <ac:chgData name="Bethan Price" userId="29923274-46ec-4e83-956c-4c26375aa1fd" providerId="ADAL" clId="{5065DC2A-2D94-45AF-9D63-47DD568106A8}" dt="2020-10-22T09:53:41.149" v="420" actId="20577"/>
          <ac:spMkLst>
            <pc:docMk/>
            <pc:sldMk cId="3814723281" sldId="284"/>
            <ac:spMk id="9" creationId="{00000000-0000-0000-0000-000000000000}"/>
          </ac:spMkLst>
        </pc:spChg>
      </pc:sldChg>
      <pc:sldChg chg="modSp modNotesTx">
        <pc:chgData name="Bethan Price" userId="29923274-46ec-4e83-956c-4c26375aa1fd" providerId="ADAL" clId="{5065DC2A-2D94-45AF-9D63-47DD568106A8}" dt="2020-10-22T09:55:01.427" v="467" actId="20577"/>
        <pc:sldMkLst>
          <pc:docMk/>
          <pc:sldMk cId="1270522209" sldId="285"/>
        </pc:sldMkLst>
        <pc:spChg chg="mod">
          <ac:chgData name="Bethan Price" userId="29923274-46ec-4e83-956c-4c26375aa1fd" providerId="ADAL" clId="{5065DC2A-2D94-45AF-9D63-47DD568106A8}" dt="2020-10-22T09:54:48.748" v="461" actId="6549"/>
          <ac:spMkLst>
            <pc:docMk/>
            <pc:sldMk cId="1270522209" sldId="285"/>
            <ac:spMk id="9" creationId="{00000000-0000-0000-0000-000000000000}"/>
          </ac:spMkLst>
        </pc:spChg>
      </pc:sldChg>
      <pc:sldChg chg="modSp modNotesTx">
        <pc:chgData name="Bethan Price" userId="29923274-46ec-4e83-956c-4c26375aa1fd" providerId="ADAL" clId="{5065DC2A-2D94-45AF-9D63-47DD568106A8}" dt="2020-10-26T12:21:45.961" v="882" actId="12"/>
        <pc:sldMkLst>
          <pc:docMk/>
          <pc:sldMk cId="4271135624" sldId="286"/>
        </pc:sldMkLst>
        <pc:spChg chg="mod">
          <ac:chgData name="Bethan Price" userId="29923274-46ec-4e83-956c-4c26375aa1fd" providerId="ADAL" clId="{5065DC2A-2D94-45AF-9D63-47DD568106A8}" dt="2020-10-22T09:55:22.587" v="475" actId="6549"/>
          <ac:spMkLst>
            <pc:docMk/>
            <pc:sldMk cId="4271135624" sldId="286"/>
            <ac:spMk id="6" creationId="{00000000-0000-0000-0000-000000000000}"/>
          </ac:spMkLst>
        </pc:spChg>
      </pc:sldChg>
      <pc:sldChg chg="modSp modNotesTx">
        <pc:chgData name="Bethan Price" userId="29923274-46ec-4e83-956c-4c26375aa1fd" providerId="ADAL" clId="{5065DC2A-2D94-45AF-9D63-47DD568106A8}" dt="2020-10-27T17:01:04.799" v="913" actId="20577"/>
        <pc:sldMkLst>
          <pc:docMk/>
          <pc:sldMk cId="594395369" sldId="287"/>
        </pc:sldMkLst>
        <pc:spChg chg="mod">
          <ac:chgData name="Bethan Price" userId="29923274-46ec-4e83-956c-4c26375aa1fd" providerId="ADAL" clId="{5065DC2A-2D94-45AF-9D63-47DD568106A8}" dt="2020-10-22T09:55:56.986" v="483" actId="313"/>
          <ac:spMkLst>
            <pc:docMk/>
            <pc:sldMk cId="594395369" sldId="287"/>
            <ac:spMk id="6" creationId="{00000000-0000-0000-0000-000000000000}"/>
          </ac:spMkLst>
        </pc:spChg>
        <pc:graphicFrameChg chg="mod">
          <ac:chgData name="Bethan Price" userId="29923274-46ec-4e83-956c-4c26375aa1fd" providerId="ADAL" clId="{5065DC2A-2D94-45AF-9D63-47DD568106A8}" dt="2020-10-22T09:56:06.144" v="489" actId="313"/>
          <ac:graphicFrameMkLst>
            <pc:docMk/>
            <pc:sldMk cId="594395369" sldId="287"/>
            <ac:graphicFrameMk id="7" creationId="{2DA4C3CA-E54C-458A-AB2E-2CE602DC868B}"/>
          </ac:graphicFrameMkLst>
        </pc:graphicFrameChg>
      </pc:sldChg>
      <pc:sldChg chg="modSp modNotesTx">
        <pc:chgData name="Bethan Price" userId="29923274-46ec-4e83-956c-4c26375aa1fd" providerId="ADAL" clId="{5065DC2A-2D94-45AF-9D63-47DD568106A8}" dt="2020-10-26T12:22:52.168" v="889" actId="12"/>
        <pc:sldMkLst>
          <pc:docMk/>
          <pc:sldMk cId="1708647256" sldId="288"/>
        </pc:sldMkLst>
        <pc:spChg chg="mod">
          <ac:chgData name="Bethan Price" userId="29923274-46ec-4e83-956c-4c26375aa1fd" providerId="ADAL" clId="{5065DC2A-2D94-45AF-9D63-47DD568106A8}" dt="2020-10-22T09:56:40.348" v="511" actId="313"/>
          <ac:spMkLst>
            <pc:docMk/>
            <pc:sldMk cId="1708647256" sldId="288"/>
            <ac:spMk id="9" creationId="{00000000-0000-0000-0000-000000000000}"/>
          </ac:spMkLst>
        </pc:spChg>
      </pc:sldChg>
      <pc:sldChg chg="modSp modNotesTx">
        <pc:chgData name="Bethan Price" userId="29923274-46ec-4e83-956c-4c26375aa1fd" providerId="ADAL" clId="{5065DC2A-2D94-45AF-9D63-47DD568106A8}" dt="2020-10-22T09:57:01.796" v="522" actId="20577"/>
        <pc:sldMkLst>
          <pc:docMk/>
          <pc:sldMk cId="3018191388" sldId="289"/>
        </pc:sldMkLst>
        <pc:spChg chg="mod">
          <ac:chgData name="Bethan Price" userId="29923274-46ec-4e83-956c-4c26375aa1fd" providerId="ADAL" clId="{5065DC2A-2D94-45AF-9D63-47DD568106A8}" dt="2020-10-22T09:56:51.690" v="516" actId="6549"/>
          <ac:spMkLst>
            <pc:docMk/>
            <pc:sldMk cId="3018191388" sldId="289"/>
            <ac:spMk id="9" creationId="{00000000-0000-0000-0000-000000000000}"/>
          </ac:spMkLst>
        </pc:spChg>
      </pc:sldChg>
      <pc:sldChg chg="modNotesTx">
        <pc:chgData name="Bethan Price" userId="29923274-46ec-4e83-956c-4c26375aa1fd" providerId="ADAL" clId="{5065DC2A-2D94-45AF-9D63-47DD568106A8}" dt="2020-10-22T09:57:34.974" v="529" actId="20577"/>
        <pc:sldMkLst>
          <pc:docMk/>
          <pc:sldMk cId="3934402626" sldId="290"/>
        </pc:sldMkLst>
      </pc:sldChg>
      <pc:sldChg chg="modSp modNotesTx">
        <pc:chgData name="Bethan Price" userId="29923274-46ec-4e83-956c-4c26375aa1fd" providerId="ADAL" clId="{5065DC2A-2D94-45AF-9D63-47DD568106A8}" dt="2020-10-22T09:57:56.114" v="538" actId="20577"/>
        <pc:sldMkLst>
          <pc:docMk/>
          <pc:sldMk cId="1666211342" sldId="291"/>
        </pc:sldMkLst>
        <pc:spChg chg="mod">
          <ac:chgData name="Bethan Price" userId="29923274-46ec-4e83-956c-4c26375aa1fd" providerId="ADAL" clId="{5065DC2A-2D94-45AF-9D63-47DD568106A8}" dt="2020-10-22T09:57:48.930" v="533" actId="20577"/>
          <ac:spMkLst>
            <pc:docMk/>
            <pc:sldMk cId="1666211342" sldId="291"/>
            <ac:spMk id="9" creationId="{00000000-0000-0000-0000-000000000000}"/>
          </ac:spMkLst>
        </pc:spChg>
      </pc:sldChg>
      <pc:sldChg chg="modSp modNotesTx">
        <pc:chgData name="Bethan Price" userId="29923274-46ec-4e83-956c-4c26375aa1fd" providerId="ADAL" clId="{5065DC2A-2D94-45AF-9D63-47DD568106A8}" dt="2020-10-22T09:58:36.701" v="554" actId="20577"/>
        <pc:sldMkLst>
          <pc:docMk/>
          <pc:sldMk cId="2201617660" sldId="292"/>
        </pc:sldMkLst>
        <pc:spChg chg="mod">
          <ac:chgData name="Bethan Price" userId="29923274-46ec-4e83-956c-4c26375aa1fd" providerId="ADAL" clId="{5065DC2A-2D94-45AF-9D63-47DD568106A8}" dt="2020-10-22T09:58:12.554" v="548" actId="6549"/>
          <ac:spMkLst>
            <pc:docMk/>
            <pc:sldMk cId="2201617660" sldId="292"/>
            <ac:spMk id="6" creationId="{00000000-0000-0000-0000-000000000000}"/>
          </ac:spMkLst>
        </pc:spChg>
        <pc:spChg chg="mod">
          <ac:chgData name="Bethan Price" userId="29923274-46ec-4e83-956c-4c26375aa1fd" providerId="ADAL" clId="{5065DC2A-2D94-45AF-9D63-47DD568106A8}" dt="2020-10-22T09:58:18.539" v="549" actId="1076"/>
          <ac:spMkLst>
            <pc:docMk/>
            <pc:sldMk cId="2201617660" sldId="292"/>
            <ac:spMk id="9" creationId="{00000000-0000-0000-0000-000000000000}"/>
          </ac:spMkLst>
        </pc:spChg>
      </pc:sldChg>
      <pc:sldChg chg="modSp modNotesTx">
        <pc:chgData name="Bethan Price" userId="29923274-46ec-4e83-956c-4c26375aa1fd" providerId="ADAL" clId="{5065DC2A-2D94-45AF-9D63-47DD568106A8}" dt="2020-10-26T12:23:37.095" v="890" actId="12"/>
        <pc:sldMkLst>
          <pc:docMk/>
          <pc:sldMk cId="2137634437" sldId="293"/>
        </pc:sldMkLst>
        <pc:spChg chg="mod">
          <ac:chgData name="Bethan Price" userId="29923274-46ec-4e83-956c-4c26375aa1fd" providerId="ADAL" clId="{5065DC2A-2D94-45AF-9D63-47DD568106A8}" dt="2020-10-22T09:59:37.595" v="579" actId="20577"/>
          <ac:spMkLst>
            <pc:docMk/>
            <pc:sldMk cId="2137634437" sldId="293"/>
            <ac:spMk id="9" creationId="{00000000-0000-0000-0000-000000000000}"/>
          </ac:spMkLst>
        </pc:spChg>
      </pc:sldChg>
      <pc:sldChg chg="modSp modNotesTx">
        <pc:chgData name="Bethan Price" userId="29923274-46ec-4e83-956c-4c26375aa1fd" providerId="ADAL" clId="{5065DC2A-2D94-45AF-9D63-47DD568106A8}" dt="2020-10-22T10:00:25.131" v="595" actId="1076"/>
        <pc:sldMkLst>
          <pc:docMk/>
          <pc:sldMk cId="23904281" sldId="294"/>
        </pc:sldMkLst>
        <pc:spChg chg="mod">
          <ac:chgData name="Bethan Price" userId="29923274-46ec-4e83-956c-4c26375aa1fd" providerId="ADAL" clId="{5065DC2A-2D94-45AF-9D63-47DD568106A8}" dt="2020-10-22T10:00:03.523" v="588" actId="20577"/>
          <ac:spMkLst>
            <pc:docMk/>
            <pc:sldMk cId="23904281" sldId="294"/>
            <ac:spMk id="6" creationId="{00000000-0000-0000-0000-000000000000}"/>
          </ac:spMkLst>
        </pc:spChg>
        <pc:spChg chg="mod">
          <ac:chgData name="Bethan Price" userId="29923274-46ec-4e83-956c-4c26375aa1fd" providerId="ADAL" clId="{5065DC2A-2D94-45AF-9D63-47DD568106A8}" dt="2020-10-22T10:00:25.131" v="595" actId="1076"/>
          <ac:spMkLst>
            <pc:docMk/>
            <pc:sldMk cId="23904281" sldId="294"/>
            <ac:spMk id="10" creationId="{E98E19F7-CDBA-DE46-9E66-2DD2C6210E58}"/>
          </ac:spMkLst>
        </pc:spChg>
      </pc:sldChg>
      <pc:sldChg chg="modSp modNotesTx">
        <pc:chgData name="Bethan Price" userId="29923274-46ec-4e83-956c-4c26375aa1fd" providerId="ADAL" clId="{5065DC2A-2D94-45AF-9D63-47DD568106A8}" dt="2020-10-22T10:01:36.552" v="628" actId="115"/>
        <pc:sldMkLst>
          <pc:docMk/>
          <pc:sldMk cId="2304017843" sldId="295"/>
        </pc:sldMkLst>
        <pc:spChg chg="mod">
          <ac:chgData name="Bethan Price" userId="29923274-46ec-4e83-956c-4c26375aa1fd" providerId="ADAL" clId="{5065DC2A-2D94-45AF-9D63-47DD568106A8}" dt="2020-10-22T10:00:30.835" v="597" actId="20577"/>
          <ac:spMkLst>
            <pc:docMk/>
            <pc:sldMk cId="2304017843" sldId="295"/>
            <ac:spMk id="6" creationId="{00000000-0000-0000-0000-000000000000}"/>
          </ac:spMkLst>
        </pc:spChg>
        <pc:spChg chg="mod">
          <ac:chgData name="Bethan Price" userId="29923274-46ec-4e83-956c-4c26375aa1fd" providerId="ADAL" clId="{5065DC2A-2D94-45AF-9D63-47DD568106A8}" dt="2020-10-22T10:01:27.959" v="624" actId="20577"/>
          <ac:spMkLst>
            <pc:docMk/>
            <pc:sldMk cId="2304017843" sldId="295"/>
            <ac:spMk id="9" creationId="{00000000-0000-0000-0000-000000000000}"/>
          </ac:spMkLst>
        </pc:spChg>
      </pc:sldChg>
      <pc:sldChg chg="modSp modNotesTx">
        <pc:chgData name="Bethan Price" userId="29923274-46ec-4e83-956c-4c26375aa1fd" providerId="ADAL" clId="{5065DC2A-2D94-45AF-9D63-47DD568106A8}" dt="2020-10-22T10:02:00.320" v="638" actId="20577"/>
        <pc:sldMkLst>
          <pc:docMk/>
          <pc:sldMk cId="4015356358" sldId="296"/>
        </pc:sldMkLst>
        <pc:spChg chg="mod">
          <ac:chgData name="Bethan Price" userId="29923274-46ec-4e83-956c-4c26375aa1fd" providerId="ADAL" clId="{5065DC2A-2D94-45AF-9D63-47DD568106A8}" dt="2020-10-22T10:01:49.371" v="632" actId="14100"/>
          <ac:spMkLst>
            <pc:docMk/>
            <pc:sldMk cId="4015356358" sldId="296"/>
            <ac:spMk id="9" creationId="{00000000-0000-0000-0000-000000000000}"/>
          </ac:spMkLst>
        </pc:spChg>
      </pc:sldChg>
      <pc:sldChg chg="modSp modNotesTx">
        <pc:chgData name="Bethan Price" userId="29923274-46ec-4e83-956c-4c26375aa1fd" providerId="ADAL" clId="{5065DC2A-2D94-45AF-9D63-47DD568106A8}" dt="2020-10-22T10:03:21.544" v="688" actId="20577"/>
        <pc:sldMkLst>
          <pc:docMk/>
          <pc:sldMk cId="3117392696" sldId="297"/>
        </pc:sldMkLst>
        <pc:spChg chg="mod">
          <ac:chgData name="Bethan Price" userId="29923274-46ec-4e83-956c-4c26375aa1fd" providerId="ADAL" clId="{5065DC2A-2D94-45AF-9D63-47DD568106A8}" dt="2020-10-22T10:03:10.146" v="682" actId="27636"/>
          <ac:spMkLst>
            <pc:docMk/>
            <pc:sldMk cId="3117392696" sldId="297"/>
            <ac:spMk id="9" creationId="{00000000-0000-0000-0000-000000000000}"/>
          </ac:spMkLst>
        </pc:spChg>
      </pc:sldChg>
      <pc:sldChg chg="modSp modNotesTx">
        <pc:chgData name="Bethan Price" userId="29923274-46ec-4e83-956c-4c26375aa1fd" providerId="ADAL" clId="{5065DC2A-2D94-45AF-9D63-47DD568106A8}" dt="2020-10-26T12:24:12.966" v="892" actId="20577"/>
        <pc:sldMkLst>
          <pc:docMk/>
          <pc:sldMk cId="2592726457" sldId="298"/>
        </pc:sldMkLst>
        <pc:spChg chg="mod">
          <ac:chgData name="Bethan Price" userId="29923274-46ec-4e83-956c-4c26375aa1fd" providerId="ADAL" clId="{5065DC2A-2D94-45AF-9D63-47DD568106A8}" dt="2020-10-22T10:03:24.699" v="689" actId="6549"/>
          <ac:spMkLst>
            <pc:docMk/>
            <pc:sldMk cId="2592726457" sldId="298"/>
            <ac:spMk id="9" creationId="{00000000-0000-0000-0000-000000000000}"/>
          </ac:spMkLst>
        </pc:spChg>
      </pc:sldChg>
      <pc:sldChg chg="modSp modNotesTx">
        <pc:chgData name="Bethan Price" userId="29923274-46ec-4e83-956c-4c26375aa1fd" providerId="ADAL" clId="{5065DC2A-2D94-45AF-9D63-47DD568106A8}" dt="2020-10-26T12:24:31.853" v="893" actId="20577"/>
        <pc:sldMkLst>
          <pc:docMk/>
          <pc:sldMk cId="3503913817" sldId="299"/>
        </pc:sldMkLst>
        <pc:spChg chg="mod">
          <ac:chgData name="Bethan Price" userId="29923274-46ec-4e83-956c-4c26375aa1fd" providerId="ADAL" clId="{5065DC2A-2D94-45AF-9D63-47DD568106A8}" dt="2020-10-22T10:03:42.749" v="701" actId="6549"/>
          <ac:spMkLst>
            <pc:docMk/>
            <pc:sldMk cId="3503913817" sldId="299"/>
            <ac:spMk id="6" creationId="{00000000-0000-0000-0000-000000000000}"/>
          </ac:spMkLst>
        </pc:spChg>
        <pc:spChg chg="mod">
          <ac:chgData name="Bethan Price" userId="29923274-46ec-4e83-956c-4c26375aa1fd" providerId="ADAL" clId="{5065DC2A-2D94-45AF-9D63-47DD568106A8}" dt="2020-10-22T10:04:40.641" v="725" actId="20577"/>
          <ac:spMkLst>
            <pc:docMk/>
            <pc:sldMk cId="3503913817" sldId="299"/>
            <ac:spMk id="9" creationId="{00000000-0000-0000-0000-000000000000}"/>
          </ac:spMkLst>
        </pc:spChg>
      </pc:sldChg>
      <pc:sldChg chg="modSp modNotesTx">
        <pc:chgData name="Bethan Price" userId="29923274-46ec-4e83-956c-4c26375aa1fd" providerId="ADAL" clId="{5065DC2A-2D94-45AF-9D63-47DD568106A8}" dt="2020-10-26T12:24:36.530" v="894" actId="20577"/>
        <pc:sldMkLst>
          <pc:docMk/>
          <pc:sldMk cId="2647467719" sldId="300"/>
        </pc:sldMkLst>
        <pc:spChg chg="mod">
          <ac:chgData name="Bethan Price" userId="29923274-46ec-4e83-956c-4c26375aa1fd" providerId="ADAL" clId="{5065DC2A-2D94-45AF-9D63-47DD568106A8}" dt="2020-10-22T10:05:20.149" v="740" actId="6549"/>
          <ac:spMkLst>
            <pc:docMk/>
            <pc:sldMk cId="2647467719" sldId="300"/>
            <ac:spMk id="9" creationId="{00000000-0000-0000-0000-000000000000}"/>
          </ac:spMkLst>
        </pc:spChg>
      </pc:sldChg>
      <pc:sldChg chg="modSp modNotesTx">
        <pc:chgData name="Bethan Price" userId="29923274-46ec-4e83-956c-4c26375aa1fd" providerId="ADAL" clId="{5065DC2A-2D94-45AF-9D63-47DD568106A8}" dt="2020-10-26T12:24:45.762" v="895" actId="20577"/>
        <pc:sldMkLst>
          <pc:docMk/>
          <pc:sldMk cId="731093782" sldId="301"/>
        </pc:sldMkLst>
        <pc:spChg chg="mod">
          <ac:chgData name="Bethan Price" userId="29923274-46ec-4e83-956c-4c26375aa1fd" providerId="ADAL" clId="{5065DC2A-2D94-45AF-9D63-47DD568106A8}" dt="2020-10-22T10:05:43.624" v="748" actId="6549"/>
          <ac:spMkLst>
            <pc:docMk/>
            <pc:sldMk cId="731093782" sldId="301"/>
            <ac:spMk id="6" creationId="{00000000-0000-0000-0000-000000000000}"/>
          </ac:spMkLst>
        </pc:spChg>
        <pc:spChg chg="mod">
          <ac:chgData name="Bethan Price" userId="29923274-46ec-4e83-956c-4c26375aa1fd" providerId="ADAL" clId="{5065DC2A-2D94-45AF-9D63-47DD568106A8}" dt="2020-10-23T11:44:25.348" v="806" actId="20577"/>
          <ac:spMkLst>
            <pc:docMk/>
            <pc:sldMk cId="731093782" sldId="301"/>
            <ac:spMk id="9" creationId="{00000000-0000-0000-0000-000000000000}"/>
          </ac:spMkLst>
        </pc:spChg>
      </pc:sldChg>
      <pc:sldChg chg="modSp modNotesTx">
        <pc:chgData name="Bethan Price" userId="29923274-46ec-4e83-956c-4c26375aa1fd" providerId="ADAL" clId="{5065DC2A-2D94-45AF-9D63-47DD568106A8}" dt="2020-10-23T11:46:25.786" v="810" actId="207"/>
        <pc:sldMkLst>
          <pc:docMk/>
          <pc:sldMk cId="1602362668" sldId="302"/>
        </pc:sldMkLst>
        <pc:spChg chg="mod">
          <ac:chgData name="Bethan Price" userId="29923274-46ec-4e83-956c-4c26375aa1fd" providerId="ADAL" clId="{5065DC2A-2D94-45AF-9D63-47DD568106A8}" dt="2020-10-23T11:46:16.154" v="807" actId="207"/>
          <ac:spMkLst>
            <pc:docMk/>
            <pc:sldMk cId="1602362668" sldId="302"/>
            <ac:spMk id="7" creationId="{980A01BD-C2D9-A94B-BCE3-5EA8FCCD2D60}"/>
          </ac:spMkLst>
        </pc:spChg>
        <pc:spChg chg="mod">
          <ac:chgData name="Bethan Price" userId="29923274-46ec-4e83-956c-4c26375aa1fd" providerId="ADAL" clId="{5065DC2A-2D94-45AF-9D63-47DD568106A8}" dt="2020-10-23T11:46:25.786" v="810" actId="207"/>
          <ac:spMkLst>
            <pc:docMk/>
            <pc:sldMk cId="1602362668" sldId="302"/>
            <ac:spMk id="8" creationId="{25648245-3B5A-6343-B46E-47165B8655D5}"/>
          </ac:spMkLst>
        </pc:spChg>
        <pc:spChg chg="mod">
          <ac:chgData name="Bethan Price" userId="29923274-46ec-4e83-956c-4c26375aa1fd" providerId="ADAL" clId="{5065DC2A-2D94-45AF-9D63-47DD568106A8}" dt="2020-10-23T11:46:21.523" v="809" actId="207"/>
          <ac:spMkLst>
            <pc:docMk/>
            <pc:sldMk cId="1602362668" sldId="302"/>
            <ac:spMk id="9" creationId="{01752DF8-DF5D-554F-943F-7C58DF2AC30C}"/>
          </ac:spMkLst>
        </pc:spChg>
        <pc:spChg chg="mod">
          <ac:chgData name="Bethan Price" userId="29923274-46ec-4e83-956c-4c26375aa1fd" providerId="ADAL" clId="{5065DC2A-2D94-45AF-9D63-47DD568106A8}" dt="2020-10-23T11:46:18.788" v="808" actId="207"/>
          <ac:spMkLst>
            <pc:docMk/>
            <pc:sldMk cId="1602362668" sldId="302"/>
            <ac:spMk id="10" creationId="{D2902AAC-A28A-B94C-90ED-95E648E40F89}"/>
          </ac:spMkLst>
        </pc:spChg>
      </pc:sldChg>
      <pc:sldChg chg="modSp modNotesTx">
        <pc:chgData name="Bethan Price" userId="29923274-46ec-4e83-956c-4c26375aa1fd" providerId="ADAL" clId="{5065DC2A-2D94-45AF-9D63-47DD568106A8}" dt="2020-10-26T12:25:23.390" v="898" actId="20577"/>
        <pc:sldMkLst>
          <pc:docMk/>
          <pc:sldMk cId="2977423661" sldId="303"/>
        </pc:sldMkLst>
        <pc:spChg chg="mod">
          <ac:chgData name="Bethan Price" userId="29923274-46ec-4e83-956c-4c26375aa1fd" providerId="ADAL" clId="{5065DC2A-2D94-45AF-9D63-47DD568106A8}" dt="2020-10-22T10:06:51.243" v="768" actId="20577"/>
          <ac:spMkLst>
            <pc:docMk/>
            <pc:sldMk cId="2977423661" sldId="303"/>
            <ac:spMk id="6" creationId="{00000000-0000-0000-0000-000000000000}"/>
          </ac:spMkLst>
        </pc:spChg>
        <pc:spChg chg="mod">
          <ac:chgData name="Bethan Price" userId="29923274-46ec-4e83-956c-4c26375aa1fd" providerId="ADAL" clId="{5065DC2A-2D94-45AF-9D63-47DD568106A8}" dt="2020-10-22T10:07:14.586" v="778" actId="20577"/>
          <ac:spMkLst>
            <pc:docMk/>
            <pc:sldMk cId="2977423661" sldId="303"/>
            <ac:spMk id="9" creationId="{00000000-0000-0000-0000-000000000000}"/>
          </ac:spMkLst>
        </pc:spChg>
      </pc:sldChg>
      <pc:sldChg chg="modSp">
        <pc:chgData name="Bethan Price" userId="29923274-46ec-4e83-956c-4c26375aa1fd" providerId="ADAL" clId="{5065DC2A-2D94-45AF-9D63-47DD568106A8}" dt="2020-10-22T10:07:45.733" v="791" actId="20577"/>
        <pc:sldMkLst>
          <pc:docMk/>
          <pc:sldMk cId="1297670307" sldId="305"/>
        </pc:sldMkLst>
        <pc:spChg chg="mod">
          <ac:chgData name="Bethan Price" userId="29923274-46ec-4e83-956c-4c26375aa1fd" providerId="ADAL" clId="{5065DC2A-2D94-45AF-9D63-47DD568106A8}" dt="2020-10-22T10:07:45.733" v="791" actId="20577"/>
          <ac:spMkLst>
            <pc:docMk/>
            <pc:sldMk cId="1297670307" sldId="305"/>
            <ac:spMk id="9" creationId="{00000000-0000-0000-0000-000000000000}"/>
          </ac:spMkLst>
        </pc:spChg>
      </pc:sldChg>
    </pc:docChg>
  </pc:docChgLst>
  <pc:docChgLst>
    <pc:chgData name="Bethan Price" userId="29923274-46ec-4e83-956c-4c26375aa1fd" providerId="ADAL" clId="{B1555D50-2660-4ED3-96BF-2B8D298F76FD}"/>
    <pc:docChg chg="undo custSel modSld modMainMaster">
      <pc:chgData name="Bethan Price" userId="29923274-46ec-4e83-956c-4c26375aa1fd" providerId="ADAL" clId="{B1555D50-2660-4ED3-96BF-2B8D298F76FD}" dt="2021-03-30T13:09:17.123" v="472" actId="20577"/>
      <pc:docMkLst>
        <pc:docMk/>
      </pc:docMkLst>
      <pc:sldChg chg="modNotesTx">
        <pc:chgData name="Bethan Price" userId="29923274-46ec-4e83-956c-4c26375aa1fd" providerId="ADAL" clId="{B1555D50-2660-4ED3-96BF-2B8D298F76FD}" dt="2021-03-05T15:12:28.163" v="53" actId="20577"/>
        <pc:sldMkLst>
          <pc:docMk/>
          <pc:sldMk cId="2718540557" sldId="267"/>
        </pc:sldMkLst>
      </pc:sldChg>
      <pc:sldChg chg="modSp mod modNotesTx">
        <pc:chgData name="Bethan Price" userId="29923274-46ec-4e83-956c-4c26375aa1fd" providerId="ADAL" clId="{B1555D50-2660-4ED3-96BF-2B8D298F76FD}" dt="2021-03-30T13:09:17.123" v="472" actId="20577"/>
        <pc:sldMkLst>
          <pc:docMk/>
          <pc:sldMk cId="4207074665" sldId="268"/>
        </pc:sldMkLst>
        <pc:spChg chg="mod">
          <ac:chgData name="Bethan Price" userId="29923274-46ec-4e83-956c-4c26375aa1fd" providerId="ADAL" clId="{B1555D50-2660-4ED3-96BF-2B8D298F76FD}" dt="2021-03-30T13:09:17.123" v="472" actId="20577"/>
          <ac:spMkLst>
            <pc:docMk/>
            <pc:sldMk cId="4207074665" sldId="268"/>
            <ac:spMk id="6" creationId="{00000000-0000-0000-0000-000000000000}"/>
          </ac:spMkLst>
        </pc:spChg>
        <pc:spChg chg="mod">
          <ac:chgData name="Bethan Price" userId="29923274-46ec-4e83-956c-4c26375aa1fd" providerId="ADAL" clId="{B1555D50-2660-4ED3-96BF-2B8D298F76FD}" dt="2021-03-05T16:11:56.476" v="443" actId="6549"/>
          <ac:spMkLst>
            <pc:docMk/>
            <pc:sldMk cId="4207074665" sldId="268"/>
            <ac:spMk id="9" creationId="{00000000-0000-0000-0000-000000000000}"/>
          </ac:spMkLst>
        </pc:spChg>
      </pc:sldChg>
      <pc:sldChg chg="modNotesTx">
        <pc:chgData name="Bethan Price" userId="29923274-46ec-4e83-956c-4c26375aa1fd" providerId="ADAL" clId="{B1555D50-2660-4ED3-96BF-2B8D298F76FD}" dt="2021-03-05T15:11:59.382" v="47" actId="20577"/>
        <pc:sldMkLst>
          <pc:docMk/>
          <pc:sldMk cId="3359171540" sldId="270"/>
        </pc:sldMkLst>
      </pc:sldChg>
      <pc:sldChg chg="modSp mod modNotesTx">
        <pc:chgData name="Bethan Price" userId="29923274-46ec-4e83-956c-4c26375aa1fd" providerId="ADAL" clId="{B1555D50-2660-4ED3-96BF-2B8D298F76FD}" dt="2021-03-05T15:13:36.004" v="79" actId="20577"/>
        <pc:sldMkLst>
          <pc:docMk/>
          <pc:sldMk cId="3707785209" sldId="271"/>
        </pc:sldMkLst>
        <pc:spChg chg="mod">
          <ac:chgData name="Bethan Price" userId="29923274-46ec-4e83-956c-4c26375aa1fd" providerId="ADAL" clId="{B1555D50-2660-4ED3-96BF-2B8D298F76FD}" dt="2021-03-05T15:12:51.935" v="65" actId="20577"/>
          <ac:spMkLst>
            <pc:docMk/>
            <pc:sldMk cId="3707785209" sldId="271"/>
            <ac:spMk id="9" creationId="{00000000-0000-0000-0000-000000000000}"/>
          </ac:spMkLst>
        </pc:spChg>
      </pc:sldChg>
      <pc:sldChg chg="modNotesTx">
        <pc:chgData name="Bethan Price" userId="29923274-46ec-4e83-956c-4c26375aa1fd" providerId="ADAL" clId="{B1555D50-2660-4ED3-96BF-2B8D298F76FD}" dt="2021-03-26T15:20:10.829" v="465" actId="6549"/>
        <pc:sldMkLst>
          <pc:docMk/>
          <pc:sldMk cId="3567936209" sldId="272"/>
        </pc:sldMkLst>
      </pc:sldChg>
      <pc:sldChg chg="modSp mod modNotesTx">
        <pc:chgData name="Bethan Price" userId="29923274-46ec-4e83-956c-4c26375aa1fd" providerId="ADAL" clId="{B1555D50-2660-4ED3-96BF-2B8D298F76FD}" dt="2021-03-05T15:18:12.210" v="167" actId="6549"/>
        <pc:sldMkLst>
          <pc:docMk/>
          <pc:sldMk cId="203767668" sldId="273"/>
        </pc:sldMkLst>
        <pc:spChg chg="mod">
          <ac:chgData name="Bethan Price" userId="29923274-46ec-4e83-956c-4c26375aa1fd" providerId="ADAL" clId="{B1555D50-2660-4ED3-96BF-2B8D298F76FD}" dt="2021-03-05T15:17:10.347" v="137" actId="20577"/>
          <ac:spMkLst>
            <pc:docMk/>
            <pc:sldMk cId="203767668" sldId="273"/>
            <ac:spMk id="6" creationId="{00000000-0000-0000-0000-000000000000}"/>
          </ac:spMkLst>
        </pc:spChg>
      </pc:sldChg>
      <pc:sldChg chg="modSp mod modNotesTx">
        <pc:chgData name="Bethan Price" userId="29923274-46ec-4e83-956c-4c26375aa1fd" providerId="ADAL" clId="{B1555D50-2660-4ED3-96BF-2B8D298F76FD}" dt="2021-03-05T15:20:00.834" v="204" actId="20577"/>
        <pc:sldMkLst>
          <pc:docMk/>
          <pc:sldMk cId="630724806" sldId="274"/>
        </pc:sldMkLst>
        <pc:spChg chg="mod">
          <ac:chgData name="Bethan Price" userId="29923274-46ec-4e83-956c-4c26375aa1fd" providerId="ADAL" clId="{B1555D50-2660-4ED3-96BF-2B8D298F76FD}" dt="2021-03-05T15:18:24.221" v="173" actId="20577"/>
          <ac:spMkLst>
            <pc:docMk/>
            <pc:sldMk cId="630724806" sldId="274"/>
            <ac:spMk id="4" creationId="{9493C26C-760D-440A-8B2C-004180145BD8}"/>
          </ac:spMkLst>
        </pc:spChg>
      </pc:sldChg>
      <pc:sldChg chg="modNotesTx">
        <pc:chgData name="Bethan Price" userId="29923274-46ec-4e83-956c-4c26375aa1fd" providerId="ADAL" clId="{B1555D50-2660-4ED3-96BF-2B8D298F76FD}" dt="2021-03-05T15:20:41.539" v="221" actId="6549"/>
        <pc:sldMkLst>
          <pc:docMk/>
          <pc:sldMk cId="288202574" sldId="275"/>
        </pc:sldMkLst>
      </pc:sldChg>
      <pc:sldChg chg="modNotesTx">
        <pc:chgData name="Bethan Price" userId="29923274-46ec-4e83-956c-4c26375aa1fd" providerId="ADAL" clId="{B1555D50-2660-4ED3-96BF-2B8D298F76FD}" dt="2021-03-05T15:21:15.010" v="230" actId="6549"/>
        <pc:sldMkLst>
          <pc:docMk/>
          <pc:sldMk cId="2094720463" sldId="276"/>
        </pc:sldMkLst>
      </pc:sldChg>
      <pc:sldChg chg="modNotesTx">
        <pc:chgData name="Bethan Price" userId="29923274-46ec-4e83-956c-4c26375aa1fd" providerId="ADAL" clId="{B1555D50-2660-4ED3-96BF-2B8D298F76FD}" dt="2021-03-05T15:22:03.648" v="247" actId="20577"/>
        <pc:sldMkLst>
          <pc:docMk/>
          <pc:sldMk cId="1330910397" sldId="277"/>
        </pc:sldMkLst>
      </pc:sldChg>
      <pc:sldChg chg="modNotesTx">
        <pc:chgData name="Bethan Price" userId="29923274-46ec-4e83-956c-4c26375aa1fd" providerId="ADAL" clId="{B1555D50-2660-4ED3-96BF-2B8D298F76FD}" dt="2021-03-05T15:22:40.649" v="258" actId="6549"/>
        <pc:sldMkLst>
          <pc:docMk/>
          <pc:sldMk cId="3027476893" sldId="279"/>
        </pc:sldMkLst>
      </pc:sldChg>
      <pc:sldChg chg="modNotesTx">
        <pc:chgData name="Bethan Price" userId="29923274-46ec-4e83-956c-4c26375aa1fd" providerId="ADAL" clId="{B1555D50-2660-4ED3-96BF-2B8D298F76FD}" dt="2021-03-05T15:23:38.876" v="271" actId="20577"/>
        <pc:sldMkLst>
          <pc:docMk/>
          <pc:sldMk cId="2392673464" sldId="282"/>
        </pc:sldMkLst>
      </pc:sldChg>
      <pc:sldChg chg="modNotesTx">
        <pc:chgData name="Bethan Price" userId="29923274-46ec-4e83-956c-4c26375aa1fd" providerId="ADAL" clId="{B1555D50-2660-4ED3-96BF-2B8D298F76FD}" dt="2021-03-26T15:29:31.946" v="468" actId="6549"/>
        <pc:sldMkLst>
          <pc:docMk/>
          <pc:sldMk cId="2734665112" sldId="283"/>
        </pc:sldMkLst>
      </pc:sldChg>
      <pc:sldChg chg="modSp mod">
        <pc:chgData name="Bethan Price" userId="29923274-46ec-4e83-956c-4c26375aa1fd" providerId="ADAL" clId="{B1555D50-2660-4ED3-96BF-2B8D298F76FD}" dt="2021-03-05T15:25:31.592" v="305" actId="27636"/>
        <pc:sldMkLst>
          <pc:docMk/>
          <pc:sldMk cId="1270522209" sldId="285"/>
        </pc:sldMkLst>
        <pc:spChg chg="mod">
          <ac:chgData name="Bethan Price" userId="29923274-46ec-4e83-956c-4c26375aa1fd" providerId="ADAL" clId="{B1555D50-2660-4ED3-96BF-2B8D298F76FD}" dt="2021-03-05T15:25:31.592" v="305" actId="27636"/>
          <ac:spMkLst>
            <pc:docMk/>
            <pc:sldMk cId="1270522209" sldId="285"/>
            <ac:spMk id="9" creationId="{00000000-0000-0000-0000-000000000000}"/>
          </ac:spMkLst>
        </pc:spChg>
      </pc:sldChg>
      <pc:sldChg chg="modNotesTx">
        <pc:chgData name="Bethan Price" userId="29923274-46ec-4e83-956c-4c26375aa1fd" providerId="ADAL" clId="{B1555D50-2660-4ED3-96BF-2B8D298F76FD}" dt="2021-03-05T15:26:36.968" v="327" actId="6549"/>
        <pc:sldMkLst>
          <pc:docMk/>
          <pc:sldMk cId="4271135624" sldId="286"/>
        </pc:sldMkLst>
      </pc:sldChg>
      <pc:sldChg chg="modNotesTx">
        <pc:chgData name="Bethan Price" userId="29923274-46ec-4e83-956c-4c26375aa1fd" providerId="ADAL" clId="{B1555D50-2660-4ED3-96BF-2B8D298F76FD}" dt="2021-03-26T15:33:42.933" v="469" actId="114"/>
        <pc:sldMkLst>
          <pc:docMk/>
          <pc:sldMk cId="594395369" sldId="287"/>
        </pc:sldMkLst>
      </pc:sldChg>
      <pc:sldChg chg="modNotesTx">
        <pc:chgData name="Bethan Price" userId="29923274-46ec-4e83-956c-4c26375aa1fd" providerId="ADAL" clId="{B1555D50-2660-4ED3-96BF-2B8D298F76FD}" dt="2021-03-05T15:51:24.349" v="383" actId="20577"/>
        <pc:sldMkLst>
          <pc:docMk/>
          <pc:sldMk cId="1708647256" sldId="288"/>
        </pc:sldMkLst>
      </pc:sldChg>
      <pc:sldChg chg="modNotesTx">
        <pc:chgData name="Bethan Price" userId="29923274-46ec-4e83-956c-4c26375aa1fd" providerId="ADAL" clId="{B1555D50-2660-4ED3-96BF-2B8D298F76FD}" dt="2021-03-05T15:52:04.450" v="387" actId="20577"/>
        <pc:sldMkLst>
          <pc:docMk/>
          <pc:sldMk cId="3934402626" sldId="290"/>
        </pc:sldMkLst>
      </pc:sldChg>
      <pc:sldChg chg="modSp mod modNotesTx">
        <pc:chgData name="Bethan Price" userId="29923274-46ec-4e83-956c-4c26375aa1fd" providerId="ADAL" clId="{B1555D50-2660-4ED3-96BF-2B8D298F76FD}" dt="2021-03-05T15:52:30.637" v="391" actId="20577"/>
        <pc:sldMkLst>
          <pc:docMk/>
          <pc:sldMk cId="1666211342" sldId="291"/>
        </pc:sldMkLst>
        <pc:spChg chg="mod">
          <ac:chgData name="Bethan Price" userId="29923274-46ec-4e83-956c-4c26375aa1fd" providerId="ADAL" clId="{B1555D50-2660-4ED3-96BF-2B8D298F76FD}" dt="2021-03-05T15:52:24.390" v="389" actId="20577"/>
          <ac:spMkLst>
            <pc:docMk/>
            <pc:sldMk cId="1666211342" sldId="291"/>
            <ac:spMk id="9" creationId="{00000000-0000-0000-0000-000000000000}"/>
          </ac:spMkLst>
        </pc:spChg>
      </pc:sldChg>
      <pc:sldChg chg="modNotesTx">
        <pc:chgData name="Bethan Price" userId="29923274-46ec-4e83-956c-4c26375aa1fd" providerId="ADAL" clId="{B1555D50-2660-4ED3-96BF-2B8D298F76FD}" dt="2021-03-05T15:53:14.586" v="392" actId="20577"/>
        <pc:sldMkLst>
          <pc:docMk/>
          <pc:sldMk cId="2201617660" sldId="292"/>
        </pc:sldMkLst>
      </pc:sldChg>
      <pc:sldChg chg="modNotesTx">
        <pc:chgData name="Bethan Price" userId="29923274-46ec-4e83-956c-4c26375aa1fd" providerId="ADAL" clId="{B1555D50-2660-4ED3-96BF-2B8D298F76FD}" dt="2021-03-26T15:38:39.169" v="471" actId="20577"/>
        <pc:sldMkLst>
          <pc:docMk/>
          <pc:sldMk cId="2137634437" sldId="293"/>
        </pc:sldMkLst>
      </pc:sldChg>
      <pc:sldChg chg="modNotesTx">
        <pc:chgData name="Bethan Price" userId="29923274-46ec-4e83-956c-4c26375aa1fd" providerId="ADAL" clId="{B1555D50-2660-4ED3-96BF-2B8D298F76FD}" dt="2021-03-05T15:57:07.610" v="406" actId="20577"/>
        <pc:sldMkLst>
          <pc:docMk/>
          <pc:sldMk cId="23904281" sldId="294"/>
        </pc:sldMkLst>
      </pc:sldChg>
      <pc:sldChg chg="modSp mod">
        <pc:chgData name="Bethan Price" userId="29923274-46ec-4e83-956c-4c26375aa1fd" providerId="ADAL" clId="{B1555D50-2660-4ED3-96BF-2B8D298F76FD}" dt="2021-03-05T15:57:26.637" v="408" actId="114"/>
        <pc:sldMkLst>
          <pc:docMk/>
          <pc:sldMk cId="2304017843" sldId="295"/>
        </pc:sldMkLst>
        <pc:spChg chg="mod">
          <ac:chgData name="Bethan Price" userId="29923274-46ec-4e83-956c-4c26375aa1fd" providerId="ADAL" clId="{B1555D50-2660-4ED3-96BF-2B8D298F76FD}" dt="2021-03-05T15:57:26.637" v="408" actId="114"/>
          <ac:spMkLst>
            <pc:docMk/>
            <pc:sldMk cId="2304017843" sldId="295"/>
            <ac:spMk id="9" creationId="{00000000-0000-0000-0000-000000000000}"/>
          </ac:spMkLst>
        </pc:spChg>
      </pc:sldChg>
      <pc:sldChg chg="modSp mod">
        <pc:chgData name="Bethan Price" userId="29923274-46ec-4e83-956c-4c26375aa1fd" providerId="ADAL" clId="{B1555D50-2660-4ED3-96BF-2B8D298F76FD}" dt="2021-03-05T15:58:01.393" v="409" actId="20577"/>
        <pc:sldMkLst>
          <pc:docMk/>
          <pc:sldMk cId="4015356358" sldId="296"/>
        </pc:sldMkLst>
        <pc:spChg chg="mod">
          <ac:chgData name="Bethan Price" userId="29923274-46ec-4e83-956c-4c26375aa1fd" providerId="ADAL" clId="{B1555D50-2660-4ED3-96BF-2B8D298F76FD}" dt="2021-03-05T15:58:01.393" v="409" actId="20577"/>
          <ac:spMkLst>
            <pc:docMk/>
            <pc:sldMk cId="4015356358" sldId="296"/>
            <ac:spMk id="9" creationId="{00000000-0000-0000-0000-000000000000}"/>
          </ac:spMkLst>
        </pc:spChg>
      </pc:sldChg>
      <pc:sldChg chg="modNotesTx">
        <pc:chgData name="Bethan Price" userId="29923274-46ec-4e83-956c-4c26375aa1fd" providerId="ADAL" clId="{B1555D50-2660-4ED3-96BF-2B8D298F76FD}" dt="2021-03-05T15:58:44.951" v="411" actId="20577"/>
        <pc:sldMkLst>
          <pc:docMk/>
          <pc:sldMk cId="3117392696" sldId="297"/>
        </pc:sldMkLst>
      </pc:sldChg>
      <pc:sldChg chg="modNotesTx">
        <pc:chgData name="Bethan Price" userId="29923274-46ec-4e83-956c-4c26375aa1fd" providerId="ADAL" clId="{B1555D50-2660-4ED3-96BF-2B8D298F76FD}" dt="2021-03-05T16:04:57.661" v="426" actId="20577"/>
        <pc:sldMkLst>
          <pc:docMk/>
          <pc:sldMk cId="731093782" sldId="301"/>
        </pc:sldMkLst>
      </pc:sldChg>
      <pc:sldChg chg="modNotesTx">
        <pc:chgData name="Bethan Price" userId="29923274-46ec-4e83-956c-4c26375aa1fd" providerId="ADAL" clId="{B1555D50-2660-4ED3-96BF-2B8D298F76FD}" dt="2021-03-05T16:06:11.198" v="438" actId="6549"/>
        <pc:sldMkLst>
          <pc:docMk/>
          <pc:sldMk cId="2977423661" sldId="303"/>
        </pc:sldMkLst>
      </pc:sldChg>
      <pc:sldMasterChg chg="modSldLayout">
        <pc:chgData name="Bethan Price" userId="29923274-46ec-4e83-956c-4c26375aa1fd" providerId="ADAL" clId="{B1555D50-2660-4ED3-96BF-2B8D298F76FD}" dt="2021-03-05T16:07:22.282" v="442" actId="122"/>
        <pc:sldMasterMkLst>
          <pc:docMk/>
          <pc:sldMasterMk cId="0" sldId="2147483660"/>
        </pc:sldMasterMkLst>
        <pc:sldLayoutChg chg="modSp mod">
          <pc:chgData name="Bethan Price" userId="29923274-46ec-4e83-956c-4c26375aa1fd" providerId="ADAL" clId="{B1555D50-2660-4ED3-96BF-2B8D298F76FD}" dt="2021-03-05T16:07:22.282" v="442" actId="122"/>
          <pc:sldLayoutMkLst>
            <pc:docMk/>
            <pc:sldMasterMk cId="0" sldId="2147483660"/>
            <pc:sldLayoutMk cId="118278962" sldId="2147483708"/>
          </pc:sldLayoutMkLst>
          <pc:spChg chg="mod">
            <ac:chgData name="Bethan Price" userId="29923274-46ec-4e83-956c-4c26375aa1fd" providerId="ADAL" clId="{B1555D50-2660-4ED3-96BF-2B8D298F76FD}" dt="2021-03-05T16:07:22.282" v="442" actId="122"/>
            <ac:spMkLst>
              <pc:docMk/>
              <pc:sldMasterMk cId="0" sldId="2147483660"/>
              <pc:sldLayoutMk cId="118278962" sldId="2147483708"/>
              <ac:spMk id="4"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914377"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defTabSz="914377" eaLnBrk="1" fontAlgn="auto" hangingPunct="1">
              <a:spcBef>
                <a:spcPts val="0"/>
              </a:spcBef>
              <a:spcAft>
                <a:spcPts val="0"/>
              </a:spcAft>
              <a:defRPr sz="1200" smtClean="0">
                <a:latin typeface="+mn-lt"/>
              </a:defRPr>
            </a:lvl1pPr>
          </a:lstStyle>
          <a:p>
            <a:pPr>
              <a:defRPr/>
            </a:pPr>
            <a:fld id="{F7B837BA-F1B8-924C-A6E9-DCE9F6DA377A}" type="datetimeFigureOut">
              <a:rPr lang="en-US"/>
              <a:pPr>
                <a:defRPr/>
              </a:pPr>
              <a:t>3/30/2021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defTabSz="914377" eaLnBrk="1" fontAlgn="auto" hangingPunct="1">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defTabSz="914377" eaLnBrk="1" fontAlgn="auto" hangingPunct="1">
              <a:spcBef>
                <a:spcPts val="0"/>
              </a:spcBef>
              <a:spcAft>
                <a:spcPts val="0"/>
              </a:spcAft>
              <a:defRPr sz="1200" smtClean="0">
                <a:latin typeface="+mn-lt"/>
              </a:defRPr>
            </a:lvl1pPr>
          </a:lstStyle>
          <a:p>
            <a:pPr>
              <a:defRPr/>
            </a:pPr>
            <a:fld id="{409D3D69-634A-4B40-B6BF-07F6296FBFE0}" type="slidenum">
              <a:rPr lang="en-US"/>
              <a:pPr>
                <a:defRPr/>
              </a:pPr>
              <a:t>‹#›</a:t>
            </a:fld>
            <a:endParaRPr lang="en-US"/>
          </a:p>
        </p:txBody>
      </p:sp>
    </p:spTree>
    <p:extLst>
      <p:ext uri="{BB962C8B-B14F-4D97-AF65-F5344CB8AC3E}">
        <p14:creationId xmlns:p14="http://schemas.microsoft.com/office/powerpoint/2010/main" val="35217744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914377"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defTabSz="914377" eaLnBrk="1" fontAlgn="auto" hangingPunct="1">
              <a:spcBef>
                <a:spcPts val="0"/>
              </a:spcBef>
              <a:spcAft>
                <a:spcPts val="0"/>
              </a:spcAft>
              <a:defRPr sz="1200" smtClean="0">
                <a:latin typeface="+mn-lt"/>
              </a:defRPr>
            </a:lvl1pPr>
          </a:lstStyle>
          <a:p>
            <a:pPr>
              <a:defRPr/>
            </a:pPr>
            <a:fld id="{9C8CD66D-AEA7-E943-BE28-0B1477C1D05F}" type="datetimeFigureOut">
              <a:rPr lang="en-US"/>
              <a:pPr>
                <a:defRPr/>
              </a:pPr>
              <a:t>3/30/2021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defTabSz="914377"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defTabSz="914377" eaLnBrk="1" fontAlgn="auto" hangingPunct="1">
              <a:spcBef>
                <a:spcPts val="0"/>
              </a:spcBef>
              <a:spcAft>
                <a:spcPts val="0"/>
              </a:spcAft>
              <a:defRPr sz="1200" smtClean="0">
                <a:latin typeface="+mn-lt"/>
              </a:defRPr>
            </a:lvl1pPr>
          </a:lstStyle>
          <a:p>
            <a:pPr>
              <a:defRPr/>
            </a:pPr>
            <a:fld id="{71639E39-D34D-164C-8100-77BC79329E5D}" type="slidenum">
              <a:rPr lang="en-US"/>
              <a:pPr>
                <a:defRPr/>
              </a:pPr>
              <a:t>‹#›</a:t>
            </a:fld>
            <a:endParaRPr lang="en-US"/>
          </a:p>
        </p:txBody>
      </p:sp>
    </p:spTree>
    <p:extLst>
      <p:ext uri="{BB962C8B-B14F-4D97-AF65-F5344CB8AC3E}">
        <p14:creationId xmlns:p14="http://schemas.microsoft.com/office/powerpoint/2010/main" val="1668384406"/>
      </p:ext>
    </p:extLst>
  </p:cSld>
  <p:clrMap bg1="lt1" tx1="dk1" bg2="lt2" tx2="dk2" accent1="accent1" accent2="accent2" accent3="accent3" accent4="accent4" accent5="accent5" accent6="accent6" hlink="hlink" folHlink="folHlink"/>
  <p:notesStyle>
    <a:lvl1pPr algn="l" defTabSz="912813" rtl="0" fontAlgn="base">
      <a:spcBef>
        <a:spcPct val="30000"/>
      </a:spcBef>
      <a:spcAft>
        <a:spcPct val="0"/>
      </a:spcAft>
      <a:defRPr sz="1200" kern="1200">
        <a:solidFill>
          <a:schemeClr val="tx1"/>
        </a:solidFill>
        <a:latin typeface="+mn-lt"/>
        <a:ea typeface="+mn-ea"/>
        <a:cs typeface="+mn-cs"/>
      </a:defRPr>
    </a:lvl1pPr>
    <a:lvl2pPr marL="455613" algn="l" defTabSz="912813" rtl="0" fontAlgn="base">
      <a:spcBef>
        <a:spcPct val="30000"/>
      </a:spcBef>
      <a:spcAft>
        <a:spcPct val="0"/>
      </a:spcAft>
      <a:defRPr sz="1200" kern="1200">
        <a:solidFill>
          <a:schemeClr val="tx1"/>
        </a:solidFill>
        <a:latin typeface="+mn-lt"/>
        <a:ea typeface="+mn-ea"/>
        <a:cs typeface="+mn-cs"/>
      </a:defRPr>
    </a:lvl2pPr>
    <a:lvl3pPr marL="912813" algn="l" defTabSz="912813" rtl="0" fontAlgn="base">
      <a:spcBef>
        <a:spcPct val="30000"/>
      </a:spcBef>
      <a:spcAft>
        <a:spcPct val="0"/>
      </a:spcAft>
      <a:defRPr sz="1200" kern="1200">
        <a:solidFill>
          <a:schemeClr val="tx1"/>
        </a:solidFill>
        <a:latin typeface="+mn-lt"/>
        <a:ea typeface="+mn-ea"/>
        <a:cs typeface="+mn-cs"/>
      </a:defRPr>
    </a:lvl3pPr>
    <a:lvl4pPr marL="1370013" algn="l" defTabSz="912813" rtl="0" fontAlgn="base">
      <a:spcBef>
        <a:spcPct val="30000"/>
      </a:spcBef>
      <a:spcAft>
        <a:spcPct val="0"/>
      </a:spcAft>
      <a:defRPr sz="1200" kern="1200">
        <a:solidFill>
          <a:schemeClr val="tx1"/>
        </a:solidFill>
        <a:latin typeface="+mn-lt"/>
        <a:ea typeface="+mn-ea"/>
        <a:cs typeface="+mn-cs"/>
      </a:defRPr>
    </a:lvl4pPr>
    <a:lvl5pPr marL="1827213" algn="l" defTabSz="912813" rtl="0" fontAlgn="base">
      <a:spcBef>
        <a:spcPct val="30000"/>
      </a:spcBef>
      <a:spcAft>
        <a:spcPct val="0"/>
      </a:spcAft>
      <a:defRPr sz="1200" kern="1200">
        <a:solidFill>
          <a:schemeClr val="tx1"/>
        </a:solidFill>
        <a:latin typeface="+mn-lt"/>
        <a:ea typeface="+mn-ea"/>
        <a:cs typeface="+mn-cs"/>
      </a:defRPr>
    </a:lvl5pPr>
    <a:lvl6pPr marL="2285943" algn="l" defTabSz="914377" rtl="0" eaLnBrk="1" latinLnBrk="0" hangingPunct="1">
      <a:defRPr sz="1200" kern="1200">
        <a:solidFill>
          <a:schemeClr val="tx1"/>
        </a:solidFill>
        <a:latin typeface="+mn-lt"/>
        <a:ea typeface="+mn-ea"/>
        <a:cs typeface="+mn-cs"/>
      </a:defRPr>
    </a:lvl6pPr>
    <a:lvl7pPr marL="2743131" algn="l" defTabSz="914377" rtl="0" eaLnBrk="1" latinLnBrk="0" hangingPunct="1">
      <a:defRPr sz="1200" kern="1200">
        <a:solidFill>
          <a:schemeClr val="tx1"/>
        </a:solidFill>
        <a:latin typeface="+mn-lt"/>
        <a:ea typeface="+mn-ea"/>
        <a:cs typeface="+mn-cs"/>
      </a:defRPr>
    </a:lvl7pPr>
    <a:lvl8pPr marL="3200320" algn="l" defTabSz="914377" rtl="0" eaLnBrk="1" latinLnBrk="0" hangingPunct="1">
      <a:defRPr sz="1200" kern="1200">
        <a:solidFill>
          <a:schemeClr val="tx1"/>
        </a:solidFill>
        <a:latin typeface="+mn-lt"/>
        <a:ea typeface="+mn-ea"/>
        <a:cs typeface="+mn-cs"/>
      </a:defRPr>
    </a:lvl8pPr>
    <a:lvl9pPr marL="3657509" algn="l" defTabSz="91437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sz="1200" b="1" u="none" kern="1200" dirty="0">
                <a:solidFill>
                  <a:schemeClr val="tx1"/>
                </a:solidFill>
                <a:effectLst/>
                <a:latin typeface="+mn-lt"/>
                <a:ea typeface="+mn-ea"/>
                <a:cs typeface="+mn-cs"/>
              </a:rPr>
              <a:t>Facilitator’s notes</a:t>
            </a:r>
          </a:p>
          <a:p>
            <a:pPr defTabSz="914400">
              <a:defRPr/>
            </a:pPr>
            <a:endParaRPr lang="en-GB" dirty="0"/>
          </a:p>
          <a:p>
            <a:pPr defTabSz="914400">
              <a:defRPr/>
            </a:pPr>
            <a:r>
              <a:rPr lang="en-GB" dirty="0"/>
              <a:t>This presentation gives an overview of the requirements of the Social Services and Well-being (Wales) Act 2014 as it relates to the provision of information, advice and assistance (IAA). It has a particular focus on supporting practitioners working within IAA to facilitate good ‘what matters’ and outcome-focused conversations.  </a:t>
            </a:r>
          </a:p>
          <a:p>
            <a:pPr defTabSz="914400">
              <a:defRPr/>
            </a:pPr>
            <a:endParaRPr lang="en-US" dirty="0"/>
          </a:p>
          <a:p>
            <a:pPr defTabSz="914400">
              <a:defRPr/>
            </a:pPr>
            <a:r>
              <a:rPr lang="en-GB" dirty="0"/>
              <a:t>It is aimed at:  </a:t>
            </a:r>
          </a:p>
          <a:p>
            <a:pPr defTabSz="914400">
              <a:defRPr/>
            </a:pPr>
            <a:endParaRPr lang="en-GB" dirty="0">
              <a:cs typeface="Calibri"/>
            </a:endParaRPr>
          </a:p>
          <a:p>
            <a:pPr marL="171450" indent="-171450" defTabSz="914400">
              <a:buFont typeface="Arial" panose="020B0604020202020204" pitchFamily="34" charset="0"/>
              <a:buChar char="•"/>
              <a:defRPr/>
            </a:pPr>
            <a:r>
              <a:rPr lang="en-GB" dirty="0"/>
              <a:t>adults’ and children’s social services, and wider elements of local authorities  </a:t>
            </a:r>
            <a:endParaRPr lang="en-GB" dirty="0">
              <a:cs typeface="Calibri"/>
            </a:endParaRPr>
          </a:p>
          <a:p>
            <a:pPr marL="171450" indent="-171450" defTabSz="914400">
              <a:buFont typeface="Arial" panose="020B0604020202020204" pitchFamily="34" charset="0"/>
              <a:buChar char="•"/>
              <a:defRPr/>
            </a:pPr>
            <a:r>
              <a:rPr lang="en-GB" dirty="0"/>
              <a:t>where appropriate, staff working in NHS organisations, the police and other local authority partner organisations  </a:t>
            </a:r>
            <a:endParaRPr lang="en-GB" dirty="0">
              <a:cs typeface="Calibri"/>
            </a:endParaRPr>
          </a:p>
          <a:p>
            <a:pPr marL="171450" indent="-171450" defTabSz="914400">
              <a:buFont typeface="Arial" panose="020B0604020202020204" pitchFamily="34" charset="0"/>
              <a:buChar char="•"/>
              <a:defRPr/>
            </a:pPr>
            <a:r>
              <a:rPr lang="en-GB" dirty="0"/>
              <a:t>where appropriate, social care providers and support organisations in all sectors that are involved in providing IAA. </a:t>
            </a:r>
          </a:p>
          <a:p>
            <a:pPr marL="0" indent="0" defTabSz="914400">
              <a:buFont typeface="Arial" panose="020B0604020202020204" pitchFamily="34" charset="0"/>
              <a:buNone/>
              <a:defRPr/>
            </a:pPr>
            <a:endParaRPr lang="en-GB" dirty="0">
              <a:cs typeface="Calibri"/>
            </a:endParaRPr>
          </a:p>
          <a:p>
            <a:pPr defTabSz="914400">
              <a:defRPr/>
            </a:pPr>
            <a:r>
              <a:rPr lang="en-GB" dirty="0"/>
              <a:t>The presentation gives an overview of the Act, and in particular, explores Part 2: Sections 5-7 (Well-being and other overarching duties) and 17 (Information, advice and assistance) in more detail.  </a:t>
            </a:r>
          </a:p>
          <a:p>
            <a:pPr defTabSz="914400">
              <a:defRPr/>
            </a:pPr>
            <a:endParaRPr lang="en-GB" dirty="0">
              <a:cs typeface="Calibri"/>
            </a:endParaRPr>
          </a:p>
          <a:p>
            <a:pPr defTabSz="914400">
              <a:defRPr/>
            </a:pPr>
            <a:r>
              <a:rPr lang="en-GB" dirty="0"/>
              <a:t>By the end of the learning programme you will: </a:t>
            </a:r>
          </a:p>
          <a:p>
            <a:pPr defTabSz="914400">
              <a:defRPr/>
            </a:pPr>
            <a:endParaRPr lang="en-GB" dirty="0">
              <a:cs typeface="Calibri"/>
            </a:endParaRPr>
          </a:p>
          <a:p>
            <a:pPr marL="171450" indent="-171450" defTabSz="914400">
              <a:buFont typeface="Arial" panose="020B0604020202020204" pitchFamily="34" charset="0"/>
              <a:buChar char="•"/>
              <a:defRPr/>
            </a:pPr>
            <a:r>
              <a:rPr lang="en-GB" dirty="0"/>
              <a:t>understand the legislative context of the IAA service </a:t>
            </a:r>
            <a:endParaRPr lang="en-GB" dirty="0">
              <a:cs typeface="Calibri"/>
            </a:endParaRPr>
          </a:p>
          <a:p>
            <a:pPr marL="171450" indent="-171450" defTabSz="914400">
              <a:buFont typeface="Arial" panose="020B0604020202020204" pitchFamily="34" charset="0"/>
              <a:buChar char="•"/>
              <a:defRPr/>
            </a:pPr>
            <a:r>
              <a:rPr lang="en-GB" dirty="0"/>
              <a:t>be able to identify the key elements of a good ‘what matters’/outcome-focused conversation </a:t>
            </a:r>
            <a:endParaRPr lang="en-GB" dirty="0">
              <a:cs typeface="Calibri"/>
            </a:endParaRPr>
          </a:p>
          <a:p>
            <a:pPr marL="171450" indent="-171450" defTabSz="914400">
              <a:buFont typeface="Arial" panose="020B0604020202020204" pitchFamily="34" charset="0"/>
              <a:buChar char="•"/>
              <a:defRPr/>
            </a:pPr>
            <a:r>
              <a:rPr lang="en-GB" dirty="0"/>
              <a:t>have explored the organisational buy-in needed to have ‘better and different conversations’ with the public and professional colleagues  </a:t>
            </a:r>
            <a:endParaRPr lang="en-GB" dirty="0">
              <a:cs typeface="Calibri"/>
            </a:endParaRPr>
          </a:p>
          <a:p>
            <a:pPr marL="171450" indent="-171450" defTabSz="914400">
              <a:buFont typeface="Arial" panose="020B0604020202020204" pitchFamily="34" charset="0"/>
              <a:buChar char="•"/>
              <a:defRPr/>
            </a:pPr>
            <a:r>
              <a:rPr lang="en-GB" dirty="0"/>
              <a:t>have identified the skills needed by workers (by sampling exercises)</a:t>
            </a:r>
            <a:endParaRPr lang="en-GB" dirty="0">
              <a:cs typeface="Calibri"/>
            </a:endParaRPr>
          </a:p>
          <a:p>
            <a:pPr marL="171450" indent="-171450" defTabSz="914400">
              <a:buFont typeface="Arial" panose="020B0604020202020204" pitchFamily="34" charset="0"/>
              <a:buChar char="•"/>
              <a:defRPr/>
            </a:pPr>
            <a:r>
              <a:rPr lang="en-GB" dirty="0"/>
              <a:t>have agreed the actions needed for sustaining change. </a:t>
            </a:r>
          </a:p>
          <a:p>
            <a:pPr defTabSz="914400">
              <a:defRPr/>
            </a:pPr>
            <a:endParaRPr lang="en-GB" dirty="0">
              <a:cs typeface="Calibri"/>
            </a:endParaRPr>
          </a:p>
          <a:p>
            <a:pPr defTabSz="914400">
              <a:defRPr/>
            </a:pPr>
            <a:r>
              <a:rPr lang="en-GB" dirty="0"/>
              <a:t>The structure of IAA varies according to need across councils, health and third sector organisations. This pack focuses on the skills and organisational buy-in needed to have ‘better and different conversations’ with the public and professional colleagues.  </a:t>
            </a:r>
          </a:p>
          <a:p>
            <a:pPr defTabSz="914400">
              <a:defRPr/>
            </a:pPr>
            <a:endParaRPr lang="en-GB" dirty="0">
              <a:cs typeface="Calibri"/>
            </a:endParaRPr>
          </a:p>
          <a:p>
            <a:pPr defTabSz="914400">
              <a:defRPr/>
            </a:pPr>
            <a:r>
              <a:rPr lang="en-GB" dirty="0"/>
              <a:t>There is a corresponding pack for the frontline workforce. Discussions at this manager session will inform the workshop for the frontline workforce – in particular, the agreed vision for the service.  </a:t>
            </a:r>
          </a:p>
          <a:p>
            <a:pPr defTabSz="914400">
              <a:defRPr/>
            </a:pPr>
            <a:endParaRPr lang="en-GB" dirty="0">
              <a:cs typeface="Calibri"/>
            </a:endParaRPr>
          </a:p>
          <a:p>
            <a:pPr defTabSz="914400">
              <a:defRPr/>
            </a:pPr>
            <a:r>
              <a:rPr lang="en-GB" dirty="0"/>
              <a:t>This half day awareness-raising and planning session is for managers and individuals who have responsibility for:  </a:t>
            </a:r>
          </a:p>
          <a:p>
            <a:pPr defTabSz="914400">
              <a:defRPr/>
            </a:pPr>
            <a:endParaRPr lang="en-GB" dirty="0">
              <a:cs typeface="Calibri"/>
            </a:endParaRPr>
          </a:p>
          <a:p>
            <a:pPr marL="171450" indent="-171450" defTabSz="914400">
              <a:buFont typeface="Arial" panose="020B0604020202020204" pitchFamily="34" charset="0"/>
              <a:buChar char="•"/>
              <a:defRPr/>
            </a:pPr>
            <a:r>
              <a:rPr lang="en-GB" dirty="0"/>
              <a:t>managing delivery </a:t>
            </a:r>
            <a:endParaRPr lang="en-GB" dirty="0">
              <a:cs typeface="Calibri"/>
            </a:endParaRPr>
          </a:p>
          <a:p>
            <a:pPr marL="171450" indent="-171450" defTabSz="914400">
              <a:buFont typeface="Arial" panose="020B0604020202020204" pitchFamily="34" charset="0"/>
              <a:buChar char="•"/>
              <a:defRPr/>
            </a:pPr>
            <a:r>
              <a:rPr lang="en-GB" dirty="0"/>
              <a:t>recording, managing and reporting data </a:t>
            </a:r>
            <a:endParaRPr lang="en-GB" dirty="0">
              <a:cs typeface="Calibri"/>
            </a:endParaRPr>
          </a:p>
          <a:p>
            <a:pPr marL="171450" indent="-171450" defTabSz="914400">
              <a:buFont typeface="Arial" panose="020B0604020202020204" pitchFamily="34" charset="0"/>
              <a:buChar char="•"/>
              <a:defRPr/>
            </a:pPr>
            <a:r>
              <a:rPr lang="en-GB" dirty="0"/>
              <a:t>building relationships with other professional colleagues and organisations </a:t>
            </a:r>
            <a:endParaRPr lang="en-GB" dirty="0">
              <a:cs typeface="Calibri"/>
            </a:endParaRPr>
          </a:p>
          <a:p>
            <a:pPr marL="171450" indent="-171450" defTabSz="914400">
              <a:buFont typeface="Arial" panose="020B0604020202020204" pitchFamily="34" charset="0"/>
              <a:buChar char="•"/>
              <a:defRPr/>
            </a:pPr>
            <a:r>
              <a:rPr lang="en-GB" dirty="0"/>
              <a:t>supporting workforce development and skills </a:t>
            </a:r>
            <a:endParaRPr lang="en-GB" dirty="0">
              <a:cs typeface="Calibri"/>
            </a:endParaRPr>
          </a:p>
          <a:p>
            <a:pPr marL="171450" indent="-171450" defTabSz="914400">
              <a:buFont typeface="Arial" panose="020B0604020202020204" pitchFamily="34" charset="0"/>
              <a:buChar char="•"/>
              <a:defRPr/>
            </a:pPr>
            <a:r>
              <a:rPr lang="en-GB" dirty="0"/>
              <a:t>representing members of the public </a:t>
            </a:r>
            <a:endParaRPr lang="en-GB" dirty="0">
              <a:cs typeface="Calibri"/>
            </a:endParaRPr>
          </a:p>
          <a:p>
            <a:pPr marL="171450" indent="-171450" defTabSz="914400">
              <a:buFont typeface="Arial" panose="020B0604020202020204" pitchFamily="34" charset="0"/>
              <a:buChar char="•"/>
              <a:defRPr/>
            </a:pPr>
            <a:r>
              <a:rPr lang="en-GB" dirty="0"/>
              <a:t>making sure the individual’s experience (pathway) is as consistent as it can be between disciplines. </a:t>
            </a:r>
          </a:p>
          <a:p>
            <a:pPr defTabSz="914400">
              <a:defRPr/>
            </a:pPr>
            <a:endParaRPr lang="en-GB" dirty="0">
              <a:cs typeface="Calibri"/>
            </a:endParaRPr>
          </a:p>
          <a:p>
            <a:pPr defTabSz="914400">
              <a:defRPr/>
            </a:pPr>
            <a:r>
              <a:rPr lang="en-GB" dirty="0"/>
              <a:t>Optional activity – discussion  </a:t>
            </a:r>
          </a:p>
          <a:p>
            <a:pPr defTabSz="914400">
              <a:defRPr/>
            </a:pPr>
            <a:endParaRPr lang="en-GB" dirty="0">
              <a:cs typeface="Calibri"/>
            </a:endParaRPr>
          </a:p>
          <a:p>
            <a:pPr defTabSz="914400">
              <a:defRPr/>
            </a:pPr>
            <a:r>
              <a:rPr lang="en-GB" dirty="0"/>
              <a:t>· What is the purpose of this training session for you? </a:t>
            </a:r>
            <a:endParaRPr lang="en-GB" dirty="0">
              <a:cs typeface="Calibri"/>
            </a:endParaRPr>
          </a:p>
          <a:p>
            <a:pPr defTabSz="914400">
              <a:defRPr/>
            </a:pPr>
            <a:r>
              <a:rPr lang="en-GB" dirty="0"/>
              <a:t>· What do you hope will be different as a result of this training?  </a:t>
            </a:r>
            <a:endParaRPr lang="en-GB" dirty="0">
              <a:cs typeface="Calibri"/>
            </a:endParaRPr>
          </a:p>
          <a:p>
            <a:pPr marL="0" marR="0" lvl="0" indent="0" algn="l" defTabSz="914400">
              <a:lnSpc>
                <a:spcPct val="100000"/>
              </a:lnSpc>
              <a:spcBef>
                <a:spcPts val="0"/>
              </a:spcBef>
              <a:spcAft>
                <a:spcPts val="0"/>
              </a:spcAft>
              <a:buClrTx/>
              <a:buSzTx/>
              <a:buFontTx/>
              <a:buNone/>
              <a:tabLst/>
              <a:defRPr/>
            </a:pPr>
            <a:endParaRPr lang="en-GB" b="1" dirty="0">
              <a:cs typeface="Calibri"/>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3</a:t>
            </a:fld>
            <a:endParaRPr lang="en-US"/>
          </a:p>
        </p:txBody>
      </p:sp>
    </p:spTree>
    <p:extLst>
      <p:ext uri="{BB962C8B-B14F-4D97-AF65-F5344CB8AC3E}">
        <p14:creationId xmlns:p14="http://schemas.microsoft.com/office/powerpoint/2010/main" val="7199622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u="none" kern="1200" dirty="0">
                <a:solidFill>
                  <a:schemeClr val="tx1"/>
                </a:solidFill>
                <a:effectLst/>
                <a:latin typeface="+mn-lt"/>
                <a:ea typeface="+mn-ea"/>
                <a:cs typeface="+mn-cs"/>
              </a:rPr>
              <a:t>Facilitator’s notes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r>
              <a:rPr lang="en-US" dirty="0"/>
              <a:t>People often come to us at a time of stress or challenge or change in their lives. </a:t>
            </a:r>
          </a:p>
          <a:p>
            <a:endParaRPr lang="en-US" dirty="0"/>
          </a:p>
          <a:p>
            <a:r>
              <a:rPr lang="en-US" dirty="0"/>
              <a:t>The approach taken by staff is essential for:  </a:t>
            </a:r>
          </a:p>
          <a:p>
            <a:endParaRPr lang="en-US" dirty="0"/>
          </a:p>
          <a:p>
            <a:pPr marL="171450" indent="-171450">
              <a:buFont typeface="Arial" panose="020B0604020202020204" pitchFamily="34" charset="0"/>
              <a:buChar char="•"/>
            </a:pPr>
            <a:r>
              <a:rPr lang="en-US" dirty="0"/>
              <a:t>establishing the environment for a good conversation </a:t>
            </a:r>
          </a:p>
          <a:p>
            <a:pPr marL="171450" indent="-171450">
              <a:buFont typeface="Arial" panose="020B0604020202020204" pitchFamily="34" charset="0"/>
              <a:buChar char="•"/>
            </a:pPr>
            <a:r>
              <a:rPr lang="en-US" dirty="0"/>
              <a:t>responding to (and possibly changing) the expectations of the person making contact  </a:t>
            </a:r>
          </a:p>
          <a:p>
            <a:pPr marL="171450" indent="-171450">
              <a:buFont typeface="Arial" panose="020B0604020202020204" pitchFamily="34" charset="0"/>
              <a:buChar char="•"/>
            </a:pPr>
            <a:r>
              <a:rPr lang="en-US" dirty="0"/>
              <a:t>providing opportunities for people to access the most appropriate and proportionate response. </a:t>
            </a:r>
          </a:p>
          <a:p>
            <a:endParaRPr lang="en-US" dirty="0">
              <a:cs typeface="Calibri"/>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12</a:t>
            </a:fld>
            <a:endParaRPr lang="en-US"/>
          </a:p>
        </p:txBody>
      </p:sp>
    </p:spTree>
    <p:extLst>
      <p:ext uri="{BB962C8B-B14F-4D97-AF65-F5344CB8AC3E}">
        <p14:creationId xmlns:p14="http://schemas.microsoft.com/office/powerpoint/2010/main" val="192642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u="none" kern="1200" dirty="0">
                <a:solidFill>
                  <a:schemeClr val="tx1"/>
                </a:solidFill>
                <a:effectLst/>
                <a:latin typeface="+mn-lt"/>
                <a:ea typeface="+mn-ea"/>
                <a:cs typeface="+mn-cs"/>
              </a:rPr>
              <a:t>Facilitator’s notes</a:t>
            </a:r>
          </a:p>
          <a:p>
            <a:endParaRPr lang="en-GB" sz="1200" b="1" u="sng" kern="1200" dirty="0">
              <a:solidFill>
                <a:schemeClr val="tx1"/>
              </a:solidFill>
              <a:effectLst/>
              <a:latin typeface="+mn-lt"/>
              <a:ea typeface="+mn-ea"/>
              <a:cs typeface="+mn-cs"/>
            </a:endParaRPr>
          </a:p>
          <a:p>
            <a:r>
              <a:rPr lang="en-US" dirty="0"/>
              <a:t>In small groups, discuss the question on the slide and use the following prompts: </a:t>
            </a:r>
          </a:p>
          <a:p>
            <a:endParaRPr lang="en-US" dirty="0"/>
          </a:p>
          <a:p>
            <a:pPr marL="171450" indent="-171450">
              <a:buFont typeface="Arial" panose="020B0604020202020204" pitchFamily="34" charset="0"/>
              <a:buChar char="•"/>
            </a:pPr>
            <a:r>
              <a:rPr lang="en-US" dirty="0"/>
              <a:t>significant numbers of people may feel they haven’t been listened to properly, as we fail to </a:t>
            </a:r>
            <a:r>
              <a:rPr lang="en-US" dirty="0" err="1"/>
              <a:t>empathise</a:t>
            </a:r>
            <a:r>
              <a:rPr lang="en-US" dirty="0"/>
              <a:t> with their circumstances and help them think through their issues</a:t>
            </a:r>
          </a:p>
          <a:p>
            <a:pPr marL="171450" indent="-171450">
              <a:buFont typeface="Arial" panose="020B0604020202020204" pitchFamily="34" charset="0"/>
              <a:buChar char="•"/>
            </a:pPr>
            <a:r>
              <a:rPr lang="en-US" dirty="0"/>
              <a:t>significant numbers of people may leave dissatisfied and disenchanted with their experience of asking services for help</a:t>
            </a:r>
          </a:p>
          <a:p>
            <a:pPr marL="171450" indent="-171450">
              <a:buFont typeface="Arial" panose="020B0604020202020204" pitchFamily="34" charset="0"/>
              <a:buChar char="•"/>
            </a:pPr>
            <a:r>
              <a:rPr lang="en-US" dirty="0"/>
              <a:t>we will have a workforce that spends most of its time advising people who’ve come to it for help and/or advice that they have not met the eligibility threshold or that a resource no longer exists in their community – a potentially </a:t>
            </a:r>
            <a:r>
              <a:rPr lang="en-US" dirty="0" err="1"/>
              <a:t>demoralising</a:t>
            </a:r>
            <a:r>
              <a:rPr lang="en-US" dirty="0"/>
              <a:t> and stressful position for staff.   </a:t>
            </a:r>
          </a:p>
          <a:p>
            <a:endParaRPr lang="en-US" sz="1200" kern="1200" dirty="0">
              <a:solidFill>
                <a:schemeClr val="tx1"/>
              </a:solidFill>
              <a:effectLst/>
              <a:latin typeface="+mn-lt"/>
              <a:cs typeface="Calibri" panose="020F0502020204030204"/>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13</a:t>
            </a:fld>
            <a:endParaRPr lang="en-US"/>
          </a:p>
        </p:txBody>
      </p:sp>
    </p:spTree>
    <p:extLst>
      <p:ext uri="{BB962C8B-B14F-4D97-AF65-F5344CB8AC3E}">
        <p14:creationId xmlns:p14="http://schemas.microsoft.com/office/powerpoint/2010/main" val="23304532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040">
              <a:defRPr/>
            </a:pPr>
            <a:r>
              <a:rPr lang="en-GB" sz="1200" b="1" i="0" u="none" dirty="0">
                <a:solidFill>
                  <a:schemeClr val="tx1"/>
                </a:solidFill>
                <a:latin typeface="Arial" panose="020B0604020202020204" pitchFamily="34" charset="0"/>
                <a:cs typeface="Arial" panose="020B0604020202020204" pitchFamily="34" charset="0"/>
              </a:rPr>
              <a:t>Facilitator’s notes:</a:t>
            </a:r>
          </a:p>
          <a:p>
            <a:pPr defTabSz="915040">
              <a:defRPr/>
            </a:pPr>
            <a:endParaRPr lang="en-GB" sz="1200" b="1" i="0" u="sng" dirty="0">
              <a:solidFill>
                <a:schemeClr val="tx1"/>
              </a:solidFill>
              <a:latin typeface="Arial" panose="020B0604020202020204" pitchFamily="34" charset="0"/>
              <a:cs typeface="Arial" panose="020B0604020202020204" pitchFamily="34" charset="0"/>
            </a:endParaRPr>
          </a:p>
          <a:p>
            <a:pPr marL="0" marR="0" lvl="0" indent="0" algn="l" defTabSz="91504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This section considers the vision and purpose of IAA.</a:t>
            </a: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14</a:t>
            </a:fld>
            <a:endParaRPr lang="en-US"/>
          </a:p>
        </p:txBody>
      </p:sp>
    </p:spTree>
    <p:extLst>
      <p:ext uri="{BB962C8B-B14F-4D97-AF65-F5344CB8AC3E}">
        <p14:creationId xmlns:p14="http://schemas.microsoft.com/office/powerpoint/2010/main" val="13920723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u="none" kern="1200" dirty="0">
                <a:solidFill>
                  <a:schemeClr val="tx1"/>
                </a:solidFill>
                <a:effectLst/>
                <a:latin typeface="+mn-lt"/>
                <a:ea typeface="+mn-ea"/>
                <a:cs typeface="+mn-cs"/>
              </a:rPr>
              <a:t>Facilitator’s notes:</a:t>
            </a:r>
          </a:p>
          <a:p>
            <a:endParaRPr lang="en-GB" sz="1200" kern="1200" dirty="0">
              <a:solidFill>
                <a:schemeClr val="tx1"/>
              </a:solidFill>
              <a:effectLst/>
              <a:latin typeface="+mn-lt"/>
              <a:ea typeface="+mn-ea"/>
              <a:cs typeface="+mn-cs"/>
            </a:endParaRPr>
          </a:p>
          <a:p>
            <a:r>
              <a:rPr lang="en-GB" dirty="0"/>
              <a:t>Everyone in the organisation needs to know where they are heading on this and why. If senior managers can’t articulate it to each other or describe it to those outside the organisation – particularly the public – then you’ll never have an effective service with committed and satisfied staff. </a:t>
            </a:r>
          </a:p>
          <a:p>
            <a:endParaRPr lang="en-GB" dirty="0"/>
          </a:p>
          <a:p>
            <a:r>
              <a:rPr lang="en-GB" dirty="0"/>
              <a:t>Things to consider: </a:t>
            </a:r>
          </a:p>
          <a:p>
            <a:endParaRPr lang="en-GB" dirty="0"/>
          </a:p>
          <a:p>
            <a:pPr marL="171450" indent="-171450">
              <a:buFont typeface="Arial" panose="020B0604020202020204" pitchFamily="34" charset="0"/>
              <a:buChar char="•"/>
            </a:pPr>
            <a:r>
              <a:rPr lang="en-GB" dirty="0"/>
              <a:t>are you signing up to a concept or are you making a change? </a:t>
            </a:r>
          </a:p>
          <a:p>
            <a:pPr marL="171450" indent="-171450">
              <a:buFont typeface="Arial" panose="020B0604020202020204" pitchFamily="34" charset="0"/>
              <a:buChar char="•"/>
            </a:pPr>
            <a:r>
              <a:rPr lang="en-GB" dirty="0"/>
              <a:t>what does IAA look like for the individual using the service? </a:t>
            </a:r>
          </a:p>
          <a:p>
            <a:pPr marL="171450" indent="-171450">
              <a:buFont typeface="Arial" panose="020B0604020202020204" pitchFamily="34" charset="0"/>
              <a:buChar char="•"/>
            </a:pPr>
            <a:r>
              <a:rPr lang="en-GB" dirty="0"/>
              <a:t>how do you allocate services?  </a:t>
            </a:r>
          </a:p>
          <a:p>
            <a:pPr marL="171450" indent="-171450">
              <a:buFont typeface="Arial" panose="020B0604020202020204" pitchFamily="34" charset="0"/>
              <a:buChar char="•"/>
            </a:pPr>
            <a:r>
              <a:rPr lang="en-GB" dirty="0"/>
              <a:t>how do you record staff time as a resource?  </a:t>
            </a:r>
          </a:p>
          <a:p>
            <a:endParaRPr lang="en-GB" dirty="0">
              <a:cs typeface="Calibri"/>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15</a:t>
            </a:fld>
            <a:endParaRPr lang="en-US"/>
          </a:p>
        </p:txBody>
      </p:sp>
    </p:spTree>
    <p:extLst>
      <p:ext uri="{BB962C8B-B14F-4D97-AF65-F5344CB8AC3E}">
        <p14:creationId xmlns:p14="http://schemas.microsoft.com/office/powerpoint/2010/main" val="1154045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u="none" kern="1200" dirty="0">
                <a:solidFill>
                  <a:schemeClr val="tx1"/>
                </a:solidFill>
                <a:effectLst/>
                <a:latin typeface="+mn-lt"/>
                <a:ea typeface="+mn-ea"/>
                <a:cs typeface="+mn-cs"/>
              </a:rPr>
              <a:t>Facilitator’s notes</a:t>
            </a:r>
          </a:p>
          <a:p>
            <a:endParaRPr lang="en-GB" sz="1200" b="1" u="sng"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smaller groups, ask the participants to discuss each of these groups and why they are important.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Take feedback and invite comments from the wider group on people’s thoughts.</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16</a:t>
            </a:fld>
            <a:endParaRPr lang="en-US"/>
          </a:p>
        </p:txBody>
      </p:sp>
    </p:spTree>
    <p:extLst>
      <p:ext uri="{BB962C8B-B14F-4D97-AF65-F5344CB8AC3E}">
        <p14:creationId xmlns:p14="http://schemas.microsoft.com/office/powerpoint/2010/main" val="8864624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u="none" kern="1200" dirty="0">
                <a:solidFill>
                  <a:schemeClr val="tx1"/>
                </a:solidFill>
                <a:effectLst/>
                <a:latin typeface="+mn-lt"/>
                <a:ea typeface="+mn-ea"/>
                <a:cs typeface="+mn-cs"/>
              </a:rPr>
              <a:t>Facilitator’s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u="none"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This section provides an overview of what is meant by outcome-focused ‘what matters’ conversations and how these should be provided within an IAA service. </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17</a:t>
            </a:fld>
            <a:endParaRPr lang="en-US"/>
          </a:p>
        </p:txBody>
      </p:sp>
    </p:spTree>
    <p:extLst>
      <p:ext uri="{BB962C8B-B14F-4D97-AF65-F5344CB8AC3E}">
        <p14:creationId xmlns:p14="http://schemas.microsoft.com/office/powerpoint/2010/main" val="10401959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u="none" dirty="0">
                <a:latin typeface="Arial" panose="020B0604020202020204" pitchFamily="34" charset="0"/>
                <a:cs typeface="Arial" panose="020B0604020202020204" pitchFamily="34" charset="0"/>
              </a:rPr>
              <a:t>Facilitator’s notes</a:t>
            </a:r>
          </a:p>
          <a:p>
            <a:endParaRPr lang="en-GB" sz="1200" b="0" i="0" u="none" strike="noStrike" kern="1200" baseline="0" dirty="0">
              <a:solidFill>
                <a:schemeClr val="tx1"/>
              </a:solidFill>
              <a:latin typeface="+mn-lt"/>
              <a:ea typeface="+mn-ea"/>
              <a:cs typeface="+mn-cs"/>
            </a:endParaRPr>
          </a:p>
          <a:p>
            <a:pPr marL="171450" indent="-171450">
              <a:buFont typeface="Arial" panose="020B0604020202020204" pitchFamily="34" charset="0"/>
              <a:buChar char="•"/>
            </a:pPr>
            <a:r>
              <a:rPr lang="en-GB" dirty="0"/>
              <a:t>People are experts in their own lives. They are best placed to tell you what’s important to them and what gives them a sense of well-being. But they often need help to do this </a:t>
            </a:r>
          </a:p>
          <a:p>
            <a:pPr marL="171450" indent="-171450">
              <a:buFont typeface="Arial" panose="020B0604020202020204" pitchFamily="34" charset="0"/>
              <a:buChar char="•"/>
            </a:pPr>
            <a:r>
              <a:rPr lang="en-GB" dirty="0"/>
              <a:t>People who need care and support want to do the things that matter most to them, in their own way. This is what we call personal outcomes </a:t>
            </a:r>
          </a:p>
          <a:p>
            <a:pPr marL="171450" indent="-171450">
              <a:buFont typeface="Arial" panose="020B0604020202020204" pitchFamily="34" charset="0"/>
              <a:buChar char="•"/>
            </a:pPr>
            <a:r>
              <a:rPr lang="en-GB" dirty="0"/>
              <a:t>Personal outcomes mean acknowledging people’s strengths and working with the person to agree a plan to help them do the things that matter most to them </a:t>
            </a:r>
          </a:p>
          <a:p>
            <a:pPr marL="171450" indent="-171450">
              <a:buFont typeface="Arial" panose="020B0604020202020204" pitchFamily="34" charset="0"/>
              <a:buChar char="•"/>
            </a:pPr>
            <a:r>
              <a:rPr lang="en-GB" dirty="0"/>
              <a:t>Others can contribute to this plan, too, including the person’s family, their carers, community members and workers </a:t>
            </a:r>
          </a:p>
          <a:p>
            <a:pPr marL="171450" indent="-171450">
              <a:buFont typeface="Arial" panose="020B0604020202020204" pitchFamily="34" charset="0"/>
              <a:buChar char="•"/>
            </a:pPr>
            <a:r>
              <a:rPr lang="en-GB" dirty="0"/>
              <a:t>Personal outcomes involve having meaningful conversations with people, so it’s important you communicate effectively</a:t>
            </a:r>
          </a:p>
          <a:p>
            <a:endParaRPr lang="en-GB" sz="1200" dirty="0">
              <a:latin typeface="Calibri" panose="020F0502020204030204"/>
              <a:cs typeface="Calibri" panose="020F0502020204030204"/>
            </a:endParaRPr>
          </a:p>
          <a:p>
            <a:endParaRPr lang="en-GB" dirty="0">
              <a:latin typeface="Calibri" panose="020F0502020204030204"/>
              <a:cs typeface="Calibri" panose="020F0502020204030204"/>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18</a:t>
            </a:fld>
            <a:endParaRPr lang="en-US"/>
          </a:p>
        </p:txBody>
      </p:sp>
    </p:spTree>
    <p:extLst>
      <p:ext uri="{BB962C8B-B14F-4D97-AF65-F5344CB8AC3E}">
        <p14:creationId xmlns:p14="http://schemas.microsoft.com/office/powerpoint/2010/main" val="15947007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1" u="none" kern="1200" dirty="0">
                <a:solidFill>
                  <a:schemeClr val="tx1"/>
                </a:solidFill>
                <a:effectLst/>
                <a:latin typeface="+mn-lt"/>
                <a:ea typeface="+mn-ea"/>
                <a:cs typeface="+mn-cs"/>
              </a:rPr>
              <a:t>Facilitator’s notes</a:t>
            </a:r>
          </a:p>
          <a:p>
            <a:endParaRPr lang="en-GB" sz="1800" b="1" u="sng" kern="1200" dirty="0">
              <a:solidFill>
                <a:schemeClr val="tx1"/>
              </a:solidFill>
              <a:effectLst/>
              <a:latin typeface="+mn-lt"/>
              <a:ea typeface="+mn-ea"/>
              <a:cs typeface="+mn-cs"/>
            </a:endParaRPr>
          </a:p>
          <a:p>
            <a:r>
              <a:rPr lang="en-GB" dirty="0"/>
              <a:t>It is important to be clear about the difference between a personal and a service outcome.  Both can be equally important, but we need to understand the difference and be able to describe it to workers who will be asked to record it. Ask people to suggest what the difference might be? </a:t>
            </a:r>
          </a:p>
          <a:p>
            <a:endParaRPr lang="en-GB" dirty="0"/>
          </a:p>
          <a:p>
            <a:r>
              <a:rPr lang="en-GB" dirty="0"/>
              <a:t>It is important to recognise that personal outcomes can vary from person to person, it is very individual to each and every person. For example: </a:t>
            </a:r>
          </a:p>
          <a:p>
            <a:endParaRPr lang="en-GB" dirty="0"/>
          </a:p>
          <a:p>
            <a:pPr marL="171450" indent="-171450">
              <a:buFont typeface="Arial" panose="020B0604020202020204" pitchFamily="34" charset="0"/>
              <a:buChar char="•"/>
            </a:pPr>
            <a:r>
              <a:rPr lang="en-GB" dirty="0"/>
              <a:t>“I want to cook fresh meals for myself and not rely on processed food” </a:t>
            </a:r>
          </a:p>
          <a:p>
            <a:pPr marL="171450" indent="-171450">
              <a:buFont typeface="Arial" panose="020B0604020202020204" pitchFamily="34" charset="0"/>
              <a:buChar char="•"/>
            </a:pPr>
            <a:r>
              <a:rPr lang="en-GB" dirty="0"/>
              <a:t>“I want to bond with my baby son and feel like a real mum” </a:t>
            </a:r>
          </a:p>
          <a:p>
            <a:pPr marL="171450" indent="-171450">
              <a:buFont typeface="Arial" panose="020B0604020202020204" pitchFamily="34" charset="0"/>
              <a:buChar char="•"/>
            </a:pPr>
            <a:r>
              <a:rPr lang="en-GB" dirty="0"/>
              <a:t>“I want my child to be safe, even though it is not in my care” </a:t>
            </a:r>
          </a:p>
          <a:p>
            <a:pPr marL="171450" indent="-171450">
              <a:buFont typeface="Arial" panose="020B0604020202020204" pitchFamily="34" charset="0"/>
              <a:buChar char="•"/>
            </a:pPr>
            <a:r>
              <a:rPr lang="en-GB" dirty="0"/>
              <a:t>“I want friends and a more suitable place to live, but this has to include Cassie, my cat, my world” </a:t>
            </a:r>
          </a:p>
          <a:p>
            <a:endParaRPr lang="en-GB" dirty="0"/>
          </a:p>
          <a:p>
            <a:r>
              <a:rPr lang="en-GB" dirty="0"/>
              <a:t>A service outcome is often about the provision of the service to an individual. </a:t>
            </a:r>
          </a:p>
          <a:p>
            <a:endParaRPr lang="en-GB" dirty="0"/>
          </a:p>
          <a:p>
            <a:r>
              <a:rPr lang="en-GB" dirty="0"/>
              <a:t>Taking an outcome-based approach has benefits for all those involved. For example:  </a:t>
            </a:r>
          </a:p>
          <a:p>
            <a:endParaRPr lang="en-GB" dirty="0"/>
          </a:p>
          <a:p>
            <a:pPr marL="171450" indent="-171450">
              <a:buFont typeface="Arial" panose="020B0604020202020204" pitchFamily="34" charset="0"/>
              <a:buChar char="•"/>
            </a:pPr>
            <a:r>
              <a:rPr lang="en-GB" dirty="0"/>
              <a:t>Social care workers will say that when they work with personal outcomes in mind: “It’s about listening to families. I would say most families we work with know the best way we can support them. Sometimes they find it difficult to tell us, as they feel perhaps that they’re failing. It’s about having positive communication. Making sure families are engaged and feel confident and comfortable.” </a:t>
            </a:r>
          </a:p>
          <a:p>
            <a:pPr marL="0" indent="0">
              <a:buFont typeface="Arial" panose="020B0604020202020204" pitchFamily="34" charset="0"/>
              <a:buNone/>
            </a:pPr>
            <a:endParaRPr lang="en-GB" dirty="0"/>
          </a:p>
          <a:p>
            <a:pPr marL="171450" indent="-171450">
              <a:buFont typeface="Arial" panose="020B0604020202020204" pitchFamily="34" charset="0"/>
              <a:buChar char="•"/>
            </a:pPr>
            <a:r>
              <a:rPr lang="en-GB" dirty="0"/>
              <a:t>People receiving care and support would say this about how they feel about this way of working: “I didn’t feel as though I was in control of my home anymore, or in control of me. I don’t like the word ‘dictating’ but in a sense that’s what I’m doing, I’m saying ‘This is what I want, this is what will make a difference to my life’.”  </a:t>
            </a:r>
          </a:p>
          <a:p>
            <a:endParaRPr lang="en-GB" sz="1800" b="1" u="sng" kern="1200" dirty="0">
              <a:solidFill>
                <a:schemeClr val="tx1"/>
              </a:solidFill>
              <a:effectLst/>
              <a:latin typeface="+mn-lt"/>
              <a:cs typeface="Calibri" panose="020F0502020204030204"/>
            </a:endParaRPr>
          </a:p>
          <a:p>
            <a:endParaRPr lang="en-GB" dirty="0">
              <a:cs typeface="Calibri" panose="020F0502020204030204"/>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19</a:t>
            </a:fld>
            <a:endParaRPr lang="en-US"/>
          </a:p>
        </p:txBody>
      </p:sp>
    </p:spTree>
    <p:extLst>
      <p:ext uri="{BB962C8B-B14F-4D97-AF65-F5344CB8AC3E}">
        <p14:creationId xmlns:p14="http://schemas.microsoft.com/office/powerpoint/2010/main" val="34926600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u="none" dirty="0"/>
              <a:t>Facilitator’s notes:</a:t>
            </a:r>
          </a:p>
          <a:p>
            <a:endParaRPr lang="en-GB" dirty="0"/>
          </a:p>
          <a:p>
            <a:r>
              <a:rPr lang="en-US" sz="1200" kern="1200" dirty="0">
                <a:solidFill>
                  <a:schemeClr val="tx1"/>
                </a:solidFill>
                <a:effectLst/>
                <a:latin typeface="+mn-lt"/>
                <a:ea typeface="+mn-ea"/>
                <a:cs typeface="+mn-cs"/>
              </a:rPr>
              <a:t>Outcomes must be clearly linked to the point and scope of the intervention.</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If they are not realistic or achievable, we will leave the individual and their family with circumstances that are challenging and unsatisfactory. </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20</a:t>
            </a:fld>
            <a:endParaRPr lang="en-US"/>
          </a:p>
        </p:txBody>
      </p:sp>
    </p:spTree>
    <p:extLst>
      <p:ext uri="{BB962C8B-B14F-4D97-AF65-F5344CB8AC3E}">
        <p14:creationId xmlns:p14="http://schemas.microsoft.com/office/powerpoint/2010/main" val="22308959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b="1" u="none" dirty="0"/>
              <a:t>Facilitator’s notes</a:t>
            </a:r>
          </a:p>
          <a:p>
            <a:endParaRPr lang="en-GB" altLang="en-US" dirty="0"/>
          </a:p>
          <a:p>
            <a:r>
              <a:rPr lang="en-US" sz="1200" kern="1200" dirty="0">
                <a:solidFill>
                  <a:schemeClr val="tx1"/>
                </a:solidFill>
                <a:effectLst/>
                <a:latin typeface="+mn-lt"/>
                <a:ea typeface="+mn-ea"/>
                <a:cs typeface="+mn-cs"/>
              </a:rPr>
              <a:t>As part of the provision of the Act, you will need to show that you record the outcomes linked to your service.</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Make the link to the National Outcomes Framework and the Code of Practice in relation to Measuring Social Services Performance. </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21</a:t>
            </a:fld>
            <a:endParaRPr lang="en-US"/>
          </a:p>
        </p:txBody>
      </p:sp>
    </p:spTree>
    <p:extLst>
      <p:ext uri="{BB962C8B-B14F-4D97-AF65-F5344CB8AC3E}">
        <p14:creationId xmlns:p14="http://schemas.microsoft.com/office/powerpoint/2010/main" val="4093287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u="none" kern="1200" dirty="0">
                <a:solidFill>
                  <a:schemeClr val="tx1"/>
                </a:solidFill>
                <a:effectLst/>
                <a:latin typeface="+mn-lt"/>
                <a:ea typeface="+mn-ea"/>
                <a:cs typeface="+mn-cs"/>
              </a:rPr>
              <a:t>Facilitator’s notes</a:t>
            </a:r>
          </a:p>
          <a:p>
            <a:endParaRPr lang="en-GB"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200" dirty="0"/>
              <a:t>Invite the group to identify any additional ground rules for the day.</a:t>
            </a: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4</a:t>
            </a:fld>
            <a:endParaRPr lang="en-US"/>
          </a:p>
        </p:txBody>
      </p:sp>
    </p:spTree>
    <p:extLst>
      <p:ext uri="{BB962C8B-B14F-4D97-AF65-F5344CB8AC3E}">
        <p14:creationId xmlns:p14="http://schemas.microsoft.com/office/powerpoint/2010/main" val="5061553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u="none" dirty="0">
                <a:latin typeface="Arial" panose="020B0604020202020204" pitchFamily="34" charset="0"/>
                <a:cs typeface="Arial" panose="020B0604020202020204" pitchFamily="34" charset="0"/>
              </a:rPr>
              <a:t>Facilitator’s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u="sng" dirty="0">
              <a:latin typeface="Arial" panose="020B0604020202020204" pitchFamily="34" charset="0"/>
              <a:cs typeface="Arial" panose="020B0604020202020204" pitchFamily="34" charset="0"/>
            </a:endParaRPr>
          </a:p>
          <a:p>
            <a:r>
              <a:rPr lang="en-US" dirty="0"/>
              <a:t>Focusing on people’s strengths is a key part of an outcomes-focused approach, but this means asking the right kind of questions and letting the conversation flow. </a:t>
            </a:r>
          </a:p>
          <a:p>
            <a:endParaRPr lang="en-US" dirty="0"/>
          </a:p>
          <a:p>
            <a:r>
              <a:rPr lang="en-US" dirty="0"/>
              <a:t>Each question can be a springboard to further questions, all with the aim of a person, group or </a:t>
            </a:r>
            <a:r>
              <a:rPr lang="en-US" dirty="0" err="1"/>
              <a:t>organisation</a:t>
            </a:r>
            <a:r>
              <a:rPr lang="en-US" dirty="0"/>
              <a:t> identifying: </a:t>
            </a:r>
          </a:p>
          <a:p>
            <a:endParaRPr lang="en-US" dirty="0"/>
          </a:p>
          <a:p>
            <a:pPr marL="171450" indent="-171450">
              <a:buFont typeface="Arial" panose="020B0604020202020204" pitchFamily="34" charset="0"/>
              <a:buChar char="•"/>
            </a:pPr>
            <a:r>
              <a:rPr lang="en-US" dirty="0"/>
              <a:t>their strengths  </a:t>
            </a:r>
          </a:p>
          <a:p>
            <a:pPr marL="171450" indent="-171450">
              <a:buFont typeface="Arial" panose="020B0604020202020204" pitchFamily="34" charset="0"/>
              <a:buChar char="•"/>
            </a:pPr>
            <a:r>
              <a:rPr lang="en-US" dirty="0"/>
              <a:t>what they have to build upon </a:t>
            </a:r>
          </a:p>
          <a:p>
            <a:pPr marL="171450" indent="-171450">
              <a:buFont typeface="Arial" panose="020B0604020202020204" pitchFamily="34" charset="0"/>
              <a:buChar char="•"/>
            </a:pPr>
            <a:r>
              <a:rPr lang="en-US" dirty="0"/>
              <a:t>what they do well.  </a:t>
            </a:r>
          </a:p>
          <a:p>
            <a:pPr marL="171450" indent="-171450">
              <a:buFont typeface="Arial" panose="020B0604020202020204" pitchFamily="34" charset="0"/>
              <a:buChar char="•"/>
            </a:pPr>
            <a:endParaRPr lang="en-US" dirty="0"/>
          </a:p>
          <a:p>
            <a:r>
              <a:rPr lang="en-US" dirty="0"/>
              <a:t>They should be gentle questions, not challenging or confronting ones. </a:t>
            </a:r>
          </a:p>
          <a:p>
            <a:endParaRPr lang="en-US" dirty="0"/>
          </a:p>
          <a:p>
            <a:r>
              <a:rPr lang="en-US" dirty="0"/>
              <a:t>It’s important to consider strengths and resources as broadly as possible. This might include:  </a:t>
            </a:r>
          </a:p>
          <a:p>
            <a:endParaRPr lang="en-US" dirty="0"/>
          </a:p>
          <a:p>
            <a:pPr marL="171450" indent="-171450">
              <a:buFont typeface="Arial" panose="020B0604020202020204" pitchFamily="34" charset="0"/>
              <a:buChar char="•"/>
            </a:pPr>
            <a:r>
              <a:rPr lang="en-US" dirty="0"/>
              <a:t>the range of people and support around a person </a:t>
            </a:r>
          </a:p>
          <a:p>
            <a:pPr marL="171450" indent="-171450">
              <a:buFont typeface="Arial" panose="020B0604020202020204" pitchFamily="34" charset="0"/>
              <a:buChar char="•"/>
            </a:pPr>
            <a:r>
              <a:rPr lang="en-US" dirty="0"/>
              <a:t>their health, both physical and emotional </a:t>
            </a:r>
          </a:p>
          <a:p>
            <a:pPr marL="171450" indent="-171450">
              <a:buFont typeface="Arial" panose="020B0604020202020204" pitchFamily="34" charset="0"/>
              <a:buChar char="•"/>
            </a:pPr>
            <a:r>
              <a:rPr lang="en-US" dirty="0"/>
              <a:t>resources, such as financial resources, aids and equipment  </a:t>
            </a:r>
          </a:p>
          <a:p>
            <a:pPr marL="171450" indent="-171450">
              <a:buFont typeface="Arial" panose="020B0604020202020204" pitchFamily="34" charset="0"/>
              <a:buChar char="•"/>
            </a:pPr>
            <a:r>
              <a:rPr lang="en-US" dirty="0"/>
              <a:t>beliefs and outlook. </a:t>
            </a:r>
          </a:p>
          <a:p>
            <a:endParaRPr lang="en-US" dirty="0">
              <a:cs typeface="Calibri"/>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22</a:t>
            </a:fld>
            <a:endParaRPr lang="en-US"/>
          </a:p>
        </p:txBody>
      </p:sp>
    </p:spTree>
    <p:extLst>
      <p:ext uri="{BB962C8B-B14F-4D97-AF65-F5344CB8AC3E}">
        <p14:creationId xmlns:p14="http://schemas.microsoft.com/office/powerpoint/2010/main" val="38991605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u="none" kern="1200" dirty="0">
                <a:solidFill>
                  <a:schemeClr val="tx1"/>
                </a:solidFill>
                <a:effectLst/>
                <a:latin typeface="+mn-lt"/>
                <a:ea typeface="+mn-ea"/>
                <a:cs typeface="+mn-cs"/>
              </a:rPr>
              <a:t>Facilitator’s notes</a:t>
            </a:r>
          </a:p>
          <a:p>
            <a:endParaRPr lang="en-GB" sz="1200" b="1" u="sng" kern="1200" dirty="0">
              <a:solidFill>
                <a:schemeClr val="tx1"/>
              </a:solidFill>
              <a:effectLst/>
              <a:latin typeface="+mn-lt"/>
              <a:ea typeface="+mn-ea"/>
              <a:cs typeface="+mn-cs"/>
            </a:endParaRPr>
          </a:p>
          <a:p>
            <a:r>
              <a:rPr lang="en-US" dirty="0"/>
              <a:t>An individual may need quick access to an assessment of their care and support needs. Staff working at the service need to fully understand how to identify when an assessment is needed, be trained and skilled to carry out that assessment and make sure it can be carried out quickly. </a:t>
            </a:r>
          </a:p>
          <a:p>
            <a:endParaRPr lang="en-US" dirty="0"/>
          </a:p>
          <a:p>
            <a:r>
              <a:rPr lang="en-US" dirty="0"/>
              <a:t>The assessment will vary from person to person in terms of what is required. </a:t>
            </a:r>
          </a:p>
          <a:p>
            <a:endParaRPr lang="en-US" dirty="0"/>
          </a:p>
          <a:p>
            <a:r>
              <a:rPr lang="en-US" dirty="0"/>
              <a:t>Staff working at the service must </a:t>
            </a:r>
            <a:r>
              <a:rPr lang="en-US" dirty="0" err="1"/>
              <a:t>recognise</a:t>
            </a:r>
            <a:r>
              <a:rPr lang="en-US" dirty="0"/>
              <a:t> the nature and scale of the enquiry and seek to provide a proportionate response: </a:t>
            </a:r>
          </a:p>
          <a:p>
            <a:endParaRPr lang="en-US" dirty="0"/>
          </a:p>
          <a:p>
            <a:pPr marL="171450" indent="-171450">
              <a:buFont typeface="Arial" panose="020B0604020202020204" pitchFamily="34" charset="0"/>
              <a:buChar char="•"/>
            </a:pPr>
            <a:r>
              <a:rPr lang="en-US" dirty="0"/>
              <a:t>there’s no need to carry out an assessment of a person’s needs if you are only providing them with information </a:t>
            </a:r>
          </a:p>
          <a:p>
            <a:pPr marL="171450" indent="-171450">
              <a:buFont typeface="Arial" panose="020B0604020202020204" pitchFamily="34" charset="0"/>
              <a:buChar char="•"/>
            </a:pPr>
            <a:r>
              <a:rPr lang="en-US" dirty="0"/>
              <a:t>but you will need to carry out an assessment of a person’s needs if you are providing them with advice or assistance. </a:t>
            </a:r>
          </a:p>
          <a:p>
            <a:pPr marL="171450" indent="-171450">
              <a:buFont typeface="Arial" panose="020B0604020202020204" pitchFamily="34" charset="0"/>
              <a:buChar char="•"/>
            </a:pPr>
            <a:endParaRPr lang="en-US" dirty="0"/>
          </a:p>
          <a:p>
            <a:r>
              <a:rPr lang="en-US" dirty="0"/>
              <a:t>The balance between a person having all their concerns addressed when they first approach the information, advice and assistance service, and subsequently being referred to others who may have more appropriate knowledge or expertise, must be a pragmatic one. </a:t>
            </a:r>
          </a:p>
          <a:p>
            <a:endParaRPr lang="en-US" dirty="0"/>
          </a:p>
          <a:p>
            <a:r>
              <a:rPr lang="en-US" dirty="0"/>
              <a:t>Staff working at the service will carry out assessments – these are known as the ‘what matters’ conversations. Staff carry out an assessment when they explore the five elements of the National Assessment and Eligibility Tool with an individual, however proportionate that approach may be (as set out in the Code of Practice on Part 3 of the Social Services and Well-being (Wales) Act). </a:t>
            </a:r>
          </a:p>
          <a:p>
            <a:endParaRPr lang="en-US" dirty="0"/>
          </a:p>
          <a:p>
            <a:r>
              <a:rPr lang="en-US" dirty="0"/>
              <a:t>In carrying out an assessment/having a ‘what matters’ conversation, staff must work with the person to identify what matters to them. People will wish to achieve different aspects of well-being, depending on their personal circumstances, and these make up personal outcomes.  </a:t>
            </a:r>
          </a:p>
          <a:p>
            <a:endParaRPr lang="en-US" dirty="0"/>
          </a:p>
          <a:p>
            <a:r>
              <a:rPr lang="en-US" dirty="0"/>
              <a:t>It is important to consider the personal outcomes the individual wishes to achieve, the resources available, and how the local authority may support the person to achieve them. Understanding the barriers a person may face in achieving their personal outcomes will be central to this.  </a:t>
            </a:r>
          </a:p>
          <a:p>
            <a:endParaRPr lang="en-US" dirty="0"/>
          </a:p>
          <a:p>
            <a:r>
              <a:rPr lang="en-US" dirty="0"/>
              <a:t>An assessment starts with the presumption that an adult is best placed to judge their own well-being and the personal outcomes they wish to achieve, based on their own values and what matters to them.  </a:t>
            </a:r>
          </a:p>
          <a:p>
            <a:endParaRPr lang="en-US" dirty="0"/>
          </a:p>
          <a:p>
            <a:r>
              <a:rPr lang="en-US" dirty="0"/>
              <a:t>To effectively engage a person in a ‘what matters to me’ conversation, practitioners need to:  </a:t>
            </a:r>
          </a:p>
          <a:p>
            <a:endParaRPr lang="en-US" dirty="0"/>
          </a:p>
          <a:p>
            <a:pPr marL="171450" indent="-171450">
              <a:buFont typeface="Arial" panose="020B0604020202020204" pitchFamily="34" charset="0"/>
              <a:buChar char="•"/>
            </a:pPr>
            <a:r>
              <a:rPr lang="en-US" dirty="0"/>
              <a:t>listen rather than tell </a:t>
            </a:r>
          </a:p>
          <a:p>
            <a:pPr marL="171450" indent="-171450">
              <a:buFont typeface="Arial" panose="020B0604020202020204" pitchFamily="34" charset="0"/>
              <a:buChar char="•"/>
            </a:pPr>
            <a:r>
              <a:rPr lang="en-US" dirty="0"/>
              <a:t>resist rescuing or fixing </a:t>
            </a:r>
          </a:p>
          <a:p>
            <a:pPr marL="171450" indent="-171450">
              <a:buFont typeface="Arial" panose="020B0604020202020204" pitchFamily="34" charset="0"/>
              <a:buChar char="•"/>
            </a:pPr>
            <a:r>
              <a:rPr lang="en-US" dirty="0" err="1"/>
              <a:t>empathise</a:t>
            </a:r>
            <a:r>
              <a:rPr lang="en-US" dirty="0"/>
              <a:t> and work with the adult, not the presenting </a:t>
            </a:r>
            <a:r>
              <a:rPr lang="en-US" dirty="0" err="1"/>
              <a:t>behaviour</a:t>
            </a:r>
            <a:r>
              <a:rPr lang="en-US" dirty="0"/>
              <a:t>. </a:t>
            </a:r>
          </a:p>
          <a:p>
            <a:pPr marL="171450" indent="-171450">
              <a:buFont typeface="Arial" panose="020B0604020202020204" pitchFamily="34" charset="0"/>
              <a:buChar char="•"/>
            </a:pPr>
            <a:endParaRPr lang="en-US" dirty="0"/>
          </a:p>
          <a:p>
            <a:r>
              <a:rPr lang="en-US" dirty="0"/>
              <a:t>The approach to promoting an adult’s well-being, by identifying the personal outcomes they wish to achieve in their everyday lives and the barriers they may face in achieving those outcomes, is one that </a:t>
            </a:r>
            <a:r>
              <a:rPr lang="en-US" dirty="0" err="1"/>
              <a:t>recognises</a:t>
            </a:r>
            <a:r>
              <a:rPr lang="en-US" dirty="0"/>
              <a:t> that care and support can play a part in removing those barriers, in line with the social model of disability. It </a:t>
            </a:r>
            <a:r>
              <a:rPr lang="en-US" dirty="0" err="1"/>
              <a:t>recognises</a:t>
            </a:r>
            <a:r>
              <a:rPr lang="en-US" dirty="0"/>
              <a:t> that disabled people can achieve their potential and fully participate as members of society in line with the Welsh Government’s </a:t>
            </a:r>
            <a:r>
              <a:rPr lang="en-US" i="1" dirty="0"/>
              <a:t>Framework for Action on Independent Living</a:t>
            </a:r>
            <a:r>
              <a:rPr lang="en-US" dirty="0"/>
              <a:t>. </a:t>
            </a:r>
          </a:p>
          <a:p>
            <a:endParaRPr lang="en-US" dirty="0"/>
          </a:p>
          <a:p>
            <a:r>
              <a:rPr lang="en-US" dirty="0"/>
              <a:t>Children should be supported to identify what matters to them by a range of practitioners and others who are involved in their lives, including their family and friends.  </a:t>
            </a:r>
          </a:p>
          <a:p>
            <a:endParaRPr lang="en-US" dirty="0"/>
          </a:p>
          <a:p>
            <a:r>
              <a:rPr lang="en-US" dirty="0"/>
              <a:t>To effectively engage a child in a ‘what matters to me’ conversation, practitioners need to:  </a:t>
            </a:r>
          </a:p>
          <a:p>
            <a:endParaRPr lang="en-US" dirty="0"/>
          </a:p>
          <a:p>
            <a:pPr marL="171450" indent="-171450">
              <a:buFont typeface="Arial" panose="020B0604020202020204" pitchFamily="34" charset="0"/>
              <a:buChar char="•"/>
            </a:pPr>
            <a:r>
              <a:rPr lang="en-US" dirty="0"/>
              <a:t>listen rather than tell </a:t>
            </a:r>
          </a:p>
          <a:p>
            <a:pPr marL="171450" indent="-171450">
              <a:buFont typeface="Arial" panose="020B0604020202020204" pitchFamily="34" charset="0"/>
              <a:buChar char="•"/>
            </a:pPr>
            <a:r>
              <a:rPr lang="en-US" dirty="0"/>
              <a:t>see the child as a resourceful young person </a:t>
            </a:r>
          </a:p>
          <a:p>
            <a:pPr marL="171450" indent="-171450">
              <a:buFont typeface="Arial" panose="020B0604020202020204" pitchFamily="34" charset="0"/>
              <a:buChar char="•"/>
            </a:pPr>
            <a:r>
              <a:rPr lang="en-US" dirty="0"/>
              <a:t>empower the child and work with them, not the presenting </a:t>
            </a:r>
            <a:r>
              <a:rPr lang="en-US" dirty="0" err="1"/>
              <a:t>behaviour</a:t>
            </a:r>
            <a:r>
              <a:rPr lang="en-US" dirty="0"/>
              <a:t>. </a:t>
            </a:r>
          </a:p>
          <a:p>
            <a:endParaRPr lang="en-US" dirty="0"/>
          </a:p>
          <a:p>
            <a:r>
              <a:rPr lang="en-US" dirty="0"/>
              <a:t>Individuals usually know what will help them. In keeping with the voice, choice and control principle that runs throughout the Act, people who use care and support must be fully engaged in identifying the preventative measures that could help them achieve their well-being and planning for their provision. These could be from within their own, their families’ and their communities’ resources.  </a:t>
            </a:r>
          </a:p>
          <a:p>
            <a:endParaRPr lang="en-US" dirty="0"/>
          </a:p>
          <a:p>
            <a:r>
              <a:rPr lang="en-US" dirty="0"/>
              <a:t>Where a person is unable to express their views, wishes or feelings, local authorities must make sure the person has the support they need to be able to do so. If it is not possible for family or friends to provide this assistance and there is no wider support available, local authorities must make sure the person is supported by an independent professional advocate at no cost to the individual.  </a:t>
            </a:r>
          </a:p>
          <a:p>
            <a:endParaRPr lang="en-US" dirty="0"/>
          </a:p>
          <a:p>
            <a:r>
              <a:rPr lang="en-US" dirty="0"/>
              <a:t>People – children, adults and </a:t>
            </a:r>
            <a:r>
              <a:rPr lang="en-US" dirty="0" err="1"/>
              <a:t>carers</a:t>
            </a:r>
            <a:r>
              <a:rPr lang="en-US" dirty="0"/>
              <a:t>, their families and their communities – are rich assets and have skills, expertise and capabilities. Working with people to identify their strengths and capabilities to achieve their outcomes will be key to achieving well-being and unlocking the potential for creativity, which will make better and more effective use of all the available resources. </a:t>
            </a:r>
          </a:p>
          <a:p>
            <a:endParaRPr lang="en-US" dirty="0"/>
          </a:p>
          <a:p>
            <a:r>
              <a:rPr lang="en-US" dirty="0"/>
              <a:t>It is also important to identify any risks that you and the person (including their representative) believe the individual will encounter if they do not achieve their personal outcomes.  </a:t>
            </a:r>
          </a:p>
          <a:p>
            <a:endParaRPr lang="en-US" dirty="0"/>
          </a:p>
          <a:p>
            <a:r>
              <a:rPr lang="en-US" dirty="0"/>
              <a:t>The ‘what matters’ conversation that takes place within the IAA service must therefore comprise of an analysis structured around the five elements of assessment (shown in the slide). ‘What matters’ conversations should be valuable experiences in themselves. They should build a better understanding of someone’s situation, identify the most appropriate approach to addressing their particular circumstances, and establish a plan for how they will achieve their personal outcomes.  </a:t>
            </a:r>
          </a:p>
          <a:p>
            <a:endParaRPr lang="en-US" sz="1200" kern="1200" dirty="0">
              <a:solidFill>
                <a:schemeClr val="tx1"/>
              </a:solidFill>
              <a:effectLst/>
              <a:latin typeface="+mn-lt"/>
              <a:cs typeface="Calibri"/>
            </a:endParaRPr>
          </a:p>
          <a:p>
            <a:endParaRPr lang="en-GB" sz="1200" kern="1200" dirty="0">
              <a:solidFill>
                <a:schemeClr val="tx1"/>
              </a:solidFill>
              <a:effectLst/>
              <a:latin typeface="+mn-lt"/>
              <a:cs typeface="Calibri"/>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23</a:t>
            </a:fld>
            <a:endParaRPr lang="en-US"/>
          </a:p>
        </p:txBody>
      </p:sp>
    </p:spTree>
    <p:extLst>
      <p:ext uri="{BB962C8B-B14F-4D97-AF65-F5344CB8AC3E}">
        <p14:creationId xmlns:p14="http://schemas.microsoft.com/office/powerpoint/2010/main" val="30914938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1" u="none" dirty="0"/>
              <a:t>Facilitator’s notes:</a:t>
            </a:r>
          </a:p>
          <a:p>
            <a:pPr marL="0" marR="0" indent="0" algn="l" defTabSz="914400" rtl="0" eaLnBrk="1" fontAlgn="auto" latinLnBrk="0" hangingPunct="1">
              <a:lnSpc>
                <a:spcPct val="100000"/>
              </a:lnSpc>
              <a:spcBef>
                <a:spcPts val="0"/>
              </a:spcBef>
              <a:spcAft>
                <a:spcPts val="0"/>
              </a:spcAft>
              <a:buClrTx/>
              <a:buSzTx/>
              <a:buFontTx/>
              <a:buNone/>
              <a:tabLst/>
              <a:defRPr/>
            </a:pPr>
            <a:endParaRPr lang="en-GB" b="1" u="sng" dirty="0"/>
          </a:p>
          <a:p>
            <a:r>
              <a:rPr lang="en-US" sz="1200" kern="1200" dirty="0">
                <a:solidFill>
                  <a:schemeClr val="tx1"/>
                </a:solidFill>
                <a:effectLst/>
                <a:latin typeface="+mn-lt"/>
                <a:ea typeface="+mn-ea"/>
                <a:cs typeface="+mn-cs"/>
              </a:rPr>
              <a:t>Remind the managers that the training for frontline workers includes a strong focus on effective ‘what matters’ conversations.</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When the managers have fed back, discuss as a group if they have identified the principles of the Social Services and Well-being (Wales) Act as set out below:</a:t>
            </a:r>
          </a:p>
          <a:p>
            <a:endParaRPr lang="en-GB"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voice, choice and control</a:t>
            </a:r>
            <a:endParaRPr lang="en-GB"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co-production</a:t>
            </a:r>
            <a:endParaRPr lang="en-GB"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strength based </a:t>
            </a:r>
            <a:endParaRPr lang="en-GB"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promotion of positive risk taking</a:t>
            </a:r>
            <a:endParaRPr lang="en-GB"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proportionate </a:t>
            </a:r>
            <a:endParaRPr lang="en-GB"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outcome-focused balanced with care and support needs.</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24</a:t>
            </a:fld>
            <a:endParaRPr lang="en-US"/>
          </a:p>
        </p:txBody>
      </p:sp>
    </p:spTree>
    <p:extLst>
      <p:ext uri="{BB962C8B-B14F-4D97-AF65-F5344CB8AC3E}">
        <p14:creationId xmlns:p14="http://schemas.microsoft.com/office/powerpoint/2010/main" val="17641557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040">
              <a:defRPr/>
            </a:pPr>
            <a:r>
              <a:rPr lang="en-GB" sz="1200" b="1" i="0" u="none" dirty="0">
                <a:solidFill>
                  <a:schemeClr val="tx1"/>
                </a:solidFill>
                <a:latin typeface="Arial" panose="020B0604020202020204" pitchFamily="34" charset="0"/>
                <a:cs typeface="Arial" panose="020B0604020202020204" pitchFamily="34" charset="0"/>
              </a:rPr>
              <a:t>Facilitator’s notes</a:t>
            </a:r>
          </a:p>
          <a:p>
            <a:pPr marL="0" marR="0" lvl="0" indent="0" algn="l" defTabSz="91504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This section provides an overview of what makes a good ‘what matters’ conversation.</a:t>
            </a:r>
            <a:endParaRPr lang="en-GB" sz="1200" kern="1200" dirty="0">
              <a:solidFill>
                <a:schemeClr val="tx1"/>
              </a:solidFill>
              <a:effectLst/>
              <a:latin typeface="+mn-lt"/>
              <a:ea typeface="+mn-ea"/>
              <a:cs typeface="+mn-cs"/>
            </a:endParaRPr>
          </a:p>
          <a:p>
            <a:r>
              <a:rPr lang="en-US" sz="1200" b="1" u="none" strike="noStrike"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This section provides an overview of the fundamental principles taught by the training pack for frontline workers.</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25</a:t>
            </a:fld>
            <a:endParaRPr lang="en-US"/>
          </a:p>
        </p:txBody>
      </p:sp>
    </p:spTree>
    <p:extLst>
      <p:ext uri="{BB962C8B-B14F-4D97-AF65-F5344CB8AC3E}">
        <p14:creationId xmlns:p14="http://schemas.microsoft.com/office/powerpoint/2010/main" val="19075127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u="none" dirty="0"/>
              <a:t>Facilitator’s notes</a:t>
            </a:r>
          </a:p>
          <a:p>
            <a:endParaRPr lang="en-GB" u="none" dirty="0">
              <a:cs typeface="Calibri" panose="020F0502020204030204"/>
            </a:endParaRPr>
          </a:p>
          <a:p>
            <a:r>
              <a:rPr lang="en-GB" dirty="0"/>
              <a:t>Here we have the key elements of good communication. If we, as managers, understand the importance of these elements, then we will appreciate the importance of our staff understanding and acknowledging them within their practice.   </a:t>
            </a:r>
          </a:p>
          <a:p>
            <a:endParaRPr lang="en-GB" dirty="0"/>
          </a:p>
          <a:p>
            <a:r>
              <a:rPr lang="en-GB" dirty="0"/>
              <a:t>You should spend time making sure staff understand the ‘why’, as well as the ‘how’, as experience shows that with that understanding comes the desire and confidence over time to successfully apply the learning. </a:t>
            </a:r>
          </a:p>
          <a:p>
            <a:endParaRPr lang="en-GB" dirty="0"/>
          </a:p>
          <a:p>
            <a:r>
              <a:rPr lang="en-GB" dirty="0"/>
              <a:t>Note: Simply instructing and expecting staff to operate in this way, possibly by following a script, will not work because without the context and rationale, it won’t carry weight or be accepted.  </a:t>
            </a:r>
          </a:p>
          <a:p>
            <a:endParaRPr lang="en-GB" sz="1200" kern="1200" dirty="0">
              <a:solidFill>
                <a:schemeClr val="tx1"/>
              </a:solidFill>
              <a:effectLst/>
              <a:latin typeface="+mn-lt"/>
              <a:cs typeface="Calibri" panose="020F0502020204030204"/>
            </a:endParaRPr>
          </a:p>
          <a:p>
            <a:endParaRPr lang="en-GB" dirty="0">
              <a:cs typeface="Calibri" panose="020F0502020204030204"/>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26</a:t>
            </a:fld>
            <a:endParaRPr lang="en-US"/>
          </a:p>
        </p:txBody>
      </p:sp>
    </p:spTree>
    <p:extLst>
      <p:ext uri="{BB962C8B-B14F-4D97-AF65-F5344CB8AC3E}">
        <p14:creationId xmlns:p14="http://schemas.microsoft.com/office/powerpoint/2010/main" val="9682101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1" u="none" dirty="0"/>
              <a:t>Facilitator’s notes</a:t>
            </a:r>
          </a:p>
          <a:p>
            <a:pPr marL="0" marR="0" indent="0" algn="l" defTabSz="914400" rtl="0" eaLnBrk="1" fontAlgn="auto" latinLnBrk="0" hangingPunct="1">
              <a:lnSpc>
                <a:spcPct val="100000"/>
              </a:lnSpc>
              <a:spcBef>
                <a:spcPts val="0"/>
              </a:spcBef>
              <a:spcAft>
                <a:spcPts val="0"/>
              </a:spcAft>
              <a:buClrTx/>
              <a:buSzTx/>
              <a:buFontTx/>
              <a:buNone/>
              <a:tabLst/>
              <a:defRPr/>
            </a:pPr>
            <a:endParaRPr lang="en-GB" b="1" u="sng" dirty="0"/>
          </a:p>
          <a:p>
            <a:r>
              <a:rPr lang="en-US" sz="1200" kern="1200" dirty="0">
                <a:solidFill>
                  <a:schemeClr val="tx1"/>
                </a:solidFill>
                <a:effectLst/>
                <a:latin typeface="+mn-lt"/>
                <a:ea typeface="+mn-ea"/>
                <a:cs typeface="+mn-cs"/>
              </a:rPr>
              <a:t>In their workshop, frontline staff are given the opportunity to </a:t>
            </a:r>
            <a:r>
              <a:rPr lang="en-US" dirty="0" err="1"/>
              <a:t>practise</a:t>
            </a:r>
            <a:r>
              <a:rPr lang="en-US" dirty="0"/>
              <a:t> </a:t>
            </a:r>
            <a:r>
              <a:rPr lang="en-US" sz="1200" kern="1200" dirty="0">
                <a:solidFill>
                  <a:schemeClr val="tx1"/>
                </a:solidFill>
                <a:effectLst/>
                <a:latin typeface="+mn-lt"/>
                <a:ea typeface="+mn-ea"/>
                <a:cs typeface="+mn-cs"/>
              </a:rPr>
              <a:t>working their way through each of the stages.</a:t>
            </a:r>
            <a:r>
              <a:rPr lang="en-US" dirty="0"/>
              <a:t>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Ask the group if they use these stages in supporting staff.</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27</a:t>
            </a:fld>
            <a:endParaRPr lang="en-US"/>
          </a:p>
        </p:txBody>
      </p:sp>
    </p:spTree>
    <p:extLst>
      <p:ext uri="{BB962C8B-B14F-4D97-AF65-F5344CB8AC3E}">
        <p14:creationId xmlns:p14="http://schemas.microsoft.com/office/powerpoint/2010/main" val="384645664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1" u="none" dirty="0"/>
              <a:t>Facilitator’s notes</a:t>
            </a:r>
          </a:p>
          <a:p>
            <a:pPr marL="0" marR="0" indent="0" algn="l" defTabSz="914400" rtl="0" eaLnBrk="1" fontAlgn="auto" latinLnBrk="0" hangingPunct="1">
              <a:lnSpc>
                <a:spcPct val="100000"/>
              </a:lnSpc>
              <a:spcBef>
                <a:spcPts val="0"/>
              </a:spcBef>
              <a:spcAft>
                <a:spcPts val="0"/>
              </a:spcAft>
              <a:buClrTx/>
              <a:buSzTx/>
              <a:buFontTx/>
              <a:buNone/>
              <a:tabLst/>
              <a:defRPr/>
            </a:pPr>
            <a:endParaRPr lang="en-GB" b="1" u="sng" dirty="0"/>
          </a:p>
          <a:p>
            <a:r>
              <a:rPr lang="en-US" sz="1200" kern="1200" dirty="0">
                <a:solidFill>
                  <a:schemeClr val="tx1"/>
                </a:solidFill>
                <a:effectLst/>
                <a:latin typeface="+mn-lt"/>
                <a:ea typeface="+mn-ea"/>
                <a:cs typeface="+mn-cs"/>
              </a:rPr>
              <a:t>Explore this question in the light of experience. Take general comments and move on to the next slide to </a:t>
            </a:r>
            <a:r>
              <a:rPr lang="en-US" sz="1200" kern="1200" dirty="0" err="1">
                <a:solidFill>
                  <a:schemeClr val="tx1"/>
                </a:solidFill>
                <a:effectLst/>
                <a:latin typeface="+mn-lt"/>
                <a:ea typeface="+mn-ea"/>
                <a:cs typeface="+mn-cs"/>
              </a:rPr>
              <a:t>summarise</a:t>
            </a:r>
            <a:r>
              <a:rPr lang="en-US" sz="12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Remind managers that there will be an IAA competency framework and that they will need to consider how their staff are supported to achieve/meet the competencies.</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28</a:t>
            </a:fld>
            <a:endParaRPr lang="en-US"/>
          </a:p>
        </p:txBody>
      </p:sp>
    </p:spTree>
    <p:extLst>
      <p:ext uri="{BB962C8B-B14F-4D97-AF65-F5344CB8AC3E}">
        <p14:creationId xmlns:p14="http://schemas.microsoft.com/office/powerpoint/2010/main" val="9725729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sz="1200" b="1" u="none" dirty="0"/>
              <a:t>Facilitator’s notes</a:t>
            </a:r>
          </a:p>
          <a:p>
            <a:pPr marL="0" indent="0">
              <a:buNone/>
            </a:pPr>
            <a:endParaRPr lang="en-GB" sz="1200" dirty="0"/>
          </a:p>
          <a:p>
            <a:r>
              <a:rPr lang="en-GB" dirty="0"/>
              <a:t>So, how do staff use conversation skills to manage the challenges? </a:t>
            </a:r>
          </a:p>
          <a:p>
            <a:endParaRPr lang="en-GB" dirty="0"/>
          </a:p>
          <a:p>
            <a:pPr marL="171450" indent="-171450">
              <a:buFont typeface="Arial" panose="020B0604020202020204" pitchFamily="34" charset="0"/>
              <a:buChar char="•"/>
            </a:pPr>
            <a:r>
              <a:rPr lang="en-GB" dirty="0"/>
              <a:t>Try not to jump to conclusions about people, for example, because they are anxious or colleagues may have already dealt with them and found them difficult </a:t>
            </a:r>
          </a:p>
          <a:p>
            <a:pPr marL="171450" indent="-171450">
              <a:buFont typeface="Arial" panose="020B0604020202020204" pitchFamily="34" charset="0"/>
              <a:buChar char="•"/>
            </a:pPr>
            <a:r>
              <a:rPr lang="en-GB" dirty="0"/>
              <a:t>Often people are repeat callers. In these cases, we often see the presenting behaviour rather than the person we’re talking to. Admittedly often difficult, but we can’t get into a competition or a power battle  </a:t>
            </a:r>
          </a:p>
          <a:p>
            <a:pPr marL="171450" indent="-171450">
              <a:buFont typeface="Arial" panose="020B0604020202020204" pitchFamily="34" charset="0"/>
              <a:buChar char="•"/>
            </a:pPr>
            <a:r>
              <a:rPr lang="en-GB" dirty="0"/>
              <a:t>Reflect back to people how well they have managed situations previously, if possible, and what it is that seems to matter most to them. </a:t>
            </a:r>
          </a:p>
          <a:p>
            <a:endParaRPr lang="en-GB" dirty="0"/>
          </a:p>
          <a:p>
            <a:r>
              <a:rPr lang="en-GB" dirty="0"/>
              <a:t>We try to get a complete (holistic) picture of the individual and what their support networks look like before honing in on a solution.  </a:t>
            </a:r>
          </a:p>
          <a:p>
            <a:endParaRPr lang="en-GB" dirty="0"/>
          </a:p>
          <a:p>
            <a:r>
              <a:rPr lang="en-GB" dirty="0"/>
              <a:t>We tend to think that the worker is the one learning by asking questions and receiving information. But a skilful worker can help the person learn about themselves at the same time – that is, two people are learning. </a:t>
            </a:r>
          </a:p>
          <a:p>
            <a:endParaRPr lang="en-GB" sz="1200" kern="1200" dirty="0">
              <a:solidFill>
                <a:schemeClr val="tx1"/>
              </a:solidFill>
              <a:effectLst/>
              <a:latin typeface="+mn-lt"/>
              <a:cs typeface="Calibri" panose="020F0502020204030204"/>
            </a:endParaRPr>
          </a:p>
          <a:p>
            <a:endParaRPr lang="en-GB" dirty="0">
              <a:cs typeface="Calibri" panose="020F0502020204030204"/>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29</a:t>
            </a:fld>
            <a:endParaRPr lang="en-US"/>
          </a:p>
        </p:txBody>
      </p:sp>
    </p:spTree>
    <p:extLst>
      <p:ext uri="{BB962C8B-B14F-4D97-AF65-F5344CB8AC3E}">
        <p14:creationId xmlns:p14="http://schemas.microsoft.com/office/powerpoint/2010/main" val="642246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u="none" dirty="0"/>
              <a:t>Facilitator’s notes</a:t>
            </a:r>
          </a:p>
          <a:p>
            <a:endParaRPr lang="en-GB" b="1" u="sng" dirty="0"/>
          </a:p>
          <a:p>
            <a:r>
              <a:rPr lang="en-US" sz="1200" kern="1200" dirty="0">
                <a:solidFill>
                  <a:schemeClr val="tx1"/>
                </a:solidFill>
                <a:effectLst/>
                <a:latin typeface="+mn-lt"/>
                <a:ea typeface="+mn-ea"/>
                <a:cs typeface="+mn-cs"/>
              </a:rPr>
              <a:t>The competence framework is not a set of learning outcomes.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It is a set of </a:t>
            </a:r>
            <a:r>
              <a:rPr lang="en-US" sz="1200" kern="1200" dirty="0" err="1">
                <a:solidFill>
                  <a:schemeClr val="tx1"/>
                </a:solidFill>
                <a:effectLst/>
                <a:latin typeface="+mn-lt"/>
                <a:ea typeface="+mn-ea"/>
                <a:cs typeface="+mn-cs"/>
              </a:rPr>
              <a:t>behavioural</a:t>
            </a:r>
            <a:r>
              <a:rPr lang="en-US" sz="1200" kern="1200" dirty="0">
                <a:solidFill>
                  <a:schemeClr val="tx1"/>
                </a:solidFill>
                <a:effectLst/>
                <a:latin typeface="+mn-lt"/>
                <a:ea typeface="+mn-ea"/>
                <a:cs typeface="+mn-cs"/>
              </a:rPr>
              <a:t> and knowledge/understanding outcomes that demonstrate competence in each of the five areas.</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30</a:t>
            </a:fld>
            <a:endParaRPr lang="en-US"/>
          </a:p>
        </p:txBody>
      </p:sp>
    </p:spTree>
    <p:extLst>
      <p:ext uri="{BB962C8B-B14F-4D97-AF65-F5344CB8AC3E}">
        <p14:creationId xmlns:p14="http://schemas.microsoft.com/office/powerpoint/2010/main" val="425120425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u="none" dirty="0"/>
              <a:t>Facilitator’s notes:</a:t>
            </a:r>
          </a:p>
          <a:p>
            <a:endParaRPr lang="en-GB" b="1" u="sng" dirty="0"/>
          </a:p>
          <a:p>
            <a:r>
              <a:rPr lang="en-US" sz="1200" kern="1200" dirty="0">
                <a:solidFill>
                  <a:schemeClr val="tx1"/>
                </a:solidFill>
                <a:effectLst/>
                <a:latin typeface="+mn-lt"/>
                <a:ea typeface="+mn-ea"/>
                <a:cs typeface="+mn-cs"/>
              </a:rPr>
              <a:t>Third bullet point – we tend not to think that both people in the conversation are learning. Generally, we think that the worker needs to receive and process information.</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But effective reflection and an empathic style can help the individual clarify what it is they are specifically concerned about. </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31</a:t>
            </a:fld>
            <a:endParaRPr lang="en-US"/>
          </a:p>
        </p:txBody>
      </p:sp>
    </p:spTree>
    <p:extLst>
      <p:ext uri="{BB962C8B-B14F-4D97-AF65-F5344CB8AC3E}">
        <p14:creationId xmlns:p14="http://schemas.microsoft.com/office/powerpoint/2010/main" val="1921887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u="none" kern="1200" dirty="0">
                <a:solidFill>
                  <a:schemeClr val="tx1"/>
                </a:solidFill>
                <a:effectLst/>
                <a:latin typeface="+mn-lt"/>
                <a:ea typeface="+mn-ea"/>
                <a:cs typeface="+mn-cs"/>
              </a:rPr>
              <a:t>Facilitator’s notes:</a:t>
            </a:r>
          </a:p>
          <a:p>
            <a:endParaRPr lang="en-GB" sz="1200" b="1" u="sng" kern="1200" dirty="0">
              <a:solidFill>
                <a:schemeClr val="tx1"/>
              </a:solidFill>
              <a:effectLst/>
              <a:latin typeface="+mn-lt"/>
              <a:ea typeface="+mn-ea"/>
              <a:cs typeface="+mn-cs"/>
            </a:endParaRPr>
          </a:p>
          <a:p>
            <a:r>
              <a:rPr lang="en-US" dirty="0"/>
              <a:t>Setting the scene for the trainer. </a:t>
            </a:r>
          </a:p>
          <a:p>
            <a:endParaRPr lang="en-US" dirty="0"/>
          </a:p>
          <a:p>
            <a:r>
              <a:rPr lang="en-US" dirty="0"/>
              <a:t>Work is already underway to consider what such services need to look like and many have already moved to restructure their arrangements. These resources are simply intended to support those on-going developments.  </a:t>
            </a:r>
          </a:p>
          <a:p>
            <a:endParaRPr lang="en-US" dirty="0">
              <a:cs typeface="Calibri"/>
            </a:endParaRPr>
          </a:p>
          <a:p>
            <a:r>
              <a:rPr lang="en-US" dirty="0"/>
              <a:t>Please use these materials in the way that best suits and supports the </a:t>
            </a:r>
            <a:r>
              <a:rPr lang="en-US" dirty="0" err="1"/>
              <a:t>organisation</a:t>
            </a:r>
            <a:r>
              <a:rPr lang="en-US" dirty="0"/>
              <a:t> to move towards outcomes-focused practice.  The trainer to explain to participants that this workshop is an important precursor to a skills-based workshop with the frontline workforce. </a:t>
            </a:r>
            <a:endParaRPr lang="en-US" dirty="0">
              <a:cs typeface="Calibri"/>
            </a:endParaRPr>
          </a:p>
          <a:p>
            <a:endParaRPr lang="en-US" sz="1200" kern="1200" dirty="0">
              <a:solidFill>
                <a:schemeClr val="tx1"/>
              </a:solidFill>
              <a:effectLst/>
              <a:latin typeface="+mn-lt"/>
              <a:cs typeface="Calibri"/>
            </a:endParaRPr>
          </a:p>
          <a:p>
            <a:r>
              <a:rPr lang="en-US" sz="1200" kern="1200" dirty="0">
                <a:solidFill>
                  <a:schemeClr val="tx1"/>
                </a:solidFill>
                <a:effectLst/>
                <a:latin typeface="+mn-lt"/>
                <a:ea typeface="+mn-ea"/>
                <a:cs typeface="+mn-cs"/>
              </a:rPr>
              <a:t> </a:t>
            </a:r>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5</a:t>
            </a:fld>
            <a:endParaRPr lang="en-US"/>
          </a:p>
        </p:txBody>
      </p:sp>
    </p:spTree>
    <p:extLst>
      <p:ext uri="{BB962C8B-B14F-4D97-AF65-F5344CB8AC3E}">
        <p14:creationId xmlns:p14="http://schemas.microsoft.com/office/powerpoint/2010/main" val="244019949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u="none" kern="1200" dirty="0">
                <a:solidFill>
                  <a:schemeClr val="tx1"/>
                </a:solidFill>
                <a:effectLst/>
                <a:latin typeface="+mn-lt"/>
                <a:ea typeface="+mn-ea"/>
                <a:cs typeface="+mn-cs"/>
              </a:rPr>
              <a:t>Facilitator’s notes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b="1" u="none"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Displaying empathy leads to openness – this is a crucial place to get to if we are to identify as far as possible what’s going on with a person and resolve or start to resolve their issue(s) with them, with an acknowledgement of their strengths and abilities. </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32</a:t>
            </a:fld>
            <a:endParaRPr lang="en-US"/>
          </a:p>
        </p:txBody>
      </p:sp>
    </p:spTree>
    <p:extLst>
      <p:ext uri="{BB962C8B-B14F-4D97-AF65-F5344CB8AC3E}">
        <p14:creationId xmlns:p14="http://schemas.microsoft.com/office/powerpoint/2010/main" val="165493415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u="none" dirty="0"/>
              <a:t>Facilitator’s notes</a:t>
            </a:r>
          </a:p>
          <a:p>
            <a:endParaRPr lang="en-GB" dirty="0"/>
          </a:p>
          <a:p>
            <a:r>
              <a:rPr lang="en-GB" dirty="0"/>
              <a:t>IAA staff are particularly geared up to respond swiftly with advice or diving in with a possible solution. </a:t>
            </a:r>
          </a:p>
          <a:p>
            <a:endParaRPr lang="en-GB" dirty="0"/>
          </a:p>
          <a:p>
            <a:r>
              <a:rPr lang="en-GB" dirty="0"/>
              <a:t>Not disastrous you might rightly say, but not helpful if we need to help somebody think through things for themselves with reflections and open questions when appropriate. </a:t>
            </a:r>
          </a:p>
          <a:p>
            <a:endParaRPr lang="en-GB" dirty="0"/>
          </a:p>
          <a:p>
            <a:r>
              <a:rPr lang="en-GB" dirty="0"/>
              <a:t>It is useful for managers to understand the possible limitations of the initial conversation and when to refer on (from the practitioner point of view). </a:t>
            </a:r>
          </a:p>
          <a:p>
            <a:endParaRPr lang="en-GB" dirty="0">
              <a:cs typeface="Calibri"/>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33</a:t>
            </a:fld>
            <a:endParaRPr lang="en-US"/>
          </a:p>
        </p:txBody>
      </p:sp>
    </p:spTree>
    <p:extLst>
      <p:ext uri="{BB962C8B-B14F-4D97-AF65-F5344CB8AC3E}">
        <p14:creationId xmlns:p14="http://schemas.microsoft.com/office/powerpoint/2010/main" val="279612418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u="none" kern="1200" dirty="0">
                <a:solidFill>
                  <a:schemeClr val="tx1"/>
                </a:solidFill>
                <a:effectLst/>
                <a:latin typeface="+mn-lt"/>
                <a:ea typeface="+mn-ea"/>
                <a:cs typeface="+mn-cs"/>
              </a:rPr>
              <a:t>Facilitator’s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This section provides insight into the factors that contribute to the sustainability of IAA, with a particular focus on supervision and support.</a:t>
            </a: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34</a:t>
            </a:fld>
            <a:endParaRPr lang="en-US"/>
          </a:p>
        </p:txBody>
      </p:sp>
    </p:spTree>
    <p:extLst>
      <p:ext uri="{BB962C8B-B14F-4D97-AF65-F5344CB8AC3E}">
        <p14:creationId xmlns:p14="http://schemas.microsoft.com/office/powerpoint/2010/main" val="27337798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u="none" kern="1200" dirty="0">
                <a:solidFill>
                  <a:schemeClr val="tx1"/>
                </a:solidFill>
                <a:effectLst/>
                <a:latin typeface="+mn-lt"/>
                <a:ea typeface="+mn-ea"/>
                <a:cs typeface="+mn-cs"/>
              </a:rPr>
              <a:t>Facilitator’s notes</a:t>
            </a:r>
            <a:r>
              <a:rPr lang="en-GB" sz="1200" b="1" u="sng"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No matter how much you invest in the training and skills development of your frontline workforce, unless you consider and address the issues of sustainability and what you and your </a:t>
            </a:r>
            <a:r>
              <a:rPr lang="en-US" sz="1200" kern="1200" dirty="0" err="1">
                <a:solidFill>
                  <a:schemeClr val="tx1"/>
                </a:solidFill>
                <a:effectLst/>
                <a:latin typeface="+mn-lt"/>
                <a:ea typeface="+mn-ea"/>
                <a:cs typeface="+mn-cs"/>
              </a:rPr>
              <a:t>organisation</a:t>
            </a:r>
            <a:r>
              <a:rPr lang="en-US" sz="1200" kern="1200" dirty="0">
                <a:solidFill>
                  <a:schemeClr val="tx1"/>
                </a:solidFill>
                <a:effectLst/>
                <a:latin typeface="+mn-lt"/>
                <a:ea typeface="+mn-ea"/>
                <a:cs typeface="+mn-cs"/>
              </a:rPr>
              <a:t> have to change to support this approach, it is likely to ultimately fail.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This slide provides a checklist of key issues that need your attention. </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35</a:t>
            </a:fld>
            <a:endParaRPr lang="en-US"/>
          </a:p>
        </p:txBody>
      </p:sp>
    </p:spTree>
    <p:extLst>
      <p:ext uri="{BB962C8B-B14F-4D97-AF65-F5344CB8AC3E}">
        <p14:creationId xmlns:p14="http://schemas.microsoft.com/office/powerpoint/2010/main" val="20869912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u="none" kern="1200" dirty="0">
                <a:solidFill>
                  <a:schemeClr val="tx1"/>
                </a:solidFill>
                <a:effectLst/>
                <a:latin typeface="+mn-lt"/>
                <a:ea typeface="+mn-ea"/>
                <a:cs typeface="+mn-cs"/>
              </a:rPr>
              <a:t>Facilitator’s notes</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points raised in this slide are highlighted in the Research in Practice for Adults Practice Toolkit ‘What difference are we making’.</a:t>
            </a: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36</a:t>
            </a:fld>
            <a:endParaRPr lang="en-US"/>
          </a:p>
        </p:txBody>
      </p:sp>
    </p:spTree>
    <p:extLst>
      <p:ext uri="{BB962C8B-B14F-4D97-AF65-F5344CB8AC3E}">
        <p14:creationId xmlns:p14="http://schemas.microsoft.com/office/powerpoint/2010/main" val="286776243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u="none" kern="1200" dirty="0">
                <a:solidFill>
                  <a:schemeClr val="tx1"/>
                </a:solidFill>
                <a:effectLst/>
                <a:latin typeface="+mn-lt"/>
                <a:ea typeface="+mn-ea"/>
                <a:cs typeface="+mn-cs"/>
              </a:rPr>
              <a:t>Facilitator’s notes</a:t>
            </a:r>
          </a:p>
          <a:p>
            <a:pPr fontAlgn="base"/>
            <a:endParaRPr lang="en-GB" sz="1200" b="0" i="0" u="none" strike="noStrike" kern="1200" dirty="0">
              <a:solidFill>
                <a:schemeClr val="tx1"/>
              </a:solidFill>
              <a:effectLst/>
              <a:latin typeface="+mn-lt"/>
              <a:ea typeface="+mn-ea"/>
              <a:cs typeface="+mn-cs"/>
            </a:endParaRPr>
          </a:p>
          <a:p>
            <a:r>
              <a:rPr lang="en-GB" dirty="0"/>
              <a:t>Taking an outcomes approach requires a culture of co-production, and practitioners need to build their skills, confidence and capabilities in strengths-based working. To support this cultural shift, we need a whole system change to make sure every process and policy supports this way of working. </a:t>
            </a:r>
          </a:p>
          <a:p>
            <a:endParaRPr lang="en-GB" dirty="0"/>
          </a:p>
          <a:p>
            <a:r>
              <a:rPr lang="en-GB" dirty="0"/>
              <a:t>This means building personal outcomes into:  </a:t>
            </a:r>
          </a:p>
          <a:p>
            <a:endParaRPr lang="en-GB" dirty="0"/>
          </a:p>
          <a:p>
            <a:pPr marL="171450" indent="-171450">
              <a:buFont typeface="Arial" panose="020B0604020202020204" pitchFamily="34" charset="0"/>
              <a:buChar char="•"/>
            </a:pPr>
            <a:r>
              <a:rPr lang="en-GB" dirty="0"/>
              <a:t>support for staff  </a:t>
            </a:r>
          </a:p>
          <a:p>
            <a:pPr marL="171450" indent="-171450">
              <a:buFont typeface="Arial" panose="020B0604020202020204" pitchFamily="34" charset="0"/>
              <a:buChar char="•"/>
            </a:pPr>
            <a:r>
              <a:rPr lang="en-GB" dirty="0"/>
              <a:t>workforce planning  </a:t>
            </a:r>
          </a:p>
          <a:p>
            <a:pPr marL="171450" indent="-171450">
              <a:buFont typeface="Arial" panose="020B0604020202020204" pitchFamily="34" charset="0"/>
              <a:buChar char="•"/>
            </a:pPr>
            <a:r>
              <a:rPr lang="en-GB" dirty="0"/>
              <a:t>performance management  </a:t>
            </a:r>
          </a:p>
          <a:p>
            <a:pPr marL="171450" indent="-171450">
              <a:buFont typeface="Arial" panose="020B0604020202020204" pitchFamily="34" charset="0"/>
              <a:buChar char="•"/>
            </a:pPr>
            <a:r>
              <a:rPr lang="en-GB" dirty="0"/>
              <a:t>continuing professional development. </a:t>
            </a:r>
          </a:p>
          <a:p>
            <a:endParaRPr lang="en-GB" dirty="0"/>
          </a:p>
          <a:p>
            <a:r>
              <a:rPr lang="en-GB" dirty="0"/>
              <a:t>Supervision is a two-way process, which supports, motivates and enables professionals to develop good practice. Supervision provides regular contact between a supervisor and a worker, where space is given for reflection and learning.  </a:t>
            </a:r>
          </a:p>
          <a:p>
            <a:endParaRPr lang="en-GB" dirty="0"/>
          </a:p>
          <a:p>
            <a:r>
              <a:rPr lang="en-GB" dirty="0"/>
              <a:t>Good two-way discussion is at the heart of the supervision experience, modelling the outcomes approach, which is strengths based and outcomes focused. The supervisor’s practice framework will influence the nature of the discussion which, in turn, shapes the process of review, reflection, evaluation and outcome setting.  </a:t>
            </a:r>
          </a:p>
          <a:p>
            <a:endParaRPr lang="en-GB" dirty="0"/>
          </a:p>
          <a:p>
            <a:r>
              <a:rPr lang="en-GB" dirty="0"/>
              <a:t>In the same way that we should be building relationships with families where power ‘with’ rather than power ‘over’ is established, we should be developing an environment where both supervisor and supervisee can contribute their expertise to the relationship.  </a:t>
            </a:r>
          </a:p>
          <a:p>
            <a:endParaRPr lang="en-GB" dirty="0"/>
          </a:p>
          <a:p>
            <a:r>
              <a:rPr lang="en-GB" dirty="0"/>
              <a:t>This way of working supports supervisees to find solutions themselves based on their existing strengths and previous positive experiences.  </a:t>
            </a:r>
          </a:p>
          <a:p>
            <a:endParaRPr lang="en-GB" sz="1200" kern="1200" dirty="0">
              <a:solidFill>
                <a:schemeClr val="tx1"/>
              </a:solidFill>
              <a:effectLst/>
              <a:latin typeface="+mn-lt"/>
              <a:cs typeface="Calibri" panose="020F0502020204030204"/>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37</a:t>
            </a:fld>
            <a:endParaRPr lang="en-US"/>
          </a:p>
        </p:txBody>
      </p:sp>
    </p:spTree>
    <p:extLst>
      <p:ext uri="{BB962C8B-B14F-4D97-AF65-F5344CB8AC3E}">
        <p14:creationId xmlns:p14="http://schemas.microsoft.com/office/powerpoint/2010/main" val="261919667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u="none" kern="1200" dirty="0">
                <a:solidFill>
                  <a:schemeClr val="tx1"/>
                </a:solidFill>
                <a:effectLst/>
                <a:latin typeface="+mn-lt"/>
                <a:ea typeface="+mn-ea"/>
                <a:cs typeface="+mn-cs"/>
              </a:rPr>
              <a:t>Facilitator’s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mn-lt"/>
                <a:ea typeface="+mn-ea"/>
                <a:cs typeface="+mn-cs"/>
              </a:rPr>
              <a:t>When dealing with a difficult issue or case, critical reflection can help identify what is going well and where practice can be provided.</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Kolb cycle (1984) is a tool that provides example questions that can be asked in supervision to explore a dilemma or challenge:  </a:t>
            </a: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Concrete experience: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What happened before the event?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What did you expect?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What happened during the event?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What happened afterwards?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r>
              <a:rPr lang="en-GB" sz="1800" b="1" kern="1200" dirty="0">
                <a:solidFill>
                  <a:schemeClr val="tx1"/>
                </a:solidFill>
                <a:effectLst/>
                <a:latin typeface="+mn-lt"/>
                <a:ea typeface="+mn-ea"/>
                <a:cs typeface="+mn-cs"/>
              </a:rPr>
              <a:t>Reflective observation:</a:t>
            </a:r>
          </a:p>
          <a:p>
            <a:pPr marL="171450" indent="-171450">
              <a:buFont typeface="Arial" panose="020B0604020202020204" pitchFamily="34" charset="0"/>
              <a:buChar char="•"/>
            </a:pPr>
            <a:r>
              <a:rPr lang="en-GB" sz="1800" kern="1200" dirty="0">
                <a:solidFill>
                  <a:schemeClr val="tx1"/>
                </a:solidFill>
                <a:effectLst/>
                <a:latin typeface="+mn-lt"/>
                <a:ea typeface="+mn-ea"/>
                <a:cs typeface="+mn-cs"/>
              </a:rPr>
              <a:t>What did you feel before the event? </a:t>
            </a:r>
          </a:p>
          <a:p>
            <a:pPr marL="171450" indent="-171450">
              <a:buFont typeface="Arial" panose="020B0604020202020204" pitchFamily="34" charset="0"/>
              <a:buChar char="•"/>
            </a:pPr>
            <a:r>
              <a:rPr lang="en-GB" sz="1800" kern="1200" dirty="0">
                <a:solidFill>
                  <a:schemeClr val="tx1"/>
                </a:solidFill>
                <a:effectLst/>
                <a:latin typeface="+mn-lt"/>
                <a:ea typeface="+mn-ea"/>
                <a:cs typeface="+mn-cs"/>
              </a:rPr>
              <a:t>What did you feel during the event? </a:t>
            </a:r>
          </a:p>
          <a:p>
            <a:pPr marL="171450" indent="-171450">
              <a:buFont typeface="Arial" panose="020B0604020202020204" pitchFamily="34" charset="0"/>
              <a:buChar char="•"/>
            </a:pPr>
            <a:r>
              <a:rPr lang="en-GB" sz="1800" kern="1200" dirty="0">
                <a:solidFill>
                  <a:schemeClr val="tx1"/>
                </a:solidFill>
                <a:effectLst/>
                <a:latin typeface="+mn-lt"/>
                <a:ea typeface="+mn-ea"/>
                <a:cs typeface="+mn-cs"/>
              </a:rPr>
              <a:t>How do you think the other person felt? </a:t>
            </a:r>
          </a:p>
          <a:p>
            <a:pPr marL="171450" indent="-171450">
              <a:buFont typeface="Arial" panose="020B0604020202020204" pitchFamily="34" charset="0"/>
              <a:buChar char="•"/>
            </a:pPr>
            <a:r>
              <a:rPr lang="en-GB" sz="1800" kern="1200" dirty="0">
                <a:solidFill>
                  <a:schemeClr val="tx1"/>
                </a:solidFill>
                <a:effectLst/>
                <a:latin typeface="+mn-lt"/>
                <a:ea typeface="+mn-ea"/>
                <a:cs typeface="+mn-cs"/>
              </a:rPr>
              <a:t>How do you feel about the event now?</a:t>
            </a:r>
          </a:p>
          <a:p>
            <a:pPr marL="171450" indent="-171450">
              <a:buFont typeface="Arial" panose="020B0604020202020204" pitchFamily="34" charset="0"/>
              <a:buChar char="•"/>
            </a:pPr>
            <a:endParaRPr lang="en-GB" sz="1800" kern="1200" dirty="0">
              <a:solidFill>
                <a:schemeClr val="tx1"/>
              </a:solidFill>
              <a:effectLst/>
              <a:latin typeface="+mn-lt"/>
              <a:ea typeface="+mn-ea"/>
              <a:cs typeface="+mn-cs"/>
            </a:endParaRPr>
          </a:p>
          <a:p>
            <a:pPr marL="0" indent="0">
              <a:buFont typeface="Arial" panose="020B0604020202020204" pitchFamily="34" charset="0"/>
              <a:buNone/>
            </a:pPr>
            <a:r>
              <a:rPr lang="en-GB" sz="1800" b="1" kern="1200" dirty="0">
                <a:solidFill>
                  <a:schemeClr val="tx1"/>
                </a:solidFill>
                <a:effectLst/>
                <a:latin typeface="+mn-lt"/>
                <a:ea typeface="+mn-ea"/>
                <a:cs typeface="+mn-cs"/>
              </a:rPr>
              <a:t>Abstract conceptualisation:</a:t>
            </a:r>
          </a:p>
          <a:p>
            <a:pPr marL="171450" indent="-171450">
              <a:buFont typeface="Arial" panose="020B0604020202020204" pitchFamily="34" charset="0"/>
              <a:buChar char="•"/>
            </a:pPr>
            <a:r>
              <a:rPr lang="en-GB" sz="1800" b="0" kern="1200" dirty="0">
                <a:solidFill>
                  <a:schemeClr val="tx1"/>
                </a:solidFill>
                <a:effectLst/>
                <a:latin typeface="+mn-lt"/>
                <a:ea typeface="+mn-ea"/>
                <a:cs typeface="+mn-cs"/>
              </a:rPr>
              <a:t>What went well? Why? </a:t>
            </a:r>
          </a:p>
          <a:p>
            <a:pPr marL="171450" indent="-171450">
              <a:buFont typeface="Arial" panose="020B0604020202020204" pitchFamily="34" charset="0"/>
              <a:buChar char="•"/>
            </a:pPr>
            <a:r>
              <a:rPr lang="en-GB" sz="1800" b="0" kern="1200" dirty="0">
                <a:solidFill>
                  <a:schemeClr val="tx1"/>
                </a:solidFill>
                <a:effectLst/>
                <a:latin typeface="+mn-lt"/>
                <a:ea typeface="+mn-ea"/>
                <a:cs typeface="+mn-cs"/>
              </a:rPr>
              <a:t>What did not go well? Why? </a:t>
            </a:r>
          </a:p>
          <a:p>
            <a:pPr marL="171450" indent="-171450">
              <a:buFont typeface="Arial" panose="020B0604020202020204" pitchFamily="34" charset="0"/>
              <a:buChar char="•"/>
            </a:pPr>
            <a:r>
              <a:rPr lang="en-GB" sz="1800" b="0" kern="1200" dirty="0">
                <a:solidFill>
                  <a:schemeClr val="tx1"/>
                </a:solidFill>
                <a:effectLst/>
                <a:latin typeface="+mn-lt"/>
                <a:ea typeface="+mn-ea"/>
                <a:cs typeface="+mn-cs"/>
              </a:rPr>
              <a:t>Has how you think of the event changed following these questions? Why?</a:t>
            </a:r>
          </a:p>
          <a:p>
            <a:pPr marL="171450" indent="-171450">
              <a:buFont typeface="Arial" panose="020B0604020202020204" pitchFamily="34" charset="0"/>
              <a:buChar char="•"/>
            </a:pPr>
            <a:endParaRPr lang="en-GB" sz="1800" b="0" kern="1200" dirty="0">
              <a:solidFill>
                <a:schemeClr val="tx1"/>
              </a:solidFill>
              <a:effectLst/>
              <a:latin typeface="+mn-lt"/>
              <a:ea typeface="+mn-ea"/>
              <a:cs typeface="+mn-cs"/>
            </a:endParaRPr>
          </a:p>
          <a:p>
            <a:pPr marL="0" indent="0">
              <a:buFont typeface="Arial" panose="020B0604020202020204" pitchFamily="34" charset="0"/>
              <a:buNone/>
            </a:pPr>
            <a:r>
              <a:rPr lang="en-GB" sz="1800" b="1" kern="1200" dirty="0">
                <a:solidFill>
                  <a:schemeClr val="tx1"/>
                </a:solidFill>
                <a:effectLst/>
                <a:latin typeface="+mn-lt"/>
                <a:ea typeface="+mn-ea"/>
                <a:cs typeface="+mn-cs"/>
              </a:rPr>
              <a:t>Active experimentation:</a:t>
            </a:r>
          </a:p>
          <a:p>
            <a:pPr marL="171450" indent="-171450">
              <a:buFont typeface="Arial" panose="020B0604020202020204" pitchFamily="34" charset="0"/>
              <a:buChar char="•"/>
            </a:pPr>
            <a:r>
              <a:rPr lang="en-GB" sz="1800" b="0" kern="1200" dirty="0">
                <a:solidFill>
                  <a:schemeClr val="tx1"/>
                </a:solidFill>
                <a:effectLst/>
                <a:latin typeface="+mn-lt"/>
                <a:ea typeface="+mn-ea"/>
                <a:cs typeface="+mn-cs"/>
              </a:rPr>
              <a:t>What is the situation now? </a:t>
            </a:r>
          </a:p>
          <a:p>
            <a:pPr marL="171450" indent="-171450">
              <a:buFont typeface="Arial" panose="020B0604020202020204" pitchFamily="34" charset="0"/>
              <a:buChar char="•"/>
            </a:pPr>
            <a:r>
              <a:rPr lang="en-GB" sz="1800" b="0" kern="1200" dirty="0">
                <a:solidFill>
                  <a:schemeClr val="tx1"/>
                </a:solidFill>
                <a:effectLst/>
                <a:latin typeface="+mn-lt"/>
                <a:ea typeface="+mn-ea"/>
                <a:cs typeface="+mn-cs"/>
              </a:rPr>
              <a:t>What information do you have? </a:t>
            </a:r>
          </a:p>
          <a:p>
            <a:pPr marL="171450" indent="-171450">
              <a:buFont typeface="Arial" panose="020B0604020202020204" pitchFamily="34" charset="0"/>
              <a:buChar char="•"/>
            </a:pPr>
            <a:r>
              <a:rPr lang="en-GB" sz="1800" b="0" kern="1200" dirty="0">
                <a:solidFill>
                  <a:schemeClr val="tx1"/>
                </a:solidFill>
                <a:effectLst/>
                <a:latin typeface="+mn-lt"/>
                <a:ea typeface="+mn-ea"/>
                <a:cs typeface="+mn-cs"/>
              </a:rPr>
              <a:t>What information is missing? </a:t>
            </a:r>
          </a:p>
          <a:p>
            <a:pPr marL="171450" indent="-171450">
              <a:buFont typeface="Arial" panose="020B0604020202020204" pitchFamily="34" charset="0"/>
              <a:buChar char="•"/>
            </a:pPr>
            <a:r>
              <a:rPr lang="en-GB" sz="1800" b="0" kern="1200" dirty="0">
                <a:solidFill>
                  <a:schemeClr val="tx1"/>
                </a:solidFill>
                <a:effectLst/>
                <a:latin typeface="+mn-lt"/>
                <a:ea typeface="+mn-ea"/>
                <a:cs typeface="+mn-cs"/>
              </a:rPr>
              <a:t>How can you find out about these things? </a:t>
            </a:r>
          </a:p>
          <a:p>
            <a:pPr marL="171450" indent="-171450">
              <a:buFont typeface="Arial" panose="020B0604020202020204" pitchFamily="34" charset="0"/>
              <a:buChar char="•"/>
            </a:pPr>
            <a:r>
              <a:rPr lang="en-GB" sz="1800" b="0" kern="1200" dirty="0">
                <a:solidFill>
                  <a:schemeClr val="tx1"/>
                </a:solidFill>
                <a:effectLst/>
                <a:latin typeface="+mn-lt"/>
                <a:ea typeface="+mn-ea"/>
                <a:cs typeface="+mn-cs"/>
              </a:rPr>
              <a:t>What is your plan? </a:t>
            </a:r>
          </a:p>
          <a:p>
            <a:pPr marL="171450" indent="-171450">
              <a:buFont typeface="Arial" panose="020B0604020202020204" pitchFamily="34" charset="0"/>
              <a:buChar char="•"/>
            </a:pPr>
            <a:r>
              <a:rPr lang="en-GB" sz="1800" b="0" kern="1200" dirty="0">
                <a:solidFill>
                  <a:schemeClr val="tx1"/>
                </a:solidFill>
                <a:effectLst/>
                <a:latin typeface="+mn-lt"/>
                <a:ea typeface="+mn-ea"/>
                <a:cs typeface="+mn-cs"/>
              </a:rPr>
              <a:t>What is your contingency plan?</a:t>
            </a:r>
          </a:p>
          <a:p>
            <a:pPr marL="0" indent="0">
              <a:buFont typeface="Arial" panose="020B0604020202020204" pitchFamily="34" charset="0"/>
              <a:buNone/>
            </a:pPr>
            <a:endParaRPr lang="en-GB" sz="1800" b="1" kern="1200" dirty="0">
              <a:solidFill>
                <a:schemeClr val="tx1"/>
              </a:solidFill>
              <a:effectLst/>
              <a:latin typeface="+mn-lt"/>
              <a:ea typeface="+mn-ea"/>
              <a:cs typeface="+mn-cs"/>
            </a:endParaRPr>
          </a:p>
          <a:p>
            <a:r>
              <a:rPr lang="en-GB" sz="1800" kern="1200" dirty="0">
                <a:solidFill>
                  <a:schemeClr val="tx1"/>
                </a:solidFill>
                <a:effectLst/>
                <a:latin typeface="+mn-lt"/>
                <a:ea typeface="+mn-ea"/>
                <a:cs typeface="+mn-cs"/>
              </a:rPr>
              <a:t>Source: Research in Practice for Adults (2013): Tool 3: Critical reflection in supervision</a:t>
            </a: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38</a:t>
            </a:fld>
            <a:endParaRPr lang="en-US"/>
          </a:p>
        </p:txBody>
      </p:sp>
    </p:spTree>
    <p:extLst>
      <p:ext uri="{BB962C8B-B14F-4D97-AF65-F5344CB8AC3E}">
        <p14:creationId xmlns:p14="http://schemas.microsoft.com/office/powerpoint/2010/main" val="193551902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u="none" kern="1200" dirty="0">
                <a:solidFill>
                  <a:schemeClr val="tx1"/>
                </a:solidFill>
                <a:effectLst/>
                <a:latin typeface="+mn-lt"/>
                <a:ea typeface="+mn-ea"/>
                <a:cs typeface="+mn-cs"/>
              </a:rPr>
              <a:t>Facilitator’s notes:</a:t>
            </a:r>
          </a:p>
          <a:p>
            <a:endParaRPr lang="en-GB" sz="1200" b="1" u="sng"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pairs, consider what has been shared with you today and identify what your approach to supporting staff providing IAA looks like. Consider the following questions:</a:t>
            </a:r>
          </a:p>
          <a:p>
            <a:endParaRPr lang="en-GB"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GB" sz="1200" b="0" u="none" kern="1200" dirty="0">
                <a:solidFill>
                  <a:schemeClr val="tx1"/>
                </a:solidFill>
                <a:effectLst/>
                <a:latin typeface="+mn-lt"/>
                <a:ea typeface="+mn-ea"/>
                <a:cs typeface="+mn-cs"/>
              </a:rPr>
              <a:t>does it provide opportunities for practitioners to reflect?</a:t>
            </a:r>
          </a:p>
          <a:p>
            <a:pPr marL="171450" indent="-171450">
              <a:buFont typeface="Arial" panose="020B0604020202020204" pitchFamily="34" charset="0"/>
              <a:buChar char="•"/>
            </a:pPr>
            <a:r>
              <a:rPr lang="en-GB" sz="1200" b="0" u="none" kern="1200" dirty="0">
                <a:solidFill>
                  <a:schemeClr val="tx1"/>
                </a:solidFill>
                <a:effectLst/>
                <a:latin typeface="+mn-lt"/>
                <a:ea typeface="+mn-ea"/>
                <a:cs typeface="+mn-cs"/>
              </a:rPr>
              <a:t>is it a strength-based approach?</a:t>
            </a:r>
          </a:p>
          <a:p>
            <a:pPr marL="171450" indent="-171450">
              <a:buFont typeface="Arial" panose="020B0604020202020204" pitchFamily="34" charset="0"/>
              <a:buChar char="•"/>
            </a:pPr>
            <a:r>
              <a:rPr lang="en-GB" sz="1200" b="0" u="none" kern="1200" dirty="0">
                <a:solidFill>
                  <a:schemeClr val="tx1"/>
                </a:solidFill>
                <a:effectLst/>
                <a:latin typeface="+mn-lt"/>
                <a:ea typeface="+mn-ea"/>
                <a:cs typeface="+mn-cs"/>
              </a:rPr>
              <a:t>is it outcome focused?</a:t>
            </a:r>
          </a:p>
          <a:p>
            <a:pPr marL="171450" indent="-171450">
              <a:buFont typeface="Arial" panose="020B0604020202020204" pitchFamily="34" charset="0"/>
              <a:buChar char="•"/>
            </a:pPr>
            <a:r>
              <a:rPr lang="en-GB" sz="1200" b="0" u="none" kern="1200" dirty="0">
                <a:solidFill>
                  <a:schemeClr val="tx1"/>
                </a:solidFill>
                <a:effectLst/>
                <a:latin typeface="+mn-lt"/>
                <a:ea typeface="+mn-ea"/>
                <a:cs typeface="+mn-cs"/>
              </a:rPr>
              <a:t>does it promote and support the development of skills, knowledge, experience and confidence?</a:t>
            </a:r>
            <a:endParaRPr lang="en-GB" sz="1200" b="0" i="0" u="none" strike="noStrike"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39</a:t>
            </a:fld>
            <a:endParaRPr lang="en-US"/>
          </a:p>
        </p:txBody>
      </p:sp>
    </p:spTree>
    <p:extLst>
      <p:ext uri="{BB962C8B-B14F-4D97-AF65-F5344CB8AC3E}">
        <p14:creationId xmlns:p14="http://schemas.microsoft.com/office/powerpoint/2010/main" val="280227763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40</a:t>
            </a:fld>
            <a:endParaRPr lang="en-US"/>
          </a:p>
        </p:txBody>
      </p:sp>
    </p:spTree>
    <p:extLst>
      <p:ext uri="{BB962C8B-B14F-4D97-AF65-F5344CB8AC3E}">
        <p14:creationId xmlns:p14="http://schemas.microsoft.com/office/powerpoint/2010/main" val="321805719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u="none" kern="1200" dirty="0">
                <a:solidFill>
                  <a:schemeClr val="tx1"/>
                </a:solidFill>
                <a:effectLst/>
                <a:latin typeface="+mn-lt"/>
                <a:ea typeface="+mn-ea"/>
                <a:cs typeface="+mn-cs"/>
              </a:rPr>
              <a:t>Facilitator’s notes </a:t>
            </a:r>
          </a:p>
          <a:p>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Briefly reflect on whether the participants have achieved the objectives and their hopes for the session.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Agree the next steps using the slide as a prompt.</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Evaluate the session – ask the participants to complete any required evaluation sheets for the session.</a:t>
            </a:r>
            <a:endParaRPr lang="en-GB" sz="1200" kern="120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42</a:t>
            </a:fld>
            <a:endParaRPr lang="en-US"/>
          </a:p>
        </p:txBody>
      </p:sp>
    </p:spTree>
    <p:extLst>
      <p:ext uri="{BB962C8B-B14F-4D97-AF65-F5344CB8AC3E}">
        <p14:creationId xmlns:p14="http://schemas.microsoft.com/office/powerpoint/2010/main" val="12521011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u="none" kern="1200" dirty="0">
                <a:solidFill>
                  <a:schemeClr val="tx1"/>
                </a:solidFill>
                <a:effectLst/>
                <a:latin typeface="+mn-lt"/>
                <a:ea typeface="+mn-ea"/>
                <a:cs typeface="+mn-cs"/>
              </a:rPr>
              <a:t>Facilitator’s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u="sng"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This section provides an overview of the Social Services and Well-being (Wales) Act and how it relates to the provision of information, advice and assistance (IAA).</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6</a:t>
            </a:fld>
            <a:endParaRPr lang="en-US"/>
          </a:p>
        </p:txBody>
      </p:sp>
    </p:spTree>
    <p:extLst>
      <p:ext uri="{BB962C8B-B14F-4D97-AF65-F5344CB8AC3E}">
        <p14:creationId xmlns:p14="http://schemas.microsoft.com/office/powerpoint/2010/main" val="29805252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u="none" dirty="0">
                <a:solidFill>
                  <a:srgbClr val="C00000"/>
                </a:solidFill>
              </a:rPr>
              <a:t>Facilitator’s notes:</a:t>
            </a:r>
          </a:p>
          <a:p>
            <a:endParaRPr lang="en-GB" sz="1200" kern="1200" dirty="0">
              <a:solidFill>
                <a:schemeClr val="tx1"/>
              </a:solidFill>
              <a:effectLst/>
              <a:latin typeface="+mn-lt"/>
              <a:cs typeface="Calibri" panose="020F0502020204030204"/>
            </a:endParaRPr>
          </a:p>
          <a:p>
            <a:r>
              <a:rPr lang="en-GB" dirty="0"/>
              <a:t>It is important that we can articulate what is meant by the terms information, advice and assistance as stated within the Act. </a:t>
            </a:r>
          </a:p>
          <a:p>
            <a:endParaRPr lang="en-GB" dirty="0"/>
          </a:p>
          <a:p>
            <a:r>
              <a:rPr lang="en-GB" dirty="0"/>
              <a:t>The information, advice and assistance service is central to the success of the transition to the care and support system under the Social Services and Well-being (Wales) Act. It is an opportunity to change the perception of social care and support services in Wales. It must promote early intervention and prevention to ensure that people of all ages can be better supported to achieve their personal outcomes and explore options for meeting their care and support needs. It should be a preventative service through the provision of high quality and timely information, advice and assistance. Refer to the Code of Practice Part 2, section 297. </a:t>
            </a:r>
          </a:p>
          <a:p>
            <a:endParaRPr lang="en-GB" dirty="0">
              <a:cs typeface="Calibri" panose="020F0502020204030204"/>
            </a:endParaRPr>
          </a:p>
          <a:p>
            <a:r>
              <a:rPr lang="en-GB" dirty="0"/>
              <a:t>Pause to discuss these three questions. </a:t>
            </a:r>
            <a:endParaRPr lang="en-GB" dirty="0">
              <a:cs typeface="Calibri" panose="020F0502020204030204"/>
            </a:endParaRPr>
          </a:p>
          <a:p>
            <a:endParaRPr lang="en-GB" sz="1200" kern="1200" dirty="0">
              <a:solidFill>
                <a:schemeClr val="tx1"/>
              </a:solidFill>
              <a:effectLst/>
              <a:latin typeface="+mn-lt"/>
              <a:cs typeface="Calibri" panose="020F0502020204030204"/>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7</a:t>
            </a:fld>
            <a:endParaRPr lang="en-US"/>
          </a:p>
        </p:txBody>
      </p:sp>
    </p:spTree>
    <p:extLst>
      <p:ext uri="{BB962C8B-B14F-4D97-AF65-F5344CB8AC3E}">
        <p14:creationId xmlns:p14="http://schemas.microsoft.com/office/powerpoint/2010/main" val="37398839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en-GB" sz="1200" b="1" u="none" kern="1200" dirty="0">
                <a:solidFill>
                  <a:schemeClr val="tx1"/>
                </a:solidFill>
                <a:effectLst/>
                <a:latin typeface="+mn-lt"/>
                <a:ea typeface="+mn-ea"/>
                <a:cs typeface="+mn-cs"/>
              </a:rPr>
              <a:t>Facilitator’s notes</a:t>
            </a:r>
          </a:p>
          <a:p>
            <a:pPr marL="0" lvl="0" indent="0">
              <a:buFont typeface="Arial" panose="020B0604020202020204" pitchFamily="34" charset="0"/>
              <a:buNone/>
            </a:pPr>
            <a:endParaRPr lang="en-GB" sz="1200" b="1" u="sng" kern="1200" dirty="0">
              <a:solidFill>
                <a:schemeClr val="tx1"/>
              </a:solidFill>
              <a:effectLst/>
              <a:latin typeface="+mn-lt"/>
              <a:ea typeface="+mn-ea"/>
              <a:cs typeface="+mn-cs"/>
            </a:endParaRPr>
          </a:p>
          <a:p>
            <a:r>
              <a:rPr lang="en-GB" dirty="0"/>
              <a:t>Section 17 (1) of the Act says that local authorities must “secure the provision of a service for providing people with information and advice relating to care and support, and assistance in accessing care and support”.  </a:t>
            </a:r>
          </a:p>
          <a:p>
            <a:endParaRPr lang="en-GB" dirty="0"/>
          </a:p>
          <a:p>
            <a:r>
              <a:rPr lang="en-GB" dirty="0"/>
              <a:t>Local authorities must make sure that there is an information, advice and assistance (IAA) service and, importantly, that this is provided to the whole population of the local authority area, not just those with care and support needs or who are in some other way known to the system.  </a:t>
            </a:r>
          </a:p>
          <a:p>
            <a:endParaRPr lang="en-GB" dirty="0"/>
          </a:p>
          <a:p>
            <a:r>
              <a:rPr lang="en-GB" dirty="0"/>
              <a:t>The local authority duty is to ensure the provision of a service – local authorities do not have to provide all the elements of this service. They may not be best placed to provide all the elements of such a service and their partner organisations will have an interest in this. In particular, local health boards and NHS trusts providing services in the area must provide the local authority with information about the care and support it provides in the local authority’s area. </a:t>
            </a:r>
          </a:p>
          <a:p>
            <a:endParaRPr lang="en-GB" dirty="0"/>
          </a:p>
          <a:p>
            <a:r>
              <a:rPr lang="en-GB" dirty="0"/>
              <a:t>Local authorities are expected to work with partner organisations to understand, co-ordinate and make effective use of other statutory, voluntary and/or private sector information and advice resources available to people within their areas. This could include an integrated, regional service or reuse of information from other local or national sources. What is important is the availability, accessibility and ease of use of information and advice for the local population.  </a:t>
            </a:r>
          </a:p>
          <a:p>
            <a:endParaRPr lang="en-GB" dirty="0"/>
          </a:p>
          <a:p>
            <a:r>
              <a:rPr lang="en-GB" dirty="0"/>
              <a:t>Local authorities must provide an information, advice and assistance service, which includes the provision of: </a:t>
            </a:r>
          </a:p>
          <a:p>
            <a:endParaRPr lang="en-GB" dirty="0"/>
          </a:p>
          <a:p>
            <a:pPr marL="228600" indent="-228600">
              <a:buFont typeface="+mj-lt"/>
              <a:buAutoNum type="alphaLcPeriod"/>
            </a:pPr>
            <a:r>
              <a:rPr lang="en-GB" dirty="0"/>
              <a:t>a proportionate response to the enquiry and empowers the individual to access early intervention and preventative services </a:t>
            </a:r>
          </a:p>
          <a:p>
            <a:pPr marL="228600" indent="-228600">
              <a:buFont typeface="+mj-lt"/>
              <a:buAutoNum type="alphaLcPeriod"/>
            </a:pPr>
            <a:r>
              <a:rPr lang="en-GB" dirty="0"/>
              <a:t>information about care and support, or support in the case of a carer, that is accurate and up to date, without the need for core data to be recorded in the National Assessment and Eligibility Tool and without an assessment having been undertaken </a:t>
            </a:r>
          </a:p>
          <a:p>
            <a:pPr marL="228600" indent="-228600">
              <a:buFont typeface="+mj-lt"/>
              <a:buAutoNum type="alphaLcPeriod"/>
            </a:pPr>
            <a:r>
              <a:rPr lang="en-GB" dirty="0"/>
              <a:t>advice about care and support, or support in the case of a carer, that is appropriate to the individual, following a proportionate assessment </a:t>
            </a:r>
          </a:p>
          <a:p>
            <a:pPr marL="228600" indent="-228600">
              <a:buFont typeface="+mj-lt"/>
              <a:buAutoNum type="alphaLcPeriod"/>
            </a:pPr>
            <a:r>
              <a:rPr lang="en-GB" dirty="0"/>
              <a:t>advice that is comprehensive, impartial, and in the best interests of the individual that has been given by staff who are trained and skilled in the assessment process </a:t>
            </a:r>
          </a:p>
          <a:p>
            <a:pPr marL="228600" indent="-228600">
              <a:buFont typeface="+mj-lt"/>
              <a:buAutoNum type="alphaLcPeriod"/>
            </a:pPr>
            <a:r>
              <a:rPr lang="en-GB" dirty="0"/>
              <a:t>assistance that enables the individual to access the appropriate care and support services, including early intervention and preventative services </a:t>
            </a:r>
          </a:p>
          <a:p>
            <a:pPr marL="228600" indent="-228600">
              <a:buFont typeface="+mj-lt"/>
              <a:buAutoNum type="alphaLcPeriod"/>
            </a:pPr>
            <a:r>
              <a:rPr lang="en-GB" dirty="0"/>
              <a:t>accessible information, advice and assistance about care and support through a variety of media (including online, social media, telephone, face-to-face, outreach, posters and publications) </a:t>
            </a:r>
          </a:p>
          <a:p>
            <a:pPr marL="228600" indent="-228600">
              <a:buFont typeface="+mj-lt"/>
              <a:buAutoNum type="alphaLcPeriod"/>
            </a:pPr>
            <a:r>
              <a:rPr lang="en-GB" dirty="0"/>
              <a:t>accessible information, advice and assistance about care and support matters tailored to meet the needs of different groups (including Welsh, easy read, child-friendly versions and so on) </a:t>
            </a:r>
          </a:p>
          <a:p>
            <a:pPr marL="228600" indent="-228600">
              <a:buFont typeface="+mj-lt"/>
              <a:buAutoNum type="alphaLcPeriod"/>
            </a:pPr>
            <a:r>
              <a:rPr lang="en-GB" dirty="0"/>
              <a:t>accessible information, advice and assistance to specific groups including one-to-one support workers if this is required, for example, for deafblind children and adults </a:t>
            </a:r>
          </a:p>
          <a:p>
            <a:pPr marL="228600" indent="-228600">
              <a:buFont typeface="+mj-lt"/>
              <a:buAutoNum type="alphaLcPeriod"/>
            </a:pPr>
            <a:r>
              <a:rPr lang="en-GB" dirty="0"/>
              <a:t>a written or oral response to web-based enquires within three working days </a:t>
            </a:r>
          </a:p>
          <a:p>
            <a:pPr marL="228600" indent="-228600">
              <a:buFont typeface="+mj-lt"/>
              <a:buAutoNum type="alphaLcPeriod"/>
            </a:pPr>
            <a:r>
              <a:rPr lang="en-GB" dirty="0"/>
              <a:t>advocacy support so that individuals can engage and participate fully in decisions that affect them </a:t>
            </a:r>
          </a:p>
          <a:p>
            <a:pPr marL="228600" indent="-228600">
              <a:buFont typeface="+mj-lt"/>
              <a:buAutoNum type="alphaLcPeriod"/>
            </a:pPr>
            <a:r>
              <a:rPr lang="en-GB" dirty="0"/>
              <a:t>local safeguarding protocols that ensure immediate action is taken if an individual’s safety is in doubt </a:t>
            </a:r>
          </a:p>
          <a:p>
            <a:pPr marL="228600" indent="-228600">
              <a:buFont typeface="+mj-lt"/>
              <a:buAutoNum type="alphaLcPeriod"/>
            </a:pPr>
            <a:r>
              <a:rPr lang="en-GB" dirty="0"/>
              <a:t>a clear process for staff to follow in the case of an emergency or urgent care and support request </a:t>
            </a:r>
          </a:p>
          <a:p>
            <a:pPr marL="228600" indent="-228600">
              <a:buFont typeface="+mj-lt"/>
              <a:buAutoNum type="alphaLcPeriod"/>
            </a:pPr>
            <a:r>
              <a:rPr lang="en-GB" dirty="0"/>
              <a:t>mechanisms that make sure consent to share information is obtained when core data is recorded and an assessment is carried out. </a:t>
            </a:r>
          </a:p>
          <a:p>
            <a:pPr>
              <a:buFont typeface="Arial" panose="020B0604020202020204" pitchFamily="34" charset="0"/>
            </a:pPr>
            <a:endParaRPr lang="en-GB" sz="1200" b="1" u="sng" kern="1200" dirty="0">
              <a:solidFill>
                <a:schemeClr val="tx1"/>
              </a:solidFill>
              <a:effectLst/>
              <a:latin typeface="+mn-lt"/>
              <a:cs typeface="Calibri"/>
            </a:endParaRPr>
          </a:p>
          <a:p>
            <a:endParaRPr lang="en-GB" dirty="0">
              <a:cs typeface="Calibri"/>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8</a:t>
            </a:fld>
            <a:endParaRPr lang="en-US"/>
          </a:p>
        </p:txBody>
      </p:sp>
    </p:spTree>
    <p:extLst>
      <p:ext uri="{BB962C8B-B14F-4D97-AF65-F5344CB8AC3E}">
        <p14:creationId xmlns:p14="http://schemas.microsoft.com/office/powerpoint/2010/main" val="23024917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100" b="1" u="none" dirty="0">
                <a:solidFill>
                  <a:schemeClr val="tx1"/>
                </a:solidFill>
                <a:latin typeface="Arial" panose="020B0604020202020204" pitchFamily="34" charset="0"/>
                <a:cs typeface="Arial" panose="020B0604020202020204" pitchFamily="34" charset="0"/>
              </a:rPr>
              <a:t>Facilitator’s notes</a:t>
            </a:r>
          </a:p>
          <a:p>
            <a:pPr lvl="0"/>
            <a:endParaRPr lang="en-GB" sz="1200" kern="1200" dirty="0">
              <a:solidFill>
                <a:schemeClr val="tx1"/>
              </a:solidFill>
              <a:effectLst/>
              <a:latin typeface="+mn-lt"/>
              <a:ea typeface="+mn-ea"/>
              <a:cs typeface="+mn-cs"/>
            </a:endParaRPr>
          </a:p>
          <a:p>
            <a:r>
              <a:rPr lang="en-GB" dirty="0"/>
              <a:t>The Part 2 Code of Practice of the Social Services and Well-being (Wales) Act defines information, advice and assistance as: </a:t>
            </a:r>
          </a:p>
          <a:p>
            <a:endParaRPr lang="en-GB" dirty="0"/>
          </a:p>
          <a:p>
            <a:pPr marL="171450" indent="-171450">
              <a:buFont typeface="Arial" panose="020B0604020202020204" pitchFamily="34" charset="0"/>
              <a:buChar char="•"/>
            </a:pPr>
            <a:r>
              <a:rPr lang="en-GB" dirty="0"/>
              <a:t>Information is quality data that provides support to an individual or family to help them make an informed choice about their well-being. </a:t>
            </a:r>
          </a:p>
          <a:p>
            <a:pPr marL="171450" indent="-171450">
              <a:buFont typeface="Arial" panose="020B0604020202020204" pitchFamily="34" charset="0"/>
              <a:buChar char="•"/>
            </a:pPr>
            <a:r>
              <a:rPr lang="en-GB" dirty="0"/>
              <a:t>Advice is a way of working co-productively with an individual or family to explore the options available. This will require practitioners to undertake a proportionate assessment through a discussion and analysis of the five elements of assessment.  </a:t>
            </a:r>
          </a:p>
          <a:p>
            <a:pPr marL="171450" indent="-171450">
              <a:buFont typeface="Arial" panose="020B0604020202020204" pitchFamily="34" charset="0"/>
              <a:buChar char="•"/>
            </a:pPr>
            <a:r>
              <a:rPr lang="en-GB" dirty="0"/>
              <a:t>Assistance involves another person taking action with the enquirer to access care and support, or a carer to access support. Responsibility for the activity undertaken is shared between the assistant and the recipient of assistance. Assistance should follow the provision of information and advice if you judge that an individual, or perhaps the family in the case of a child, will nevertheless need extra help to enable them to access e.g. community resources or preventative services.  </a:t>
            </a:r>
          </a:p>
          <a:p>
            <a:pPr marL="171450" indent="-171450">
              <a:buFont typeface="Arial" panose="020B0604020202020204" pitchFamily="34" charset="0"/>
              <a:buChar char="•"/>
            </a:pPr>
            <a:endParaRPr lang="en-GB" dirty="0"/>
          </a:p>
          <a:p>
            <a:r>
              <a:rPr lang="en-GB" dirty="0"/>
              <a:t>In 2019, a report by the Wales Audit Office looking at the provision of IAA across Wales (</a:t>
            </a:r>
            <a:r>
              <a:rPr lang="en-GB" i="1" dirty="0"/>
              <a:t>The ‘Front Door’ to Adult Social Care</a:t>
            </a:r>
            <a:r>
              <a:rPr lang="en-GB" dirty="0"/>
              <a:t>) described the elements of IAA as being: </a:t>
            </a:r>
          </a:p>
          <a:p>
            <a:endParaRPr lang="en-GB" dirty="0"/>
          </a:p>
          <a:p>
            <a:pPr marL="171450" indent="-171450">
              <a:buFont typeface="Arial" panose="020B0604020202020204" pitchFamily="34" charset="0"/>
              <a:buChar char="•"/>
            </a:pPr>
            <a:r>
              <a:rPr lang="en-GB" dirty="0"/>
              <a:t>Information – this involves supporting people by providing good-quality information that helps them make informed decisions about their well-being. This can include information about how the social-care system works, the availability of services that may aid their well-being and how to access them, direct payments, or information about carers’ assessments. </a:t>
            </a:r>
          </a:p>
          <a:p>
            <a:pPr marL="171450" indent="-171450">
              <a:buFont typeface="Arial" panose="020B0604020202020204" pitchFamily="34" charset="0"/>
              <a:buChar char="•"/>
            </a:pPr>
            <a:r>
              <a:rPr lang="en-GB" dirty="0"/>
              <a:t>Advice – this is a step up from the simple provision of information in that it involves working with people to discuss the options available to find the best solutions for them. In order to provide advice, local-authority staff require an understanding of people’s situations. This is done by undertaking a proportionate assessment.  </a:t>
            </a:r>
          </a:p>
          <a:p>
            <a:pPr marL="171450" indent="-171450">
              <a:buFont typeface="Arial" panose="020B0604020202020204" pitchFamily="34" charset="0"/>
              <a:buChar char="•"/>
            </a:pPr>
            <a:r>
              <a:rPr lang="en-GB" dirty="0"/>
              <a:t>Assistance – if unable to address an enquirer’s needs via the provision of information or advice, assistance will involve another person taking action with the enquirer to access care and support, or a carer to access support. This may lead the enquirer onward to receiving or being offered a full statutory assessment to determine their eligibility for more formal care and support. </a:t>
            </a:r>
          </a:p>
          <a:p>
            <a:endParaRPr lang="en-GB" dirty="0">
              <a:cs typeface="Calibri"/>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9</a:t>
            </a:fld>
            <a:endParaRPr lang="en-US"/>
          </a:p>
        </p:txBody>
      </p:sp>
    </p:spTree>
    <p:extLst>
      <p:ext uri="{BB962C8B-B14F-4D97-AF65-F5344CB8AC3E}">
        <p14:creationId xmlns:p14="http://schemas.microsoft.com/office/powerpoint/2010/main" val="35089547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u="none" dirty="0">
                <a:solidFill>
                  <a:schemeClr val="tx1"/>
                </a:solidFill>
                <a:latin typeface="Arial" panose="020B0604020202020204" pitchFamily="34" charset="0"/>
                <a:cs typeface="Arial" panose="020B0604020202020204" pitchFamily="34" charset="0"/>
              </a:rPr>
              <a:t>Facilitator’s notes</a:t>
            </a:r>
          </a:p>
          <a:p>
            <a:endParaRPr lang="en-GB" sz="1200" b="1" i="0" u="sng" dirty="0">
              <a:solidFill>
                <a:schemeClr val="tx1"/>
              </a:solidFill>
              <a:latin typeface="Arial" panose="020B0604020202020204" pitchFamily="34" charset="0"/>
              <a:cs typeface="Arial" panose="020B0604020202020204" pitchFamily="34" charset="0"/>
            </a:endParaRPr>
          </a:p>
          <a:p>
            <a:r>
              <a:rPr lang="en-GB" dirty="0"/>
              <a:t>The Code of Practice for Part 2 says that: “The information, advice and assistance service will be easy to use, welcoming and informative”.  </a:t>
            </a:r>
          </a:p>
          <a:p>
            <a:endParaRPr lang="en-GB" dirty="0"/>
          </a:p>
          <a:p>
            <a:r>
              <a:rPr lang="en-GB" dirty="0"/>
              <a:t>The service will offer a first point of contact with the care and support system, and for many people this will be their first encounter with social services.  </a:t>
            </a:r>
          </a:p>
          <a:p>
            <a:endParaRPr lang="en-GB" dirty="0"/>
          </a:p>
          <a:p>
            <a:r>
              <a:rPr lang="en-GB" dirty="0"/>
              <a:t>You must strive therefore to make it a positive experience with responses that are informative, knowledgeable and reassure the person that the advice given is impartial and in their best interests. </a:t>
            </a:r>
          </a:p>
          <a:p>
            <a:endParaRPr lang="en-GB" dirty="0"/>
          </a:p>
          <a:p>
            <a:r>
              <a:rPr lang="en-GB" dirty="0"/>
              <a:t>For those using the service, they must feel like they have reached someone who first and foremost listens to them.  </a:t>
            </a:r>
          </a:p>
          <a:p>
            <a:endParaRPr lang="en-GB" dirty="0"/>
          </a:p>
          <a:p>
            <a:r>
              <a:rPr lang="en-GB" dirty="0"/>
              <a:t>People must have an opportunity to explain what matters to them, to explore what options are available, and to find the help that they feel is right for them to achieve their personal outcomes. </a:t>
            </a:r>
          </a:p>
          <a:p>
            <a:endParaRPr lang="en-GB" dirty="0"/>
          </a:p>
          <a:p>
            <a:r>
              <a:rPr lang="en-GB" dirty="0"/>
              <a:t>Signposting and referring will provide people with choices about the support and services available in their local area, particularly preventative services.  </a:t>
            </a:r>
          </a:p>
          <a:p>
            <a:endParaRPr lang="en-GB" dirty="0"/>
          </a:p>
          <a:p>
            <a:r>
              <a:rPr lang="en-GB" dirty="0"/>
              <a:t>Where appropriate, the IAA service must support people to access preventative services, referring them or helping them make contact, rather than solely offering them basic contact details. </a:t>
            </a:r>
          </a:p>
          <a:p>
            <a:endParaRPr lang="en-GB" dirty="0"/>
          </a:p>
          <a:p>
            <a:r>
              <a:rPr lang="en-GB" dirty="0"/>
              <a:t>Note: There are some circumstances where it could be important for information and advice to be provided independently. </a:t>
            </a:r>
          </a:p>
          <a:p>
            <a:endParaRPr lang="en-GB" dirty="0"/>
          </a:p>
          <a:p>
            <a:r>
              <a:rPr lang="en-GB" dirty="0"/>
              <a:t>Where appropriate, you can signpost or refer people to national sources of information and advice, such as NHS Direct, the Care Inspectorate Wales website, </a:t>
            </a:r>
            <a:r>
              <a:rPr lang="en-GB" dirty="0" err="1"/>
              <a:t>Dewis</a:t>
            </a:r>
            <a:r>
              <a:rPr lang="en-GB" dirty="0"/>
              <a:t> Cymru, the </a:t>
            </a:r>
            <a:r>
              <a:rPr lang="en-GB" dirty="0" err="1"/>
              <a:t>Meic</a:t>
            </a:r>
            <a:r>
              <a:rPr lang="en-GB" dirty="0"/>
              <a:t> helpline for children and young people, the </a:t>
            </a:r>
            <a:r>
              <a:rPr lang="en-GB" dirty="0" err="1"/>
              <a:t>Infoengine</a:t>
            </a:r>
            <a:r>
              <a:rPr lang="en-GB" dirty="0"/>
              <a:t> online directory of services covering Powys, Ceredigion, Pembrokeshire and Carmarthenshire or the Carers Direct telephone helpline, or national charities or advice services supporting people with disabilities or specific conditions. </a:t>
            </a:r>
          </a:p>
          <a:p>
            <a:endParaRPr lang="en-GB" dirty="0"/>
          </a:p>
          <a:p>
            <a:r>
              <a:rPr lang="en-GB" dirty="0"/>
              <a:t>The Code of Practice specifically states that there should be a written or oral response to web-based enquiries within three working days. </a:t>
            </a:r>
          </a:p>
          <a:p>
            <a:endParaRPr lang="en-GB" dirty="0"/>
          </a:p>
          <a:p>
            <a:r>
              <a:rPr lang="en-GB" dirty="0"/>
              <a:t>The points raised on this slide are duties placed on local authorities when providing IAA. </a:t>
            </a:r>
          </a:p>
          <a:p>
            <a:endParaRPr lang="en-GB" dirty="0">
              <a:cs typeface="Calibri"/>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10</a:t>
            </a:fld>
            <a:endParaRPr lang="en-US"/>
          </a:p>
        </p:txBody>
      </p:sp>
    </p:spTree>
    <p:extLst>
      <p:ext uri="{BB962C8B-B14F-4D97-AF65-F5344CB8AC3E}">
        <p14:creationId xmlns:p14="http://schemas.microsoft.com/office/powerpoint/2010/main" val="1086122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u="none" kern="1200" dirty="0">
                <a:solidFill>
                  <a:schemeClr val="tx1"/>
                </a:solidFill>
                <a:effectLst/>
                <a:latin typeface="+mn-lt"/>
                <a:ea typeface="+mn-ea"/>
                <a:cs typeface="+mn-cs"/>
              </a:rPr>
              <a:t>Facilitator’s notes:</a:t>
            </a:r>
          </a:p>
          <a:p>
            <a:endParaRPr lang="en-GB" sz="1200" kern="1200" dirty="0">
              <a:solidFill>
                <a:schemeClr val="tx1"/>
              </a:solidFill>
              <a:effectLst/>
              <a:latin typeface="+mn-lt"/>
              <a:ea typeface="+mn-ea"/>
              <a:cs typeface="+mn-cs"/>
            </a:endParaRPr>
          </a:p>
          <a:p>
            <a:r>
              <a:rPr lang="en-GB" dirty="0"/>
              <a:t>Common examples of concerns to providing outcomes-focused conversations include: </a:t>
            </a:r>
          </a:p>
          <a:p>
            <a:endParaRPr lang="en-GB" dirty="0"/>
          </a:p>
          <a:p>
            <a:pPr marL="171450" indent="-171450">
              <a:buFont typeface="Arial" panose="020B0604020202020204" pitchFamily="34" charset="0"/>
              <a:buChar char="•"/>
            </a:pPr>
            <a:r>
              <a:rPr lang="en-GB" dirty="0"/>
              <a:t>we don’t have the time </a:t>
            </a:r>
          </a:p>
          <a:p>
            <a:pPr marL="171450" indent="-171450">
              <a:buFont typeface="Arial" panose="020B0604020202020204" pitchFamily="34" charset="0"/>
              <a:buChar char="•"/>
            </a:pPr>
            <a:r>
              <a:rPr lang="en-GB" dirty="0"/>
              <a:t>our system doesn’t let us record the right information </a:t>
            </a:r>
          </a:p>
          <a:p>
            <a:pPr marL="171450" indent="-171450">
              <a:buFont typeface="Arial" panose="020B0604020202020204" pitchFamily="34" charset="0"/>
              <a:buChar char="•"/>
            </a:pPr>
            <a:r>
              <a:rPr lang="en-GB" dirty="0"/>
              <a:t>I’m not a counsellor </a:t>
            </a:r>
          </a:p>
          <a:p>
            <a:pPr marL="171450" indent="-171450">
              <a:buFont typeface="Arial" panose="020B0604020202020204" pitchFamily="34" charset="0"/>
              <a:buChar char="•"/>
            </a:pPr>
            <a:r>
              <a:rPr lang="en-GB" dirty="0"/>
              <a:t>we don’t have the services people want  </a:t>
            </a:r>
          </a:p>
          <a:p>
            <a:pPr marL="171450" indent="-171450">
              <a:buFont typeface="Arial" panose="020B0604020202020204" pitchFamily="34" charset="0"/>
              <a:buChar char="•"/>
            </a:pPr>
            <a:r>
              <a:rPr lang="en-GB" dirty="0"/>
              <a:t>people often don’t know what they want </a:t>
            </a:r>
          </a:p>
          <a:p>
            <a:pPr marL="171450" indent="-171450">
              <a:buFont typeface="Arial" panose="020B0604020202020204" pitchFamily="34" charset="0"/>
              <a:buChar char="•"/>
            </a:pPr>
            <a:r>
              <a:rPr lang="en-GB" dirty="0"/>
              <a:t>people aren’t interested in having a conversation, they just want what their friend or neighbour has and they want it now </a:t>
            </a:r>
          </a:p>
          <a:p>
            <a:pPr marL="171450" indent="-171450">
              <a:buFont typeface="Arial" panose="020B0604020202020204" pitchFamily="34" charset="0"/>
              <a:buChar char="•"/>
            </a:pPr>
            <a:r>
              <a:rPr lang="en-GB" dirty="0"/>
              <a:t>I generally know within 30 seconds what I’m going to do next. </a:t>
            </a:r>
          </a:p>
          <a:p>
            <a:endParaRPr lang="en-GB" dirty="0"/>
          </a:p>
          <a:p>
            <a:r>
              <a:rPr lang="en-GB" dirty="0"/>
              <a:t>It is important therefore that regardless of the time available, there is a focus on prioritising what is important to the individual making contact for IAA. </a:t>
            </a:r>
          </a:p>
          <a:p>
            <a:endParaRPr lang="en-GB" dirty="0">
              <a:cs typeface="Calibri"/>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11</a:t>
            </a:fld>
            <a:endParaRPr lang="en-US"/>
          </a:p>
        </p:txBody>
      </p:sp>
    </p:spTree>
    <p:extLst>
      <p:ext uri="{BB962C8B-B14F-4D97-AF65-F5344CB8AC3E}">
        <p14:creationId xmlns:p14="http://schemas.microsoft.com/office/powerpoint/2010/main" val="42037796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8.emf"/><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1.emf"/></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Workforce learning &amp; Dev">
    <p:bg>
      <p:bgPr>
        <a:solidFill>
          <a:srgbClr val="16AD85"/>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749800"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6922547" y="5999825"/>
            <a:ext cx="1496910" cy="640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77872"/>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06953"/>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893915"/>
            <a:ext cx="3759283" cy="1024286"/>
          </a:xfrm>
        </p:spPr>
        <p:txBody>
          <a:bodyPr>
            <a:normAutofit/>
          </a:bodyPr>
          <a:lstStyle>
            <a:lvl1pPr marL="0" indent="0">
              <a:buNone/>
              <a:defRPr sz="2800">
                <a:solidFill>
                  <a:srgbClr val="37394C"/>
                </a:solidFill>
              </a:defRPr>
            </a:lvl1pPr>
          </a:lstStyle>
          <a:p>
            <a:pPr lvl="0"/>
            <a:r>
              <a:rPr lang="en-US" dirty="0"/>
              <a:t>Workforce and learning development </a:t>
            </a:r>
          </a:p>
        </p:txBody>
      </p:sp>
      <p:sp>
        <p:nvSpPr>
          <p:cNvPr id="15" name="Text Placeholder 14"/>
          <p:cNvSpPr>
            <a:spLocks noGrp="1"/>
          </p:cNvSpPr>
          <p:nvPr>
            <p:ph type="body" sz="quarter" idx="14"/>
          </p:nvPr>
        </p:nvSpPr>
        <p:spPr>
          <a:xfrm>
            <a:off x="628486" y="5164834"/>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298378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ndscape image slide">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a:solidFill>
                  <a:srgbClr val="37394C"/>
                </a:solidFill>
              </a:rPr>
              <a:t>www.gofalcymdeithasol.cymru</a:t>
            </a:r>
          </a:p>
          <a:p>
            <a:pPr eaLnBrk="1" hangingPunct="1"/>
            <a:r>
              <a:rPr lang="en-US" altLang="x-none" sz="1100">
                <a:solidFill>
                  <a:srgbClr val="37394C"/>
                </a:solidFill>
              </a:rPr>
              <a:t>www.socialcare.wales</a:t>
            </a:r>
          </a:p>
        </p:txBody>
      </p:sp>
      <p:cxnSp>
        <p:nvCxnSpPr>
          <p:cNvPr id="8" name="Straight Connector 7"/>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EB5E57"/>
                </a:solidFill>
              </a:defRPr>
            </a:lvl1pPr>
          </a:lstStyle>
          <a:p>
            <a:r>
              <a:rPr lang="en-US" dirty="0"/>
              <a:t>Click to edit Master title style</a:t>
            </a:r>
          </a:p>
        </p:txBody>
      </p:sp>
      <p:sp>
        <p:nvSpPr>
          <p:cNvPr id="39" name="Text Placeholder 38"/>
          <p:cNvSpPr>
            <a:spLocks noGrp="1"/>
          </p:cNvSpPr>
          <p:nvPr>
            <p:ph type="body" sz="quarter" idx="11" hasCustomPrompt="1"/>
          </p:nvPr>
        </p:nvSpPr>
        <p:spPr>
          <a:xfrm>
            <a:off x="4887471" y="441665"/>
            <a:ext cx="3665537" cy="862480"/>
          </a:xfrm>
        </p:spPr>
        <p:txBody>
          <a:bodyPr>
            <a:noAutofit/>
          </a:bodyPr>
          <a:lstStyle>
            <a:lvl1pPr marL="0" indent="0">
              <a:buNone/>
              <a:defRPr sz="2800">
                <a:solidFill>
                  <a:srgbClr val="EB5E57"/>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dirty="0"/>
              <a:t>Click to edit Master title style</a:t>
            </a:r>
          </a:p>
        </p:txBody>
      </p:sp>
      <p:sp>
        <p:nvSpPr>
          <p:cNvPr id="45" name="Picture Placeholder 44"/>
          <p:cNvSpPr>
            <a:spLocks noGrp="1"/>
          </p:cNvSpPr>
          <p:nvPr>
            <p:ph type="pic" sz="quarter" idx="14"/>
          </p:nvPr>
        </p:nvSpPr>
        <p:spPr>
          <a:xfrm>
            <a:off x="623889" y="1550833"/>
            <a:ext cx="7929119" cy="4025508"/>
          </a:xfrm>
          <a:ln w="120650">
            <a:solidFill>
              <a:srgbClr val="37394C"/>
            </a:solidFill>
            <a:round/>
          </a:ln>
        </p:spPr>
        <p:txBody>
          <a:bodyPr rtlCol="0">
            <a:normAutofit/>
          </a:bodyPr>
          <a:lstStyle/>
          <a:p>
            <a:pPr lvl="0"/>
            <a:r>
              <a:rPr lang="en-US" noProof="0" dirty="0"/>
              <a:t>Click icon to add picture</a:t>
            </a:r>
          </a:p>
        </p:txBody>
      </p:sp>
      <p:pic>
        <p:nvPicPr>
          <p:cNvPr id="9"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1088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bg>
      <p:bgPr>
        <a:solidFill>
          <a:srgbClr val="37394C"/>
        </a:solidFill>
        <a:effectLst/>
      </p:bgPr>
    </p:bg>
    <p:spTree>
      <p:nvGrpSpPr>
        <p:cNvPr id="1" name=""/>
        <p:cNvGrpSpPr/>
        <p:nvPr/>
      </p:nvGrpSpPr>
      <p:grpSpPr>
        <a:xfrm>
          <a:off x="0" y="0"/>
          <a:ext cx="0" cy="0"/>
          <a:chOff x="0" y="0"/>
          <a:chExt cx="0" cy="0"/>
        </a:xfrm>
      </p:grpSpPr>
      <p:pic>
        <p:nvPicPr>
          <p:cNvPr id="2"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8650" y="6157913"/>
            <a:ext cx="1868488"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765675" y="850900"/>
            <a:ext cx="7300913"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algn="ctr" eaLnBrk="1" hangingPunct="1"/>
            <a:r>
              <a:rPr lang="en-US" altLang="x-none" sz="1200" dirty="0" err="1">
                <a:solidFill>
                  <a:schemeClr val="bg1"/>
                </a:solidFill>
              </a:rPr>
              <a:t>gofalcymdeithasol.cymru</a:t>
            </a:r>
            <a:endParaRPr lang="en-US" altLang="x-none" sz="1200" dirty="0">
              <a:solidFill>
                <a:schemeClr val="bg1"/>
              </a:solidFill>
            </a:endParaRPr>
          </a:p>
          <a:p>
            <a:pPr algn="ctr" eaLnBrk="1" hangingPunct="1"/>
            <a:r>
              <a:rPr lang="en-US" altLang="x-none" sz="1200" dirty="0" err="1">
                <a:solidFill>
                  <a:schemeClr val="bg1"/>
                </a:solidFill>
              </a:rPr>
              <a:t>socialcare.wales</a:t>
            </a:r>
            <a:endParaRPr lang="en-US" altLang="x-none" sz="1200" dirty="0">
              <a:solidFill>
                <a:schemeClr val="bg1"/>
              </a:solidFill>
            </a:endParaRPr>
          </a:p>
        </p:txBody>
      </p:sp>
      <p:sp>
        <p:nvSpPr>
          <p:cNvPr id="5" name="TextBox 7"/>
          <p:cNvSpPr txBox="1">
            <a:spLocks noChangeArrowheads="1"/>
          </p:cNvSpPr>
          <p:nvPr/>
        </p:nvSpPr>
        <p:spPr bwMode="auto">
          <a:xfrm>
            <a:off x="757238" y="24765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endParaRPr lang="x-none" altLang="x-none"/>
          </a:p>
        </p:txBody>
      </p:sp>
      <p:pic>
        <p:nvPicPr>
          <p:cNvPr id="6"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972300" y="5986463"/>
            <a:ext cx="1717675"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a:extLst>
              <a:ext uri="{FF2B5EF4-FFF2-40B4-BE49-F238E27FC236}">
                <a16:creationId xmlns:a16="http://schemas.microsoft.com/office/drawing/2014/main" id="{10EAB9EC-2F7F-CA4A-BEDB-9038F562C268}"/>
              </a:ext>
            </a:extLst>
          </p:cNvPr>
          <p:cNvSpPr txBox="1">
            <a:spLocks noChangeArrowheads="1"/>
          </p:cNvSpPr>
          <p:nvPr userDrawn="1"/>
        </p:nvSpPr>
        <p:spPr bwMode="auto">
          <a:xfrm>
            <a:off x="696913" y="2054225"/>
            <a:ext cx="3759200" cy="164782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4800" dirty="0" err="1">
                <a:solidFill>
                  <a:srgbClr val="F7AB64"/>
                </a:solidFill>
              </a:rPr>
              <a:t>Diolch</a:t>
            </a:r>
            <a:endParaRPr lang="en-US" altLang="x-none" sz="4800" dirty="0">
              <a:solidFill>
                <a:srgbClr val="F7AB64"/>
              </a:solidFill>
            </a:endParaRPr>
          </a:p>
          <a:p>
            <a:pPr eaLnBrk="1" hangingPunct="1"/>
            <a:r>
              <a:rPr lang="en-US" altLang="x-none" sz="4800" dirty="0">
                <a:solidFill>
                  <a:srgbClr val="F7AB64"/>
                </a:solidFill>
              </a:rPr>
              <a:t>Thank you</a:t>
            </a:r>
          </a:p>
        </p:txBody>
      </p:sp>
      <p:cxnSp>
        <p:nvCxnSpPr>
          <p:cNvPr id="11" name="Straight Connector 10">
            <a:extLst>
              <a:ext uri="{FF2B5EF4-FFF2-40B4-BE49-F238E27FC236}">
                <a16:creationId xmlns:a16="http://schemas.microsoft.com/office/drawing/2014/main" id="{A6B4B811-496B-284B-995B-4524B3969E12}"/>
              </a:ext>
            </a:extLst>
          </p:cNvPr>
          <p:cNvCxnSpPr/>
          <p:nvPr userDrawn="1"/>
        </p:nvCxnSpPr>
        <p:spPr>
          <a:xfrm>
            <a:off x="831850" y="4002088"/>
            <a:ext cx="3170238" cy="0"/>
          </a:xfrm>
          <a:prstGeom prst="line">
            <a:avLst/>
          </a:prstGeom>
          <a:ln w="31750">
            <a:solidFill>
              <a:srgbClr val="F7AB64"/>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DF9D187C-8FD6-5B46-B965-40CB5CFEDD64}"/>
              </a:ext>
            </a:extLst>
          </p:cNvPr>
          <p:cNvCxnSpPr/>
          <p:nvPr userDrawn="1"/>
        </p:nvCxnSpPr>
        <p:spPr>
          <a:xfrm>
            <a:off x="831850" y="1754188"/>
            <a:ext cx="3170238" cy="0"/>
          </a:xfrm>
          <a:prstGeom prst="line">
            <a:avLst/>
          </a:prstGeom>
          <a:ln w="31750">
            <a:solidFill>
              <a:srgbClr val="F7AB6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2789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87078"/>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A634F050-CADA-4C40-8DC4-FA2BCB9EA614}" type="datetimeFigureOut">
              <a:rPr lang="en-US"/>
              <a:pPr>
                <a:defRPr/>
              </a:pPr>
              <a:t>3/30/2021</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D85A6F1E-FA0D-074E-A111-CB4010084BFD}" type="slidenum">
              <a:rPr lang="en-US"/>
              <a:pPr>
                <a:defRPr/>
              </a:pPr>
              <a:t>‹#›</a:t>
            </a:fld>
            <a:endParaRPr lang="en-US" dirty="0"/>
          </a:p>
        </p:txBody>
      </p:sp>
    </p:spTree>
    <p:extLst>
      <p:ext uri="{BB962C8B-B14F-4D97-AF65-F5344CB8AC3E}">
        <p14:creationId xmlns:p14="http://schemas.microsoft.com/office/powerpoint/2010/main" val="14921408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solidFill>
                  <a:srgbClr val="EB5E57"/>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9A938BC3-ECCE-154A-946A-2066AC66F1F8}" type="datetimeFigureOut">
              <a:rPr lang="en-US"/>
              <a:pPr>
                <a:defRPr/>
              </a:pPr>
              <a:t>3/30/2021</a:t>
            </a:fld>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D97770EF-719A-5D4E-9390-ECD3B273CE68}" type="slidenum">
              <a:rPr lang="en-US"/>
              <a:pPr>
                <a:defRPr/>
              </a:pPr>
              <a:t>‹#›</a:t>
            </a:fld>
            <a:endParaRPr lang="en-US"/>
          </a:p>
        </p:txBody>
      </p:sp>
    </p:spTree>
    <p:extLst>
      <p:ext uri="{BB962C8B-B14F-4D97-AF65-F5344CB8AC3E}">
        <p14:creationId xmlns:p14="http://schemas.microsoft.com/office/powerpoint/2010/main" val="973875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87078"/>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132DF217-E8EC-014C-AF51-267D3BD1B1A8}" type="datetimeFigureOut">
              <a:rPr lang="en-US"/>
              <a:pPr>
                <a:defRPr/>
              </a:pPr>
              <a:t>3/30/2021</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800084F6-EA53-4643-9DBC-C3306A12AB46}" type="slidenum">
              <a:rPr lang="en-US"/>
              <a:pPr>
                <a:defRPr/>
              </a:pPr>
              <a:t>‹#›</a:t>
            </a:fld>
            <a:endParaRPr lang="en-US"/>
          </a:p>
        </p:txBody>
      </p:sp>
    </p:spTree>
    <p:extLst>
      <p:ext uri="{BB962C8B-B14F-4D97-AF65-F5344CB8AC3E}">
        <p14:creationId xmlns:p14="http://schemas.microsoft.com/office/powerpoint/2010/main" val="4099634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7F1AAC81-8505-A04E-AABE-085949CF4E39}" type="datetimeFigureOut">
              <a:rPr lang="en-US"/>
              <a:pPr>
                <a:defRPr/>
              </a:pPr>
              <a:t>3/30/2021</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C5C6B7AB-542E-A641-A8D9-0DE6232F6FBC}" type="slidenum">
              <a:rPr lang="en-US"/>
              <a:pPr>
                <a:defRPr/>
              </a:pPr>
              <a:t>‹#›</a:t>
            </a:fld>
            <a:endParaRPr lang="en-US"/>
          </a:p>
        </p:txBody>
      </p:sp>
    </p:spTree>
    <p:extLst>
      <p:ext uri="{BB962C8B-B14F-4D97-AF65-F5344CB8AC3E}">
        <p14:creationId xmlns:p14="http://schemas.microsoft.com/office/powerpoint/2010/main" val="11275763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9BC1135B-B182-A940-9B72-9DCFCE0F1432}" type="datetimeFigureOut">
              <a:rPr lang="en-US"/>
              <a:pPr>
                <a:defRPr/>
              </a:pPr>
              <a:t>3/30/2021</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C5D79289-4032-E045-802A-D09BDE4B3882}" type="slidenum">
              <a:rPr lang="en-US"/>
              <a:pPr>
                <a:defRPr/>
              </a:pPr>
              <a:t>‹#›</a:t>
            </a:fld>
            <a:endParaRPr lang="en-US"/>
          </a:p>
        </p:txBody>
      </p:sp>
    </p:spTree>
    <p:extLst>
      <p:ext uri="{BB962C8B-B14F-4D97-AF65-F5344CB8AC3E}">
        <p14:creationId xmlns:p14="http://schemas.microsoft.com/office/powerpoint/2010/main" val="1779660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Research">
    <p:bg>
      <p:bgPr>
        <a:solidFill>
          <a:srgbClr val="257D86"/>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49800"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942138" y="5929313"/>
            <a:ext cx="171767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58800" y="280988"/>
            <a:ext cx="335915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831138"/>
            <a:ext cx="3765220" cy="568748"/>
          </a:xfrm>
        </p:spPr>
        <p:txBody>
          <a:bodyPr>
            <a:normAutofit/>
          </a:bodyPr>
          <a:lstStyle>
            <a:lvl1pPr marL="0" indent="0" algn="l">
              <a:buNone/>
              <a:defRPr sz="16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60219"/>
            <a:ext cx="3765220" cy="1024286"/>
          </a:xfrm>
          <a:prstGeom prst="rect">
            <a:avLst/>
          </a:prstGeom>
        </p:spPr>
        <p:txBody>
          <a:bodyPr anchor="t">
            <a:normAutofit/>
          </a:bodyPr>
          <a:lstStyle>
            <a:lvl1pPr>
              <a:defRPr sz="2800" baseline="0">
                <a:solidFill>
                  <a:schemeClr val="bg1"/>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947181"/>
            <a:ext cx="3759283" cy="1024286"/>
          </a:xfrm>
        </p:spPr>
        <p:txBody>
          <a:bodyPr>
            <a:normAutofit/>
          </a:bodyPr>
          <a:lstStyle>
            <a:lvl1pPr marL="0" indent="0">
              <a:buNone/>
              <a:defRPr sz="2800">
                <a:solidFill>
                  <a:schemeClr val="bg1"/>
                </a:solidFill>
              </a:defRPr>
            </a:lvl1pPr>
          </a:lstStyle>
          <a:p>
            <a:pPr lvl="0"/>
            <a:r>
              <a:rPr lang="en-US" dirty="0"/>
              <a:t>Research template</a:t>
            </a:r>
          </a:p>
        </p:txBody>
      </p:sp>
      <p:sp>
        <p:nvSpPr>
          <p:cNvPr id="15" name="Text Placeholder 14"/>
          <p:cNvSpPr>
            <a:spLocks noGrp="1"/>
          </p:cNvSpPr>
          <p:nvPr>
            <p:ph type="body" sz="quarter" idx="14"/>
          </p:nvPr>
        </p:nvSpPr>
        <p:spPr>
          <a:xfrm>
            <a:off x="628486" y="5218100"/>
            <a:ext cx="3759447" cy="569541"/>
          </a:xfrm>
        </p:spPr>
        <p:txBody>
          <a:bodyPr>
            <a:normAutofit/>
          </a:bodyPr>
          <a:lstStyle>
            <a:lvl1pPr marL="0" indent="0">
              <a:buNone/>
              <a:defRPr sz="160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481419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Workforce regulation">
    <p:bg>
      <p:bgPr>
        <a:solidFill>
          <a:srgbClr val="EB5E57"/>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41863"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874138" y="5999450"/>
            <a:ext cx="1665190" cy="712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89899"/>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18980"/>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905942"/>
            <a:ext cx="3759283" cy="1024286"/>
          </a:xfrm>
        </p:spPr>
        <p:txBody>
          <a:bodyPr>
            <a:normAutofit/>
          </a:bodyPr>
          <a:lstStyle>
            <a:lvl1pPr marL="0" indent="0">
              <a:buNone/>
              <a:defRPr sz="2800">
                <a:solidFill>
                  <a:srgbClr val="37394C"/>
                </a:solidFill>
              </a:defRPr>
            </a:lvl1pPr>
          </a:lstStyle>
          <a:p>
            <a:pPr lvl="0"/>
            <a:r>
              <a:rPr lang="en-US" dirty="0"/>
              <a:t>Workforce regulation</a:t>
            </a:r>
          </a:p>
        </p:txBody>
      </p:sp>
      <p:sp>
        <p:nvSpPr>
          <p:cNvPr id="15" name="Text Placeholder 14"/>
          <p:cNvSpPr>
            <a:spLocks noGrp="1"/>
          </p:cNvSpPr>
          <p:nvPr>
            <p:ph type="body" sz="quarter" idx="14"/>
          </p:nvPr>
        </p:nvSpPr>
        <p:spPr>
          <a:xfrm>
            <a:off x="628486" y="5176861"/>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1648419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 Service improvement">
    <p:bg>
      <p:bgPr>
        <a:solidFill>
          <a:srgbClr val="F7AB64"/>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41863"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843934" y="5986630"/>
            <a:ext cx="1634456" cy="699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82404"/>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11485"/>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898447"/>
            <a:ext cx="3759283" cy="1024286"/>
          </a:xfrm>
        </p:spPr>
        <p:txBody>
          <a:bodyPr>
            <a:normAutofit/>
          </a:bodyPr>
          <a:lstStyle>
            <a:lvl1pPr marL="0" indent="0">
              <a:buNone/>
              <a:defRPr sz="2800">
                <a:solidFill>
                  <a:srgbClr val="37394C"/>
                </a:solidFill>
              </a:defRPr>
            </a:lvl1pPr>
          </a:lstStyle>
          <a:p>
            <a:pPr lvl="0"/>
            <a:r>
              <a:rPr lang="en-US" dirty="0"/>
              <a:t>Service improvement</a:t>
            </a:r>
          </a:p>
        </p:txBody>
      </p:sp>
      <p:sp>
        <p:nvSpPr>
          <p:cNvPr id="15" name="Text Placeholder 14"/>
          <p:cNvSpPr>
            <a:spLocks noGrp="1"/>
          </p:cNvSpPr>
          <p:nvPr>
            <p:ph type="body" sz="quarter" idx="14"/>
          </p:nvPr>
        </p:nvSpPr>
        <p:spPr>
          <a:xfrm>
            <a:off x="628486" y="5169366"/>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304931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 General">
    <p:bg>
      <p:bgPr>
        <a:solidFill>
          <a:schemeClr val="bg1"/>
        </a:solidFill>
        <a:effectLst/>
      </p:bgPr>
    </p:bg>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03775" y="850900"/>
            <a:ext cx="7300913"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14363" y="277813"/>
            <a:ext cx="3303587"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63683"/>
            <a:ext cx="3765220" cy="568748"/>
          </a:xfrm>
        </p:spPr>
        <p:txBody>
          <a:bodyPr>
            <a:normAutofit/>
          </a:bodyPr>
          <a:lstStyle>
            <a:lvl1pPr marL="0" indent="0" algn="l">
              <a:buNone/>
              <a:defRPr sz="1600" baseline="0">
                <a:solidFill>
                  <a:srgbClr val="16AD8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Title 6"/>
          <p:cNvSpPr>
            <a:spLocks noGrp="1"/>
          </p:cNvSpPr>
          <p:nvPr>
            <p:ph type="title"/>
          </p:nvPr>
        </p:nvSpPr>
        <p:spPr>
          <a:xfrm>
            <a:off x="628650" y="1492764"/>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p:nvPr>
        </p:nvSpPr>
        <p:spPr>
          <a:xfrm>
            <a:off x="628650" y="3879726"/>
            <a:ext cx="3759283" cy="1024286"/>
          </a:xfrm>
        </p:spPr>
        <p:txBody>
          <a:bodyPr>
            <a:normAutofit/>
          </a:bodyPr>
          <a:lstStyle>
            <a:lvl1pPr marL="0" indent="0">
              <a:buNone/>
              <a:defRPr sz="2800">
                <a:solidFill>
                  <a:srgbClr val="37394C"/>
                </a:solidFill>
              </a:defRPr>
            </a:lvl1pPr>
          </a:lstStyle>
          <a:p>
            <a:pPr lvl="0"/>
            <a:r>
              <a:rPr lang="en-US"/>
              <a:t>Click to edit Master text styles</a:t>
            </a:r>
          </a:p>
        </p:txBody>
      </p:sp>
      <p:sp>
        <p:nvSpPr>
          <p:cNvPr id="15" name="Text Placeholder 14"/>
          <p:cNvSpPr>
            <a:spLocks noGrp="1"/>
          </p:cNvSpPr>
          <p:nvPr>
            <p:ph type="body" sz="quarter" idx="14"/>
          </p:nvPr>
        </p:nvSpPr>
        <p:spPr>
          <a:xfrm>
            <a:off x="628486" y="5150645"/>
            <a:ext cx="3759447" cy="569541"/>
          </a:xfrm>
        </p:spPr>
        <p:txBody>
          <a:bodyPr>
            <a:normAutofit/>
          </a:bodyPr>
          <a:lstStyle>
            <a:lvl1pPr marL="0" indent="0">
              <a:buNone/>
              <a:defRPr sz="1600">
                <a:solidFill>
                  <a:srgbClr val="16AD85"/>
                </a:solidFill>
              </a:defRPr>
            </a:lvl1pPr>
          </a:lstStyle>
          <a:p>
            <a:pPr lvl="0"/>
            <a:r>
              <a:rPr lang="en-US"/>
              <a:t>Click to edit Master text styles</a:t>
            </a:r>
          </a:p>
        </p:txBody>
      </p:sp>
      <p:pic>
        <p:nvPicPr>
          <p:cNvPr id="6"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6767428" y="5952930"/>
            <a:ext cx="1632050" cy="698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79402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pic>
        <p:nvPicPr>
          <p:cNvPr id="7"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a:solidFill>
                  <a:srgbClr val="37394C"/>
                </a:solidFill>
              </a:rPr>
              <a:t>www.gofalcymdeithasol.cymru</a:t>
            </a:r>
          </a:p>
          <a:p>
            <a:pPr eaLnBrk="1" hangingPunct="1"/>
            <a:r>
              <a:rPr lang="en-US" altLang="x-none" sz="1100">
                <a:solidFill>
                  <a:srgbClr val="37394C"/>
                </a:solidFill>
              </a:rPr>
              <a:t>www.socialcare.wales</a:t>
            </a:r>
          </a:p>
        </p:txBody>
      </p:sp>
      <p:cxnSp>
        <p:nvCxnSpPr>
          <p:cNvPr id="9" name="Straight Connector 8"/>
          <p:cNvCxnSpPr/>
          <p:nvPr/>
        </p:nvCxnSpPr>
        <p:spPr>
          <a:xfrm>
            <a:off x="0" y="5957888"/>
            <a:ext cx="9144000" cy="0"/>
          </a:xfrm>
          <a:prstGeom prst="line">
            <a:avLst/>
          </a:prstGeom>
          <a:ln w="12700">
            <a:solidFill>
              <a:srgbClr val="F7AB64"/>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365127"/>
            <a:ext cx="3681080" cy="1031283"/>
          </a:xfrm>
          <a:prstGeom prst="rect">
            <a:avLst/>
          </a:prstGeom>
        </p:spPr>
        <p:txBody>
          <a:bodyPr anchor="t">
            <a:normAutofit/>
          </a:bodyPr>
          <a:lstStyle>
            <a:lvl1pPr>
              <a:defRPr sz="2800" baseline="0">
                <a:solidFill>
                  <a:srgbClr val="EB5E57"/>
                </a:solidFill>
              </a:defRPr>
            </a:lvl1pPr>
          </a:lstStyle>
          <a:p>
            <a:r>
              <a:rPr lang="en-US" dirty="0"/>
              <a:t>Click to edit Master title style</a:t>
            </a:r>
          </a:p>
        </p:txBody>
      </p:sp>
      <p:sp>
        <p:nvSpPr>
          <p:cNvPr id="10" name="Text Placeholder 9"/>
          <p:cNvSpPr>
            <a:spLocks noGrp="1"/>
          </p:cNvSpPr>
          <p:nvPr>
            <p:ph type="body" sz="quarter" idx="10"/>
          </p:nvPr>
        </p:nvSpPr>
        <p:spPr>
          <a:xfrm>
            <a:off x="4862513" y="365126"/>
            <a:ext cx="3690937" cy="1031284"/>
          </a:xfrm>
        </p:spPr>
        <p:txBody>
          <a:bodyPr/>
          <a:lstStyle>
            <a:lvl1pPr marL="0" indent="0">
              <a:buNone/>
              <a:defRPr>
                <a:solidFill>
                  <a:srgbClr val="EB5E57"/>
                </a:solidFill>
              </a:defRPr>
            </a:lvl1pPr>
          </a:lstStyle>
          <a:p>
            <a:pPr lvl="0"/>
            <a:r>
              <a:rPr lang="en-US" dirty="0"/>
              <a:t>Click to edit Master text styles</a:t>
            </a:r>
          </a:p>
        </p:txBody>
      </p:sp>
      <p:sp>
        <p:nvSpPr>
          <p:cNvPr id="12" name="Text Placeholder 11"/>
          <p:cNvSpPr>
            <a:spLocks noGrp="1"/>
          </p:cNvSpPr>
          <p:nvPr>
            <p:ph type="body" sz="quarter" idx="11"/>
          </p:nvPr>
        </p:nvSpPr>
        <p:spPr>
          <a:xfrm>
            <a:off x="4862513" y="1935163"/>
            <a:ext cx="3690937" cy="3480353"/>
          </a:xfrm>
        </p:spPr>
        <p:txBody>
          <a:bodyPr>
            <a:normAutofit/>
          </a:bodyPr>
          <a:lstStyle>
            <a:lvl1pPr marL="0" indent="0">
              <a:buClr>
                <a:srgbClr val="16AD85"/>
              </a:buClr>
              <a:buNone/>
              <a:defRPr sz="1800">
                <a:solidFill>
                  <a:srgbClr val="37394C"/>
                </a:solidFill>
              </a:defRPr>
            </a:lvl1pPr>
            <a:lvl2pPr marL="457200" indent="0">
              <a:buClr>
                <a:srgbClr val="16AD85"/>
              </a:buClr>
              <a:buNone/>
              <a:defRPr sz="1800">
                <a:solidFill>
                  <a:srgbClr val="37394C"/>
                </a:solidFill>
              </a:defRPr>
            </a:lvl2pPr>
            <a:lvl3pPr marL="914400" indent="0">
              <a:buClr>
                <a:srgbClr val="16AD85"/>
              </a:buClr>
              <a:buNone/>
              <a:defRPr sz="1800">
                <a:solidFill>
                  <a:srgbClr val="37394C"/>
                </a:solidFill>
              </a:defRPr>
            </a:lvl3pPr>
            <a:lvl4pPr marL="1371600" indent="0">
              <a:buClr>
                <a:srgbClr val="16AD85"/>
              </a:buClr>
              <a:buNone/>
              <a:defRPr sz="1800">
                <a:solidFill>
                  <a:srgbClr val="37394C"/>
                </a:solidFill>
              </a:defRPr>
            </a:lvl4pPr>
            <a:lvl5pPr marL="1828800" indent="0">
              <a:buClr>
                <a:srgbClr val="16AD85"/>
              </a:buClr>
              <a:buNone/>
              <a:defRPr sz="1800">
                <a:solidFill>
                  <a:srgbClr val="37394C"/>
                </a:solidFill>
              </a:defRPr>
            </a:lvl5pPr>
          </a:lstStyle>
          <a:p>
            <a:pPr lvl="0"/>
            <a:r>
              <a:rPr lang="en-US"/>
              <a:t>Click to edit Master text styles</a:t>
            </a:r>
          </a:p>
        </p:txBody>
      </p:sp>
      <p:sp>
        <p:nvSpPr>
          <p:cNvPr id="14" name="Text Placeholder 13"/>
          <p:cNvSpPr>
            <a:spLocks noGrp="1"/>
          </p:cNvSpPr>
          <p:nvPr>
            <p:ph type="body" sz="quarter" idx="12"/>
          </p:nvPr>
        </p:nvSpPr>
        <p:spPr>
          <a:xfrm>
            <a:off x="628650" y="1935163"/>
            <a:ext cx="3681413" cy="3480353"/>
          </a:xfrm>
        </p:spPr>
        <p:txBody>
          <a:bodyPr>
            <a:normAutofit/>
          </a:bodyPr>
          <a:lstStyle>
            <a:lvl1pPr marL="0" indent="0">
              <a:buClr>
                <a:srgbClr val="16AD85"/>
              </a:buClr>
              <a:buFontTx/>
              <a:buNone/>
              <a:defRPr sz="1800">
                <a:solidFill>
                  <a:srgbClr val="37394C"/>
                </a:solidFill>
              </a:defRPr>
            </a:lvl1pPr>
            <a:lvl2pPr marL="457200" indent="0">
              <a:buClr>
                <a:srgbClr val="16AD85"/>
              </a:buClr>
              <a:buFontTx/>
              <a:buNone/>
              <a:defRPr sz="1800">
                <a:solidFill>
                  <a:srgbClr val="37394C"/>
                </a:solidFill>
              </a:defRPr>
            </a:lvl2pPr>
            <a:lvl3pPr marL="914400" indent="0">
              <a:buClr>
                <a:srgbClr val="16AD85"/>
              </a:buClr>
              <a:buFontTx/>
              <a:buNone/>
              <a:defRPr sz="1800">
                <a:solidFill>
                  <a:srgbClr val="37394C"/>
                </a:solidFill>
              </a:defRPr>
            </a:lvl3pPr>
            <a:lvl4pPr marL="1371600" indent="0">
              <a:buClr>
                <a:srgbClr val="16AD85"/>
              </a:buClr>
              <a:buFontTx/>
              <a:buNone/>
              <a:defRPr sz="1800">
                <a:solidFill>
                  <a:srgbClr val="37394C"/>
                </a:solidFill>
              </a:defRPr>
            </a:lvl4pPr>
            <a:lvl5pPr marL="1828800" indent="0">
              <a:buClr>
                <a:srgbClr val="16AD85"/>
              </a:buClr>
              <a:buFontTx/>
              <a:buNone/>
              <a:defRPr sz="1800">
                <a:solidFill>
                  <a:srgbClr val="37394C"/>
                </a:solidFill>
              </a:defRPr>
            </a:lvl5pPr>
          </a:lstStyle>
          <a:p>
            <a:pPr lvl="0"/>
            <a:r>
              <a:rPr lang="en-US"/>
              <a:t>Click to edit Master text styles</a:t>
            </a:r>
          </a:p>
        </p:txBody>
      </p:sp>
      <p:pic>
        <p:nvPicPr>
          <p:cNvPr id="11"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2"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3215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bullet slide">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rPr>
              <a:t>www.gofalcymdeithasol.cymru</a:t>
            </a:r>
          </a:p>
          <a:p>
            <a:pPr eaLnBrk="1" hangingPunct="1"/>
            <a:r>
              <a:rPr lang="en-US" altLang="x-none" sz="1100" dirty="0">
                <a:solidFill>
                  <a:srgbClr val="37394C"/>
                </a:solidFill>
              </a:rPr>
              <a:t>www.socialcare.wales</a:t>
            </a:r>
          </a:p>
        </p:txBody>
      </p:sp>
      <p:cxnSp>
        <p:nvCxnSpPr>
          <p:cNvPr id="11" name="Straight Connector 10"/>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365127"/>
            <a:ext cx="3681080" cy="1031283"/>
          </a:xfrm>
          <a:prstGeom prst="rect">
            <a:avLst/>
          </a:prstGeom>
        </p:spPr>
        <p:txBody>
          <a:bodyPr anchor="t">
            <a:normAutofit/>
          </a:bodyPr>
          <a:lstStyle>
            <a:lvl1pPr>
              <a:defRPr sz="2800" baseline="0">
                <a:solidFill>
                  <a:srgbClr val="EB5E57"/>
                </a:solidFill>
              </a:defRPr>
            </a:lvl1pPr>
          </a:lstStyle>
          <a:p>
            <a:r>
              <a:rPr lang="en-US" dirty="0"/>
              <a:t>Click to edit Master title style</a:t>
            </a:r>
          </a:p>
        </p:txBody>
      </p:sp>
      <p:sp>
        <p:nvSpPr>
          <p:cNvPr id="10" name="Text Placeholder 9"/>
          <p:cNvSpPr>
            <a:spLocks noGrp="1"/>
          </p:cNvSpPr>
          <p:nvPr>
            <p:ph type="body" sz="quarter" idx="10"/>
          </p:nvPr>
        </p:nvSpPr>
        <p:spPr>
          <a:xfrm>
            <a:off x="4862513" y="365126"/>
            <a:ext cx="3690937" cy="1031284"/>
          </a:xfrm>
        </p:spPr>
        <p:txBody>
          <a:bodyPr/>
          <a:lstStyle>
            <a:lvl1pPr marL="0" indent="0">
              <a:buNone/>
              <a:defRPr>
                <a:solidFill>
                  <a:srgbClr val="EB5E57"/>
                </a:solidFill>
              </a:defRPr>
            </a:lvl1pPr>
          </a:lstStyle>
          <a:p>
            <a:pPr lvl="0"/>
            <a:r>
              <a:rPr lang="en-US" dirty="0"/>
              <a:t>Click to edit Master text styles</a:t>
            </a:r>
          </a:p>
        </p:txBody>
      </p:sp>
      <p:sp>
        <p:nvSpPr>
          <p:cNvPr id="4" name="Text Placeholder 3"/>
          <p:cNvSpPr>
            <a:spLocks noGrp="1"/>
          </p:cNvSpPr>
          <p:nvPr>
            <p:ph type="body" sz="quarter" idx="11"/>
          </p:nvPr>
        </p:nvSpPr>
        <p:spPr>
          <a:xfrm>
            <a:off x="628650" y="1649413"/>
            <a:ext cx="3681413" cy="3851275"/>
          </a:xfrm>
        </p:spPr>
        <p:txBody>
          <a:bodyPr>
            <a:normAutofit/>
          </a:bodyPr>
          <a:lstStyle>
            <a:lvl1pPr>
              <a:buClr>
                <a:srgbClr val="EB5E57"/>
              </a:buClr>
              <a:defRPr sz="2400">
                <a:solidFill>
                  <a:srgbClr val="37394C"/>
                </a:solidFill>
              </a:defRPr>
            </a:lvl1pPr>
            <a:lvl2pPr>
              <a:buClr>
                <a:srgbClr val="EB5E57"/>
              </a:buClr>
              <a:defRPr sz="2000">
                <a:solidFill>
                  <a:srgbClr val="37394C"/>
                </a:solidFill>
              </a:defRPr>
            </a:lvl2pPr>
            <a:lvl3pPr>
              <a:buClr>
                <a:srgbClr val="EB5E57"/>
              </a:buClr>
              <a:defRPr sz="1800">
                <a:solidFill>
                  <a:srgbClr val="37394C"/>
                </a:solidFill>
              </a:defRPr>
            </a:lvl3pPr>
            <a:lvl4pPr>
              <a:buClr>
                <a:srgbClr val="EB5E57"/>
              </a:buClr>
              <a:defRPr sz="1600">
                <a:solidFill>
                  <a:srgbClr val="37394C"/>
                </a:solidFill>
              </a:defRPr>
            </a:lvl4pPr>
            <a:lvl5pPr>
              <a:buClr>
                <a:srgbClr val="EB5E57"/>
              </a:buClr>
              <a:defRPr sz="1600">
                <a:solidFill>
                  <a:srgbClr val="37394C"/>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5"/>
          <p:cNvSpPr>
            <a:spLocks noGrp="1"/>
          </p:cNvSpPr>
          <p:nvPr>
            <p:ph type="body" sz="quarter" idx="12"/>
          </p:nvPr>
        </p:nvSpPr>
        <p:spPr>
          <a:xfrm>
            <a:off x="4862513" y="1649413"/>
            <a:ext cx="3690495" cy="3851275"/>
          </a:xfrm>
        </p:spPr>
        <p:txBody>
          <a:bodyPr>
            <a:normAutofit/>
          </a:bodyPr>
          <a:lstStyle>
            <a:lvl1pPr>
              <a:buClr>
                <a:srgbClr val="EB5E57"/>
              </a:buClr>
              <a:defRPr sz="2400">
                <a:solidFill>
                  <a:srgbClr val="37394C"/>
                </a:solidFill>
              </a:defRPr>
            </a:lvl1pPr>
            <a:lvl2pPr>
              <a:buClr>
                <a:srgbClr val="EB5E57"/>
              </a:buClr>
              <a:defRPr sz="2000">
                <a:solidFill>
                  <a:srgbClr val="37394C"/>
                </a:solidFill>
              </a:defRPr>
            </a:lvl2pPr>
            <a:lvl3pPr>
              <a:buClr>
                <a:srgbClr val="EB5E57"/>
              </a:buClr>
              <a:defRPr sz="1800">
                <a:solidFill>
                  <a:srgbClr val="37394C"/>
                </a:solidFill>
              </a:defRPr>
            </a:lvl3pPr>
            <a:lvl4pPr>
              <a:buClr>
                <a:srgbClr val="EB5E57"/>
              </a:buClr>
              <a:defRPr sz="1600">
                <a:solidFill>
                  <a:srgbClr val="37394C"/>
                </a:solidFill>
              </a:defRPr>
            </a:lvl4pPr>
            <a:lvl5pPr>
              <a:buClr>
                <a:srgbClr val="EB5E57"/>
              </a:buClr>
              <a:defRPr sz="1600">
                <a:solidFill>
                  <a:srgbClr val="37394C"/>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6730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and image slide">
    <p:spTree>
      <p:nvGrpSpPr>
        <p:cNvPr id="1" name=""/>
        <p:cNvGrpSpPr/>
        <p:nvPr/>
      </p:nvGrpSpPr>
      <p:grpSpPr>
        <a:xfrm>
          <a:off x="0" y="0"/>
          <a:ext cx="0" cy="0"/>
          <a:chOff x="0" y="0"/>
          <a:chExt cx="0" cy="0"/>
        </a:xfrm>
      </p:grpSpPr>
      <p:pic>
        <p:nvPicPr>
          <p:cNvPr id="10"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a:solidFill>
                  <a:srgbClr val="37394C"/>
                </a:solidFill>
              </a:rPr>
              <a:t>www.gofalcymdeithasol.cymru</a:t>
            </a:r>
          </a:p>
          <a:p>
            <a:pPr eaLnBrk="1" hangingPunct="1"/>
            <a:r>
              <a:rPr lang="en-US" altLang="x-none" sz="1100">
                <a:solidFill>
                  <a:srgbClr val="37394C"/>
                </a:solidFill>
              </a:rPr>
              <a:t>www.socialcare.wales</a:t>
            </a:r>
          </a:p>
        </p:txBody>
      </p:sp>
      <p:cxnSp>
        <p:nvCxnSpPr>
          <p:cNvPr id="13" name="Straight Connector 12"/>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EB5E57"/>
                </a:solidFill>
              </a:defRPr>
            </a:lvl1pPr>
          </a:lstStyle>
          <a:p>
            <a:r>
              <a:rPr lang="en-US" dirty="0"/>
              <a:t>Click to edit Master title style</a:t>
            </a:r>
          </a:p>
        </p:txBody>
      </p:sp>
      <p:sp>
        <p:nvSpPr>
          <p:cNvPr id="3" name="Text Placeholder 2"/>
          <p:cNvSpPr>
            <a:spLocks noGrp="1"/>
          </p:cNvSpPr>
          <p:nvPr>
            <p:ph type="body" idx="1"/>
          </p:nvPr>
        </p:nvSpPr>
        <p:spPr>
          <a:xfrm>
            <a:off x="623888" y="1488919"/>
            <a:ext cx="3678237" cy="646564"/>
          </a:xfrm>
        </p:spPr>
        <p:txBody>
          <a:bodyPr>
            <a:normAutofit/>
          </a:bodyPr>
          <a:lstStyle>
            <a:lvl1pPr marL="0" indent="0">
              <a:buNone/>
              <a:defRPr sz="1800">
                <a:solidFill>
                  <a:srgbClr val="37394C"/>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2" name="Text Placeholder 11"/>
          <p:cNvSpPr>
            <a:spLocks noGrp="1"/>
          </p:cNvSpPr>
          <p:nvPr>
            <p:ph type="body" sz="quarter" idx="10"/>
          </p:nvPr>
        </p:nvSpPr>
        <p:spPr>
          <a:xfrm>
            <a:off x="623888" y="2320257"/>
            <a:ext cx="3678237" cy="557854"/>
          </a:xfrm>
        </p:spPr>
        <p:txBody>
          <a:bodyPr>
            <a:normAutofit/>
          </a:bodyPr>
          <a:lstStyle>
            <a:lvl1pPr>
              <a:buClr>
                <a:srgbClr val="EB5E57"/>
              </a:buClr>
              <a:defRPr sz="1600">
                <a:solidFill>
                  <a:srgbClr val="37394C"/>
                </a:solidFill>
              </a:defRPr>
            </a:lvl1pPr>
            <a:lvl2pPr>
              <a:buClr>
                <a:srgbClr val="16AD85"/>
              </a:buClr>
              <a:defRPr sz="1800">
                <a:solidFill>
                  <a:srgbClr val="37394C"/>
                </a:solidFill>
              </a:defRPr>
            </a:lvl2pPr>
            <a:lvl3pPr>
              <a:buClr>
                <a:srgbClr val="16AD85"/>
              </a:buClr>
              <a:defRPr sz="1800">
                <a:solidFill>
                  <a:srgbClr val="37394C"/>
                </a:solidFill>
              </a:defRPr>
            </a:lvl3pPr>
            <a:lvl4pPr>
              <a:buClr>
                <a:srgbClr val="16AD85"/>
              </a:buClr>
              <a:defRPr sz="1800">
                <a:solidFill>
                  <a:srgbClr val="37394C"/>
                </a:solidFill>
              </a:defRPr>
            </a:lvl4pPr>
            <a:lvl5pPr>
              <a:buClr>
                <a:srgbClr val="16AD85"/>
              </a:buClr>
              <a:defRPr sz="1800">
                <a:solidFill>
                  <a:srgbClr val="37394C"/>
                </a:solidFill>
              </a:defRPr>
            </a:lvl5pPr>
          </a:lstStyle>
          <a:p>
            <a:pPr lvl="0"/>
            <a:r>
              <a:rPr lang="en-US" dirty="0"/>
              <a:t>Click to edit Master text styles</a:t>
            </a:r>
          </a:p>
        </p:txBody>
      </p:sp>
      <p:sp>
        <p:nvSpPr>
          <p:cNvPr id="39" name="Text Placeholder 38"/>
          <p:cNvSpPr>
            <a:spLocks noGrp="1"/>
          </p:cNvSpPr>
          <p:nvPr>
            <p:ph type="body" sz="quarter" idx="11"/>
          </p:nvPr>
        </p:nvSpPr>
        <p:spPr>
          <a:xfrm>
            <a:off x="636588" y="3200128"/>
            <a:ext cx="3665537" cy="862480"/>
          </a:xfrm>
        </p:spPr>
        <p:txBody>
          <a:bodyPr>
            <a:noAutofit/>
          </a:bodyPr>
          <a:lstStyle>
            <a:lvl1pPr marL="0" indent="0">
              <a:buNone/>
              <a:defRPr sz="2800">
                <a:solidFill>
                  <a:srgbClr val="EB5E57"/>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dirty="0"/>
              <a:t>Click to edit Master text styles</a:t>
            </a:r>
          </a:p>
        </p:txBody>
      </p:sp>
      <p:sp>
        <p:nvSpPr>
          <p:cNvPr id="41" name="Text Placeholder 40"/>
          <p:cNvSpPr>
            <a:spLocks noGrp="1"/>
          </p:cNvSpPr>
          <p:nvPr>
            <p:ph type="body" sz="quarter" idx="12"/>
          </p:nvPr>
        </p:nvSpPr>
        <p:spPr>
          <a:xfrm>
            <a:off x="636588" y="4248746"/>
            <a:ext cx="3665537" cy="667739"/>
          </a:xfrm>
        </p:spPr>
        <p:txBody>
          <a:bodyPr>
            <a:noAutofit/>
          </a:bodyPr>
          <a:lstStyle>
            <a:lvl1pPr marL="0" indent="0">
              <a:buNone/>
              <a:defRPr sz="1800">
                <a:solidFill>
                  <a:srgbClr val="37394C"/>
                </a:solidFill>
              </a:defRPr>
            </a:lvl1pPr>
            <a:lvl2pPr marL="457200" indent="0">
              <a:buNone/>
              <a:defRPr sz="1800">
                <a:solidFill>
                  <a:srgbClr val="37394C"/>
                </a:solidFill>
              </a:defRPr>
            </a:lvl2pPr>
            <a:lvl3pPr marL="914400" indent="0">
              <a:buNone/>
              <a:defRPr sz="1800">
                <a:solidFill>
                  <a:srgbClr val="37394C"/>
                </a:solidFill>
              </a:defRPr>
            </a:lvl3pPr>
            <a:lvl4pPr marL="1371600" indent="0">
              <a:buNone/>
              <a:defRPr sz="1800">
                <a:solidFill>
                  <a:srgbClr val="37394C"/>
                </a:solidFill>
              </a:defRPr>
            </a:lvl4pPr>
            <a:lvl5pPr marL="1828800" indent="0">
              <a:buNone/>
              <a:defRPr sz="1800">
                <a:solidFill>
                  <a:srgbClr val="37394C"/>
                </a:solidFill>
              </a:defRPr>
            </a:lvl5pPr>
          </a:lstStyle>
          <a:p>
            <a:pPr lvl="0"/>
            <a:r>
              <a:rPr lang="en-US"/>
              <a:t>Click to edit Master text styles</a:t>
            </a:r>
          </a:p>
        </p:txBody>
      </p:sp>
      <p:sp>
        <p:nvSpPr>
          <p:cNvPr id="43" name="Text Placeholder 42"/>
          <p:cNvSpPr>
            <a:spLocks noGrp="1"/>
          </p:cNvSpPr>
          <p:nvPr>
            <p:ph type="body" sz="quarter" idx="13"/>
          </p:nvPr>
        </p:nvSpPr>
        <p:spPr>
          <a:xfrm>
            <a:off x="636588" y="5100160"/>
            <a:ext cx="3665537" cy="554522"/>
          </a:xfrm>
        </p:spPr>
        <p:txBody>
          <a:bodyPr>
            <a:noAutofit/>
          </a:bodyPr>
          <a:lstStyle>
            <a:lvl1pPr>
              <a:buClr>
                <a:srgbClr val="EB5E57"/>
              </a:buClr>
              <a:defRPr sz="1600">
                <a:solidFill>
                  <a:srgbClr val="37394C"/>
                </a:solidFill>
              </a:defRPr>
            </a:lvl1pPr>
            <a:lvl2pPr>
              <a:defRPr sz="1600"/>
            </a:lvl2pPr>
            <a:lvl3pPr>
              <a:defRPr sz="1600"/>
            </a:lvl3pPr>
            <a:lvl4pPr>
              <a:defRPr sz="1600"/>
            </a:lvl4pPr>
            <a:lvl5pPr>
              <a:defRPr sz="1600"/>
            </a:lvl5pPr>
          </a:lstStyle>
          <a:p>
            <a:pPr lvl="0"/>
            <a:r>
              <a:rPr lang="en-US" dirty="0"/>
              <a:t>Click to edit Master text styles</a:t>
            </a:r>
          </a:p>
        </p:txBody>
      </p:sp>
      <p:sp>
        <p:nvSpPr>
          <p:cNvPr id="45" name="Picture Placeholder 44"/>
          <p:cNvSpPr>
            <a:spLocks noGrp="1"/>
          </p:cNvSpPr>
          <p:nvPr>
            <p:ph type="pic" sz="quarter" idx="14"/>
          </p:nvPr>
        </p:nvSpPr>
        <p:spPr>
          <a:xfrm>
            <a:off x="4579833" y="464695"/>
            <a:ext cx="4167187" cy="5111646"/>
          </a:xfrm>
          <a:ln w="120650">
            <a:solidFill>
              <a:srgbClr val="37394C"/>
            </a:solidFill>
            <a:round/>
          </a:ln>
        </p:spPr>
        <p:txBody>
          <a:bodyPr rtlCol="0">
            <a:normAutofit/>
          </a:bodyPr>
          <a:lstStyle/>
          <a:p>
            <a:pPr lvl="0"/>
            <a:r>
              <a:rPr lang="en-US" noProof="0"/>
              <a:t>Click icon to add picture</a:t>
            </a:r>
            <a:endParaRPr lang="en-US" noProof="0" dirty="0"/>
          </a:p>
        </p:txBody>
      </p:sp>
      <p:pic>
        <p:nvPicPr>
          <p:cNvPr id="1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55588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utiple image and text slide">
    <p:spTree>
      <p:nvGrpSpPr>
        <p:cNvPr id="1" name=""/>
        <p:cNvGrpSpPr/>
        <p:nvPr/>
      </p:nvGrpSpPr>
      <p:grpSpPr>
        <a:xfrm>
          <a:off x="0" y="0"/>
          <a:ext cx="0" cy="0"/>
          <a:chOff x="0" y="0"/>
          <a:chExt cx="0" cy="0"/>
        </a:xfrm>
      </p:grpSpPr>
      <p:pic>
        <p:nvPicPr>
          <p:cNvPr id="15"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a:solidFill>
                  <a:srgbClr val="37394C"/>
                </a:solidFill>
              </a:rPr>
              <a:t>www.gofalcymdeithasol.cymru</a:t>
            </a:r>
          </a:p>
          <a:p>
            <a:pPr eaLnBrk="1" hangingPunct="1"/>
            <a:r>
              <a:rPr lang="en-US" altLang="x-none" sz="1100">
                <a:solidFill>
                  <a:srgbClr val="37394C"/>
                </a:solidFill>
              </a:rPr>
              <a:t>www.socialcare.wales</a:t>
            </a:r>
          </a:p>
        </p:txBody>
      </p:sp>
      <p:cxnSp>
        <p:nvCxnSpPr>
          <p:cNvPr id="17" name="Straight Connector 16"/>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EB5E57"/>
                </a:solidFill>
              </a:defRPr>
            </a:lvl1pPr>
          </a:lstStyle>
          <a:p>
            <a:r>
              <a:rPr lang="en-US" dirty="0"/>
              <a:t>Click to edit Master title style</a:t>
            </a:r>
          </a:p>
        </p:txBody>
      </p:sp>
      <p:sp>
        <p:nvSpPr>
          <p:cNvPr id="3" name="Text Placeholder 2"/>
          <p:cNvSpPr>
            <a:spLocks noGrp="1"/>
          </p:cNvSpPr>
          <p:nvPr>
            <p:ph type="body" idx="1"/>
          </p:nvPr>
        </p:nvSpPr>
        <p:spPr>
          <a:xfrm>
            <a:off x="623888" y="1488919"/>
            <a:ext cx="3678237" cy="646564"/>
          </a:xfrm>
        </p:spPr>
        <p:txBody>
          <a:bodyPr>
            <a:normAutofit/>
          </a:bodyPr>
          <a:lstStyle>
            <a:lvl1pPr marL="0" indent="0">
              <a:buNone/>
              <a:defRPr sz="1800">
                <a:solidFill>
                  <a:srgbClr val="37394C"/>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2" name="Text Placeholder 11"/>
          <p:cNvSpPr>
            <a:spLocks noGrp="1"/>
          </p:cNvSpPr>
          <p:nvPr>
            <p:ph type="body" sz="quarter" idx="10"/>
          </p:nvPr>
        </p:nvSpPr>
        <p:spPr>
          <a:xfrm>
            <a:off x="623888" y="2320257"/>
            <a:ext cx="3678237" cy="557854"/>
          </a:xfrm>
        </p:spPr>
        <p:txBody>
          <a:bodyPr>
            <a:normAutofit/>
          </a:bodyPr>
          <a:lstStyle>
            <a:lvl1pPr>
              <a:buClr>
                <a:srgbClr val="EB5E57"/>
              </a:buClr>
              <a:defRPr sz="1600">
                <a:solidFill>
                  <a:srgbClr val="37394C"/>
                </a:solidFill>
              </a:defRPr>
            </a:lvl1pPr>
            <a:lvl2pPr>
              <a:buClr>
                <a:srgbClr val="16AD85"/>
              </a:buClr>
              <a:defRPr sz="1800">
                <a:solidFill>
                  <a:srgbClr val="37394C"/>
                </a:solidFill>
              </a:defRPr>
            </a:lvl2pPr>
            <a:lvl3pPr>
              <a:buClr>
                <a:srgbClr val="16AD85"/>
              </a:buClr>
              <a:defRPr sz="1800">
                <a:solidFill>
                  <a:srgbClr val="37394C"/>
                </a:solidFill>
              </a:defRPr>
            </a:lvl3pPr>
            <a:lvl4pPr>
              <a:buClr>
                <a:srgbClr val="16AD85"/>
              </a:buClr>
              <a:defRPr sz="1800">
                <a:solidFill>
                  <a:srgbClr val="37394C"/>
                </a:solidFill>
              </a:defRPr>
            </a:lvl4pPr>
            <a:lvl5pPr>
              <a:buClr>
                <a:srgbClr val="16AD85"/>
              </a:buClr>
              <a:defRPr sz="1800">
                <a:solidFill>
                  <a:srgbClr val="37394C"/>
                </a:solidFill>
              </a:defRPr>
            </a:lvl5pPr>
          </a:lstStyle>
          <a:p>
            <a:pPr lvl="0"/>
            <a:r>
              <a:rPr lang="en-US" dirty="0"/>
              <a:t>Click to edit Master text styles</a:t>
            </a:r>
          </a:p>
        </p:txBody>
      </p:sp>
      <p:sp>
        <p:nvSpPr>
          <p:cNvPr id="39" name="Text Placeholder 38"/>
          <p:cNvSpPr>
            <a:spLocks noGrp="1"/>
          </p:cNvSpPr>
          <p:nvPr>
            <p:ph type="body" sz="quarter" idx="11"/>
          </p:nvPr>
        </p:nvSpPr>
        <p:spPr>
          <a:xfrm>
            <a:off x="636588" y="3200128"/>
            <a:ext cx="3665537" cy="862480"/>
          </a:xfrm>
        </p:spPr>
        <p:txBody>
          <a:bodyPr>
            <a:noAutofit/>
          </a:bodyPr>
          <a:lstStyle>
            <a:lvl1pPr marL="0" indent="0">
              <a:buNone/>
              <a:defRPr sz="2800">
                <a:solidFill>
                  <a:srgbClr val="EB5E57"/>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dirty="0"/>
              <a:t>Click to edit Master text styles</a:t>
            </a:r>
          </a:p>
        </p:txBody>
      </p:sp>
      <p:sp>
        <p:nvSpPr>
          <p:cNvPr id="41" name="Text Placeholder 40"/>
          <p:cNvSpPr>
            <a:spLocks noGrp="1"/>
          </p:cNvSpPr>
          <p:nvPr>
            <p:ph type="body" sz="quarter" idx="12"/>
          </p:nvPr>
        </p:nvSpPr>
        <p:spPr>
          <a:xfrm>
            <a:off x="636588" y="4248746"/>
            <a:ext cx="3665537" cy="667739"/>
          </a:xfrm>
        </p:spPr>
        <p:txBody>
          <a:bodyPr>
            <a:noAutofit/>
          </a:bodyPr>
          <a:lstStyle>
            <a:lvl1pPr marL="0" indent="0">
              <a:buNone/>
              <a:defRPr sz="1800">
                <a:solidFill>
                  <a:srgbClr val="37394C"/>
                </a:solidFill>
              </a:defRPr>
            </a:lvl1pPr>
            <a:lvl2pPr marL="457200" indent="0">
              <a:buNone/>
              <a:defRPr sz="1800">
                <a:solidFill>
                  <a:srgbClr val="37394C"/>
                </a:solidFill>
              </a:defRPr>
            </a:lvl2pPr>
            <a:lvl3pPr marL="914400" indent="0">
              <a:buNone/>
              <a:defRPr sz="1800">
                <a:solidFill>
                  <a:srgbClr val="37394C"/>
                </a:solidFill>
              </a:defRPr>
            </a:lvl3pPr>
            <a:lvl4pPr marL="1371600" indent="0">
              <a:buNone/>
              <a:defRPr sz="1800">
                <a:solidFill>
                  <a:srgbClr val="37394C"/>
                </a:solidFill>
              </a:defRPr>
            </a:lvl4pPr>
            <a:lvl5pPr marL="1828800" indent="0">
              <a:buNone/>
              <a:defRPr sz="1800">
                <a:solidFill>
                  <a:srgbClr val="37394C"/>
                </a:solidFill>
              </a:defRPr>
            </a:lvl5pPr>
          </a:lstStyle>
          <a:p>
            <a:pPr lvl="0"/>
            <a:r>
              <a:rPr lang="en-US"/>
              <a:t>Click to edit Master text styles</a:t>
            </a:r>
          </a:p>
        </p:txBody>
      </p:sp>
      <p:sp>
        <p:nvSpPr>
          <p:cNvPr id="43" name="Text Placeholder 42"/>
          <p:cNvSpPr>
            <a:spLocks noGrp="1"/>
          </p:cNvSpPr>
          <p:nvPr>
            <p:ph type="body" sz="quarter" idx="13"/>
          </p:nvPr>
        </p:nvSpPr>
        <p:spPr>
          <a:xfrm>
            <a:off x="636588" y="5100160"/>
            <a:ext cx="3665537" cy="554522"/>
          </a:xfrm>
        </p:spPr>
        <p:txBody>
          <a:bodyPr>
            <a:noAutofit/>
          </a:bodyPr>
          <a:lstStyle>
            <a:lvl1pPr>
              <a:buClr>
                <a:srgbClr val="EB5E57"/>
              </a:buClr>
              <a:defRPr sz="1600">
                <a:solidFill>
                  <a:srgbClr val="37394C"/>
                </a:solidFill>
              </a:defRPr>
            </a:lvl1pPr>
            <a:lvl2pPr>
              <a:defRPr sz="1600"/>
            </a:lvl2pPr>
            <a:lvl3pPr>
              <a:defRPr sz="1600"/>
            </a:lvl3pPr>
            <a:lvl4pPr>
              <a:defRPr sz="1600"/>
            </a:lvl4pPr>
            <a:lvl5pPr>
              <a:defRPr sz="1600"/>
            </a:lvl5pPr>
          </a:lstStyle>
          <a:p>
            <a:pPr lvl="0"/>
            <a:r>
              <a:rPr lang="en-US" dirty="0"/>
              <a:t>Click to edit Master text styles</a:t>
            </a:r>
          </a:p>
        </p:txBody>
      </p:sp>
      <p:sp>
        <p:nvSpPr>
          <p:cNvPr id="45" name="Picture Placeholder 44"/>
          <p:cNvSpPr>
            <a:spLocks noGrp="1"/>
          </p:cNvSpPr>
          <p:nvPr>
            <p:ph type="pic" sz="quarter" idx="14"/>
          </p:nvPr>
        </p:nvSpPr>
        <p:spPr>
          <a:xfrm>
            <a:off x="4579834" y="464696"/>
            <a:ext cx="1993354" cy="1855562"/>
          </a:xfrm>
          <a:ln w="120650">
            <a:solidFill>
              <a:srgbClr val="37394C"/>
            </a:solidFill>
            <a:round/>
          </a:ln>
        </p:spPr>
        <p:txBody>
          <a:bodyPr rtlCol="0">
            <a:normAutofit/>
          </a:bodyPr>
          <a:lstStyle>
            <a:lvl1pPr>
              <a:defRPr sz="1800"/>
            </a:lvl1pPr>
          </a:lstStyle>
          <a:p>
            <a:pPr lvl="0"/>
            <a:r>
              <a:rPr lang="en-US" noProof="0"/>
              <a:t>Click icon to add picture</a:t>
            </a:r>
            <a:endParaRPr lang="en-US" noProof="0" dirty="0"/>
          </a:p>
        </p:txBody>
      </p:sp>
      <p:sp>
        <p:nvSpPr>
          <p:cNvPr id="13" name="Picture Placeholder 44"/>
          <p:cNvSpPr>
            <a:spLocks noGrp="1"/>
          </p:cNvSpPr>
          <p:nvPr>
            <p:ph type="pic" sz="quarter" idx="15"/>
          </p:nvPr>
        </p:nvSpPr>
        <p:spPr>
          <a:xfrm>
            <a:off x="6850845" y="464696"/>
            <a:ext cx="1993354" cy="1855562"/>
          </a:xfrm>
          <a:ln w="120650">
            <a:solidFill>
              <a:srgbClr val="37394C"/>
            </a:solidFill>
            <a:round/>
          </a:ln>
        </p:spPr>
        <p:txBody>
          <a:bodyPr rtlCol="0">
            <a:normAutofit/>
          </a:bodyPr>
          <a:lstStyle>
            <a:lvl1pPr>
              <a:defRPr sz="1800"/>
            </a:lvl1pPr>
          </a:lstStyle>
          <a:p>
            <a:pPr lvl="0"/>
            <a:r>
              <a:rPr lang="en-US" noProof="0"/>
              <a:t>Click icon to add picture</a:t>
            </a:r>
            <a:endParaRPr lang="en-US" noProof="0" dirty="0"/>
          </a:p>
        </p:txBody>
      </p:sp>
      <p:sp>
        <p:nvSpPr>
          <p:cNvPr id="14" name="Picture Placeholder 44"/>
          <p:cNvSpPr>
            <a:spLocks noGrp="1"/>
          </p:cNvSpPr>
          <p:nvPr>
            <p:ph type="pic" sz="quarter" idx="16"/>
          </p:nvPr>
        </p:nvSpPr>
        <p:spPr>
          <a:xfrm>
            <a:off x="4579833" y="2599184"/>
            <a:ext cx="4264365" cy="3055498"/>
          </a:xfrm>
          <a:ln w="120650">
            <a:solidFill>
              <a:srgbClr val="37394C"/>
            </a:solidFill>
            <a:round/>
          </a:ln>
        </p:spPr>
        <p:txBody>
          <a:bodyPr rtlCol="0">
            <a:normAutofit/>
          </a:bodyPr>
          <a:lstStyle>
            <a:lvl1pPr>
              <a:defRPr sz="1800"/>
            </a:lvl1pPr>
          </a:lstStyle>
          <a:p>
            <a:pPr lvl="0"/>
            <a:r>
              <a:rPr lang="en-US" noProof="0"/>
              <a:t>Click icon to add picture</a:t>
            </a:r>
            <a:endParaRPr lang="en-US" noProof="0" dirty="0"/>
          </a:p>
        </p:txBody>
      </p:sp>
      <p:pic>
        <p:nvPicPr>
          <p:cNvPr id="18"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364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628650" y="2871788"/>
            <a:ext cx="7886700" cy="330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x-none" dirty="0"/>
              <a:t>Click to edit Master text styles</a:t>
            </a:r>
          </a:p>
          <a:p>
            <a:pPr lvl="1"/>
            <a:r>
              <a:rPr lang="en-US" altLang="x-none" dirty="0"/>
              <a:t>Second level</a:t>
            </a:r>
          </a:p>
          <a:p>
            <a:pPr lvl="2"/>
            <a:r>
              <a:rPr lang="en-US" altLang="x-none" dirty="0"/>
              <a:t>Third level</a:t>
            </a:r>
          </a:p>
          <a:p>
            <a:pPr lvl="3"/>
            <a:r>
              <a:rPr lang="en-US" altLang="x-none" dirty="0"/>
              <a:t>Fourth level</a:t>
            </a:r>
          </a:p>
          <a:p>
            <a:pPr lvl="4"/>
            <a:r>
              <a:rPr lang="en-US" altLang="x-none" dirty="0"/>
              <a:t>Fifth level</a:t>
            </a:r>
          </a:p>
        </p:txBody>
      </p:sp>
      <p:sp>
        <p:nvSpPr>
          <p:cNvPr id="1027" name="Title Placeholder 1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x-none" dirty="0"/>
              <a:t>Click to edit Master title style</a:t>
            </a:r>
          </a:p>
        </p:txBody>
      </p:sp>
      <p:sp>
        <p:nvSpPr>
          <p:cNvPr id="13" name="Footer Placeholder 12"/>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defTabSz="914377"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 id="2147483712" r:id="rId15"/>
    <p:sldLayoutId id="2147483713" r:id="rId16"/>
  </p:sldLayoutIdLst>
  <p:txStyles>
    <p:titleStyle>
      <a:lvl1pPr algn="l" rtl="0" eaLnBrk="1" fontAlgn="base" hangingPunct="1">
        <a:lnSpc>
          <a:spcPct val="90000"/>
        </a:lnSpc>
        <a:spcBef>
          <a:spcPct val="0"/>
        </a:spcBef>
        <a:spcAft>
          <a:spcPct val="0"/>
        </a:spcAft>
        <a:defRPr sz="4400" kern="1200">
          <a:solidFill>
            <a:srgbClr val="37394C"/>
          </a:solidFill>
          <a:latin typeface="+mj-lt"/>
          <a:ea typeface="+mj-ea"/>
          <a:cs typeface="+mj-cs"/>
        </a:defRPr>
      </a:lvl1pPr>
      <a:lvl2pPr algn="l" rtl="0" eaLnBrk="1" fontAlgn="base" hangingPunct="1">
        <a:lnSpc>
          <a:spcPct val="90000"/>
        </a:lnSpc>
        <a:spcBef>
          <a:spcPct val="0"/>
        </a:spcBef>
        <a:spcAft>
          <a:spcPct val="0"/>
        </a:spcAft>
        <a:defRPr sz="4400">
          <a:solidFill>
            <a:srgbClr val="37394C"/>
          </a:solidFill>
          <a:latin typeface="Arial" charset="0"/>
        </a:defRPr>
      </a:lvl2pPr>
      <a:lvl3pPr algn="l" rtl="0" eaLnBrk="1" fontAlgn="base" hangingPunct="1">
        <a:lnSpc>
          <a:spcPct val="90000"/>
        </a:lnSpc>
        <a:spcBef>
          <a:spcPct val="0"/>
        </a:spcBef>
        <a:spcAft>
          <a:spcPct val="0"/>
        </a:spcAft>
        <a:defRPr sz="4400">
          <a:solidFill>
            <a:srgbClr val="37394C"/>
          </a:solidFill>
          <a:latin typeface="Arial" charset="0"/>
        </a:defRPr>
      </a:lvl3pPr>
      <a:lvl4pPr algn="l" rtl="0" eaLnBrk="1" fontAlgn="base" hangingPunct="1">
        <a:lnSpc>
          <a:spcPct val="90000"/>
        </a:lnSpc>
        <a:spcBef>
          <a:spcPct val="0"/>
        </a:spcBef>
        <a:spcAft>
          <a:spcPct val="0"/>
        </a:spcAft>
        <a:defRPr sz="4400">
          <a:solidFill>
            <a:srgbClr val="37394C"/>
          </a:solidFill>
          <a:latin typeface="Arial" charset="0"/>
        </a:defRPr>
      </a:lvl4pPr>
      <a:lvl5pPr algn="l" rtl="0" eaLnBrk="1" fontAlgn="base" hangingPunct="1">
        <a:lnSpc>
          <a:spcPct val="90000"/>
        </a:lnSpc>
        <a:spcBef>
          <a:spcPct val="0"/>
        </a:spcBef>
        <a:spcAft>
          <a:spcPct val="0"/>
        </a:spcAft>
        <a:defRPr sz="4400">
          <a:solidFill>
            <a:srgbClr val="37394C"/>
          </a:solidFill>
          <a:latin typeface="Arial" charset="0"/>
        </a:defRPr>
      </a:lvl5pPr>
      <a:lvl6pPr marL="457200" algn="l" rtl="0" eaLnBrk="1" fontAlgn="base" hangingPunct="1">
        <a:lnSpc>
          <a:spcPct val="90000"/>
        </a:lnSpc>
        <a:spcBef>
          <a:spcPct val="0"/>
        </a:spcBef>
        <a:spcAft>
          <a:spcPct val="0"/>
        </a:spcAft>
        <a:defRPr sz="4400">
          <a:solidFill>
            <a:srgbClr val="37394C"/>
          </a:solidFill>
          <a:latin typeface="Arial" charset="0"/>
        </a:defRPr>
      </a:lvl6pPr>
      <a:lvl7pPr marL="914400" algn="l" rtl="0" eaLnBrk="1" fontAlgn="base" hangingPunct="1">
        <a:lnSpc>
          <a:spcPct val="90000"/>
        </a:lnSpc>
        <a:spcBef>
          <a:spcPct val="0"/>
        </a:spcBef>
        <a:spcAft>
          <a:spcPct val="0"/>
        </a:spcAft>
        <a:defRPr sz="4400">
          <a:solidFill>
            <a:srgbClr val="37394C"/>
          </a:solidFill>
          <a:latin typeface="Arial" charset="0"/>
        </a:defRPr>
      </a:lvl7pPr>
      <a:lvl8pPr marL="1371600" algn="l" rtl="0" eaLnBrk="1" fontAlgn="base" hangingPunct="1">
        <a:lnSpc>
          <a:spcPct val="90000"/>
        </a:lnSpc>
        <a:spcBef>
          <a:spcPct val="0"/>
        </a:spcBef>
        <a:spcAft>
          <a:spcPct val="0"/>
        </a:spcAft>
        <a:defRPr sz="4400">
          <a:solidFill>
            <a:srgbClr val="37394C"/>
          </a:solidFill>
          <a:latin typeface="Arial" charset="0"/>
        </a:defRPr>
      </a:lvl8pPr>
      <a:lvl9pPr marL="1828800" algn="l" rtl="0" eaLnBrk="1" fontAlgn="base" hangingPunct="1">
        <a:lnSpc>
          <a:spcPct val="90000"/>
        </a:lnSpc>
        <a:spcBef>
          <a:spcPct val="0"/>
        </a:spcBef>
        <a:spcAft>
          <a:spcPct val="0"/>
        </a:spcAft>
        <a:defRPr sz="4400">
          <a:solidFill>
            <a:srgbClr val="37394C"/>
          </a:solidFill>
          <a:latin typeface="Arial" charset="0"/>
        </a:defRPr>
      </a:lvl9pPr>
    </p:titleStyle>
    <p:bodyStyle>
      <a:lvl1pPr marL="228600" indent="-228600" algn="l" rtl="0" eaLnBrk="1" fontAlgn="base" hangingPunct="1">
        <a:lnSpc>
          <a:spcPct val="90000"/>
        </a:lnSpc>
        <a:spcBef>
          <a:spcPts val="1000"/>
        </a:spcBef>
        <a:spcAft>
          <a:spcPct val="0"/>
        </a:spcAft>
        <a:buFont typeface="Arial" charset="0"/>
        <a:buChar char="•"/>
        <a:defRPr sz="2800" kern="1200">
          <a:solidFill>
            <a:srgbClr val="37394C"/>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EB5E57"/>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B853F"/>
        </a:solidFill>
        <a:effectLst/>
      </p:bgPr>
    </p:bg>
    <p:spTree>
      <p:nvGrpSpPr>
        <p:cNvPr id="1" name=""/>
        <p:cNvGrpSpPr/>
        <p:nvPr/>
      </p:nvGrpSpPr>
      <p:grpSpPr>
        <a:xfrm>
          <a:off x="0" y="0"/>
          <a:ext cx="0" cy="0"/>
          <a:chOff x="0" y="0"/>
          <a:chExt cx="0" cy="0"/>
        </a:xfrm>
      </p:grpSpPr>
      <p:sp>
        <p:nvSpPr>
          <p:cNvPr id="12" name="Title 11"/>
          <p:cNvSpPr>
            <a:spLocks noGrp="1"/>
          </p:cNvSpPr>
          <p:nvPr>
            <p:ph type="title"/>
          </p:nvPr>
        </p:nvSpPr>
        <p:spPr>
          <a:xfrm>
            <a:off x="628650" y="1511485"/>
            <a:ext cx="4911016" cy="1024286"/>
          </a:xfrm>
        </p:spPr>
        <p:txBody>
          <a:bodyPr>
            <a:normAutofit fontScale="90000"/>
          </a:bodyPr>
          <a:lstStyle/>
          <a:p>
            <a:r>
              <a:rPr lang="en-GB" sz="2200" b="1" dirty="0">
                <a:solidFill>
                  <a:schemeClr val="tx1"/>
                </a:solidFill>
                <a:cs typeface="Arial"/>
              </a:rPr>
              <a:t>Social Services and Well-being </a:t>
            </a:r>
            <a:br>
              <a:rPr lang="en-GB" sz="2200" b="1" dirty="0">
                <a:solidFill>
                  <a:schemeClr val="tx1"/>
                </a:solidFill>
                <a:cs typeface="Arial"/>
              </a:rPr>
            </a:br>
            <a:r>
              <a:rPr lang="en-GB" sz="2200" b="1" dirty="0">
                <a:solidFill>
                  <a:schemeClr val="tx1"/>
                </a:solidFill>
                <a:cs typeface="Arial"/>
              </a:rPr>
              <a:t>(Wales) Act 2014 </a:t>
            </a:r>
            <a:br>
              <a:rPr lang="en-GB" dirty="0">
                <a:solidFill>
                  <a:schemeClr val="tx1"/>
                </a:solidFill>
                <a:cs typeface="Arial"/>
              </a:rPr>
            </a:br>
            <a:endParaRPr lang="en-GB" dirty="0">
              <a:solidFill>
                <a:schemeClr val="tx1"/>
              </a:solidFill>
            </a:endParaRPr>
          </a:p>
        </p:txBody>
      </p:sp>
      <p:sp>
        <p:nvSpPr>
          <p:cNvPr id="20484" name="Text Placeholder 4"/>
          <p:cNvSpPr>
            <a:spLocks noGrp="1"/>
          </p:cNvSpPr>
          <p:nvPr>
            <p:ph type="body" sz="quarter" idx="13"/>
          </p:nvPr>
        </p:nvSpPr>
        <p:spPr>
          <a:xfrm>
            <a:off x="628486" y="2723241"/>
            <a:ext cx="5261676" cy="1227322"/>
          </a:xfrm>
        </p:spPr>
        <p:txBody>
          <a:bodyPr>
            <a:noAutofit/>
          </a:bodyPr>
          <a:lstStyle/>
          <a:p>
            <a:r>
              <a:rPr lang="en-GB" altLang="x-none" b="1" dirty="0">
                <a:solidFill>
                  <a:schemeClr val="tx1"/>
                </a:solidFill>
              </a:rPr>
              <a:t>Outcome-focused ‘what matters conversations’ in information, advice and assistance services</a:t>
            </a:r>
          </a:p>
        </p:txBody>
      </p:sp>
      <p:sp>
        <p:nvSpPr>
          <p:cNvPr id="11" name="Text Placeholder 10"/>
          <p:cNvSpPr>
            <a:spLocks noGrp="1"/>
          </p:cNvSpPr>
          <p:nvPr>
            <p:ph type="body" sz="quarter" idx="14"/>
          </p:nvPr>
        </p:nvSpPr>
        <p:spPr>
          <a:xfrm>
            <a:off x="628650" y="4620142"/>
            <a:ext cx="3759447" cy="569541"/>
          </a:xfrm>
        </p:spPr>
        <p:txBody>
          <a:bodyPr>
            <a:normAutofit/>
          </a:bodyPr>
          <a:lstStyle/>
          <a:p>
            <a:r>
              <a:rPr lang="en-GB" sz="2000" b="1" dirty="0">
                <a:solidFill>
                  <a:schemeClr val="tx1"/>
                </a:solidFill>
              </a:rPr>
              <a:t>Resource pack for managers</a:t>
            </a:r>
          </a:p>
          <a:p>
            <a:endParaRPr lang="en-GB" sz="20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136044" cy="1031283"/>
          </a:xfrm>
        </p:spPr>
        <p:txBody>
          <a:bodyPr/>
          <a:lstStyle/>
          <a:p>
            <a:r>
              <a:rPr lang="en-GB" sz="3200" b="1" dirty="0">
                <a:solidFill>
                  <a:srgbClr val="CB853F"/>
                </a:solidFill>
                <a:latin typeface="Arial" panose="020B0604020202020204" pitchFamily="34" charset="0"/>
                <a:cs typeface="Arial" panose="020B0604020202020204" pitchFamily="34" charset="0"/>
              </a:rPr>
              <a:t>The IAA experience</a:t>
            </a:r>
            <a:br>
              <a:rPr lang="en-GB" b="1" dirty="0">
                <a:solidFill>
                  <a:srgbClr val="CB853F"/>
                </a:solidFill>
                <a:latin typeface="Arial" panose="020B0604020202020204" pitchFamily="34" charset="0"/>
                <a:cs typeface="Arial" panose="020B0604020202020204" pitchFamily="34" charset="0"/>
              </a:rPr>
            </a:br>
            <a:endParaRPr lang="en-GB" dirty="0">
              <a:solidFill>
                <a:srgbClr val="CB853F"/>
              </a:solidFill>
            </a:endParaRPr>
          </a:p>
        </p:txBody>
      </p:sp>
      <p:sp>
        <p:nvSpPr>
          <p:cNvPr id="9" name="Text Placeholder 8"/>
          <p:cNvSpPr>
            <a:spLocks noGrp="1"/>
          </p:cNvSpPr>
          <p:nvPr>
            <p:ph type="body" sz="quarter" idx="12"/>
          </p:nvPr>
        </p:nvSpPr>
        <p:spPr>
          <a:xfrm>
            <a:off x="628650" y="2526964"/>
            <a:ext cx="7824885" cy="3323419"/>
          </a:xfrm>
        </p:spPr>
        <p:txBody>
          <a:bodyPr/>
          <a:lstStyle/>
          <a:p>
            <a:pPr marL="285750" lvl="0" indent="-285750">
              <a:buClr>
                <a:srgbClr val="F7AB64"/>
              </a:buClr>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A positive experience, with responses that are informative and knowledgeable </a:t>
            </a:r>
          </a:p>
          <a:p>
            <a:pPr marL="285750" lvl="0" indent="-285750">
              <a:buClr>
                <a:srgbClr val="F7AB64"/>
              </a:buClr>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Re-assures the person that the advice given is impartial and in their best interests</a:t>
            </a:r>
          </a:p>
          <a:p>
            <a:pPr marL="285750" lvl="0" indent="-285750">
              <a:buClr>
                <a:srgbClr val="F7AB64"/>
              </a:buClr>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Makes the person feel they have reached someone who first and foremost listens to them</a:t>
            </a:r>
          </a:p>
          <a:p>
            <a:pPr marL="285750" lvl="0" indent="-285750">
              <a:buClr>
                <a:srgbClr val="F7AB64"/>
              </a:buClr>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Gives people an opportunity to explain what matters to them</a:t>
            </a:r>
          </a:p>
          <a:p>
            <a:pPr marL="285750" lvl="0" indent="-285750">
              <a:buClr>
                <a:srgbClr val="F7AB64"/>
              </a:buClr>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Gives people a chance to explore what options are available</a:t>
            </a:r>
          </a:p>
          <a:p>
            <a:pPr marL="285750" lvl="0" indent="-285750">
              <a:buClr>
                <a:srgbClr val="F7AB64"/>
              </a:buClr>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Enables people to find the help they feel is right for them so they can achieve their personal outcomes</a:t>
            </a:r>
          </a:p>
          <a:p>
            <a:endParaRPr lang="en-GB" dirty="0">
              <a:solidFill>
                <a:schemeClr val="tx1"/>
              </a:solidFill>
            </a:endParaRPr>
          </a:p>
        </p:txBody>
      </p:sp>
      <p:sp>
        <p:nvSpPr>
          <p:cNvPr id="4" name="Rectangle: Rounded Corners 3">
            <a:extLst>
              <a:ext uri="{FF2B5EF4-FFF2-40B4-BE49-F238E27FC236}">
                <a16:creationId xmlns:a16="http://schemas.microsoft.com/office/drawing/2014/main" id="{9493C26C-760D-440A-8B2C-004180145BD8}"/>
              </a:ext>
            </a:extLst>
          </p:cNvPr>
          <p:cNvSpPr/>
          <p:nvPr/>
        </p:nvSpPr>
        <p:spPr>
          <a:xfrm>
            <a:off x="628650" y="1254047"/>
            <a:ext cx="7916449" cy="902036"/>
          </a:xfrm>
          <a:prstGeom prst="roundRect">
            <a:avLst/>
          </a:prstGeom>
          <a:solidFill>
            <a:srgbClr val="CB853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The information, advice and assistance service will be easy to use, welcoming and informative</a:t>
            </a:r>
          </a:p>
        </p:txBody>
      </p:sp>
    </p:spTree>
    <p:extLst>
      <p:ext uri="{BB962C8B-B14F-4D97-AF65-F5344CB8AC3E}">
        <p14:creationId xmlns:p14="http://schemas.microsoft.com/office/powerpoint/2010/main" val="630724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136044" cy="1031283"/>
          </a:xfrm>
        </p:spPr>
        <p:txBody>
          <a:bodyPr/>
          <a:lstStyle/>
          <a:p>
            <a:r>
              <a:rPr lang="en-US" sz="3200" b="1" dirty="0">
                <a:solidFill>
                  <a:srgbClr val="CB853F"/>
                </a:solidFill>
                <a:latin typeface="Arial" panose="020B0604020202020204" pitchFamily="34" charset="0"/>
                <a:cs typeface="Arial" panose="020B0604020202020204" pitchFamily="34" charset="0"/>
              </a:rPr>
              <a:t>5, 15 or 50 minutes…</a:t>
            </a:r>
            <a:br>
              <a:rPr lang="en-GB" dirty="0">
                <a:solidFill>
                  <a:srgbClr val="CB853F"/>
                </a:solidFill>
                <a:latin typeface="Arial" panose="020B0604020202020204" pitchFamily="34" charset="0"/>
                <a:cs typeface="Arial" panose="020B0604020202020204" pitchFamily="34" charset="0"/>
              </a:rPr>
            </a:br>
            <a:endParaRPr lang="en-GB" dirty="0">
              <a:solidFill>
                <a:srgbClr val="CB853F"/>
              </a:solidFill>
            </a:endParaRPr>
          </a:p>
        </p:txBody>
      </p:sp>
      <p:sp>
        <p:nvSpPr>
          <p:cNvPr id="9" name="Text Placeholder 8"/>
          <p:cNvSpPr>
            <a:spLocks noGrp="1"/>
          </p:cNvSpPr>
          <p:nvPr>
            <p:ph type="body" sz="quarter" idx="12"/>
          </p:nvPr>
        </p:nvSpPr>
        <p:spPr>
          <a:xfrm>
            <a:off x="628650" y="1782147"/>
            <a:ext cx="7824885" cy="3633369"/>
          </a:xfrm>
        </p:spPr>
        <p:txBody>
          <a:bodyPr/>
          <a:lstStyle/>
          <a:p>
            <a:r>
              <a:rPr lang="en-GB" dirty="0">
                <a:solidFill>
                  <a:schemeClr val="tx1"/>
                </a:solidFill>
                <a:latin typeface="Arial" panose="020B0604020202020204" pitchFamily="34" charset="0"/>
                <a:cs typeface="Arial" panose="020B0604020202020204" pitchFamily="34" charset="0"/>
              </a:rPr>
              <a:t>Whether we have five minutes or five hours, skilled listening is vital. Skilled staff enable people to clarify their thinking and express what matters most to them. If we believe this, we need to create environments that allow staff to practise in this way. We win </a:t>
            </a:r>
            <a:r>
              <a:rPr lang="en-GB" b="1" dirty="0">
                <a:solidFill>
                  <a:schemeClr val="tx1"/>
                </a:solidFill>
                <a:latin typeface="Arial" panose="020B0604020202020204" pitchFamily="34" charset="0"/>
                <a:cs typeface="Arial" panose="020B0604020202020204" pitchFamily="34" charset="0"/>
              </a:rPr>
              <a:t>and</a:t>
            </a:r>
            <a:r>
              <a:rPr lang="en-GB" dirty="0">
                <a:solidFill>
                  <a:schemeClr val="tx1"/>
                </a:solidFill>
                <a:latin typeface="Arial" panose="020B0604020202020204" pitchFamily="34" charset="0"/>
                <a:cs typeface="Arial" panose="020B0604020202020204" pitchFamily="34" charset="0"/>
              </a:rPr>
              <a:t> the individual and their family win</a:t>
            </a:r>
          </a:p>
          <a:p>
            <a:r>
              <a:rPr lang="en-GB" dirty="0">
                <a:solidFill>
                  <a:schemeClr val="tx1"/>
                </a:solidFill>
                <a:latin typeface="Arial" panose="020B0604020202020204" pitchFamily="34" charset="0"/>
                <a:cs typeface="Arial" panose="020B0604020202020204" pitchFamily="34" charset="0"/>
              </a:rPr>
              <a:t> </a:t>
            </a:r>
          </a:p>
          <a:p>
            <a:r>
              <a:rPr lang="en-GB" b="1" dirty="0">
                <a:solidFill>
                  <a:srgbClr val="CB853F"/>
                </a:solidFill>
                <a:latin typeface="Arial" panose="020B0604020202020204" pitchFamily="34" charset="0"/>
                <a:cs typeface="Arial" panose="020B0604020202020204" pitchFamily="34" charset="0"/>
              </a:rPr>
              <a:t>Myth:</a:t>
            </a:r>
            <a:r>
              <a:rPr lang="en-GB" dirty="0">
                <a:solidFill>
                  <a:srgbClr val="CB853F"/>
                </a:solidFill>
                <a:latin typeface="Arial" panose="020B0604020202020204" pitchFamily="34" charset="0"/>
                <a:cs typeface="Arial" panose="020B0604020202020204" pitchFamily="34" charset="0"/>
              </a:rPr>
              <a:t> </a:t>
            </a:r>
            <a:r>
              <a:rPr lang="en-GB" dirty="0">
                <a:solidFill>
                  <a:schemeClr val="tx1"/>
                </a:solidFill>
                <a:latin typeface="Arial" panose="020B0604020202020204" pitchFamily="34" charset="0"/>
                <a:cs typeface="Arial" panose="020B0604020202020204" pitchFamily="34" charset="0"/>
              </a:rPr>
              <a:t>You don’t necessarily need a </a:t>
            </a:r>
            <a:r>
              <a:rPr lang="en-GB" i="1" dirty="0">
                <a:solidFill>
                  <a:schemeClr val="tx1"/>
                </a:solidFill>
                <a:latin typeface="Arial" panose="020B0604020202020204" pitchFamily="34" charset="0"/>
                <a:cs typeface="Arial" panose="020B0604020202020204" pitchFamily="34" charset="0"/>
              </a:rPr>
              <a:t>significantly longer period of time</a:t>
            </a:r>
            <a:r>
              <a:rPr lang="en-GB" dirty="0">
                <a:solidFill>
                  <a:schemeClr val="tx1"/>
                </a:solidFill>
                <a:latin typeface="Arial" panose="020B0604020202020204" pitchFamily="34" charset="0"/>
                <a:cs typeface="Arial" panose="020B0604020202020204" pitchFamily="34" charset="0"/>
              </a:rPr>
              <a:t> to have an empowering / strengths-based conversation with somebody</a:t>
            </a:r>
          </a:p>
          <a:p>
            <a:endParaRPr lang="en-GB" dirty="0">
              <a:solidFill>
                <a:schemeClr val="tx1"/>
              </a:solidFill>
              <a:latin typeface="Arial" panose="020B0604020202020204" pitchFamily="34" charset="0"/>
              <a:cs typeface="Arial" panose="020B0604020202020204" pitchFamily="34" charset="0"/>
            </a:endParaRPr>
          </a:p>
          <a:p>
            <a:r>
              <a:rPr lang="en-GB" dirty="0">
                <a:solidFill>
                  <a:schemeClr val="tx1"/>
                </a:solidFill>
                <a:latin typeface="Arial" panose="020B0604020202020204" pitchFamily="34" charset="0"/>
                <a:cs typeface="Arial" panose="020B0604020202020204" pitchFamily="34" charset="0"/>
              </a:rPr>
              <a:t>It can just depend where you start!</a:t>
            </a:r>
          </a:p>
          <a:p>
            <a:endParaRPr lang="en-GB" dirty="0">
              <a:solidFill>
                <a:schemeClr val="tx1"/>
              </a:solidFill>
            </a:endParaRPr>
          </a:p>
        </p:txBody>
      </p:sp>
    </p:spTree>
    <p:extLst>
      <p:ext uri="{BB962C8B-B14F-4D97-AF65-F5344CB8AC3E}">
        <p14:creationId xmlns:p14="http://schemas.microsoft.com/office/powerpoint/2010/main" val="2882025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779856" cy="1031283"/>
          </a:xfrm>
        </p:spPr>
        <p:txBody>
          <a:bodyPr>
            <a:normAutofit fontScale="90000"/>
          </a:bodyPr>
          <a:lstStyle/>
          <a:p>
            <a:r>
              <a:rPr lang="en-GB" sz="3600" b="1" dirty="0">
                <a:solidFill>
                  <a:srgbClr val="CB853F"/>
                </a:solidFill>
                <a:latin typeface="Arial" panose="020B0604020202020204" pitchFamily="34" charset="0"/>
                <a:cs typeface="Arial" panose="020B0604020202020204" pitchFamily="34" charset="0"/>
              </a:rPr>
              <a:t>Listening, empathising and reflecting</a:t>
            </a:r>
            <a:br>
              <a:rPr lang="en-GB" dirty="0">
                <a:solidFill>
                  <a:srgbClr val="CB853F"/>
                </a:solidFill>
                <a:latin typeface="Arial" panose="020B0604020202020204" pitchFamily="34" charset="0"/>
                <a:cs typeface="Arial" panose="020B0604020202020204" pitchFamily="34" charset="0"/>
              </a:rPr>
            </a:br>
            <a:endParaRPr lang="en-GB" dirty="0">
              <a:solidFill>
                <a:srgbClr val="CB853F"/>
              </a:solidFill>
            </a:endParaRPr>
          </a:p>
        </p:txBody>
      </p:sp>
      <p:sp>
        <p:nvSpPr>
          <p:cNvPr id="9" name="Text Placeholder 8"/>
          <p:cNvSpPr>
            <a:spLocks noGrp="1"/>
          </p:cNvSpPr>
          <p:nvPr>
            <p:ph type="body" sz="quarter" idx="12"/>
          </p:nvPr>
        </p:nvSpPr>
        <p:spPr>
          <a:xfrm>
            <a:off x="628650" y="1782147"/>
            <a:ext cx="7824885" cy="3633369"/>
          </a:xfrm>
        </p:spPr>
        <p:txBody>
          <a:bodyPr/>
          <a:lstStyle/>
          <a:p>
            <a:pPr marL="457200" indent="-457200">
              <a:buClr>
                <a:srgbClr val="F7AB64"/>
              </a:buClr>
              <a:buFont typeface="Arial" panose="020B0604020202020204" pitchFamily="34" charset="0"/>
              <a:buChar char="•"/>
            </a:pPr>
            <a:r>
              <a:rPr lang="en-GB" sz="2000" dirty="0">
                <a:solidFill>
                  <a:schemeClr val="tx1"/>
                </a:solidFill>
                <a:latin typeface="Arial" panose="020B0604020202020204" pitchFamily="34" charset="0"/>
                <a:cs typeface="Arial" panose="020B0604020202020204" pitchFamily="34" charset="0"/>
              </a:rPr>
              <a:t>If we start the conversation with a series of questions, how are we making people feel? Confused, under pressure, feeling they might fail the ‘assessment’ and that they have to exaggerate the issue to get a service</a:t>
            </a:r>
          </a:p>
          <a:p>
            <a:pPr marL="457200" indent="-457200">
              <a:buClr>
                <a:srgbClr val="F7AB64"/>
              </a:buClr>
              <a:buFont typeface="Arial" panose="020B0604020202020204" pitchFamily="34" charset="0"/>
              <a:buChar char="•"/>
            </a:pPr>
            <a:endParaRPr lang="en-GB" sz="2000" dirty="0">
              <a:solidFill>
                <a:schemeClr val="tx1"/>
              </a:solidFill>
              <a:latin typeface="Arial" panose="020B0604020202020204" pitchFamily="34" charset="0"/>
              <a:cs typeface="Arial" panose="020B0604020202020204" pitchFamily="34" charset="0"/>
            </a:endParaRPr>
          </a:p>
          <a:p>
            <a:pPr marL="457200" indent="-457200">
              <a:buClr>
                <a:srgbClr val="F7AB64"/>
              </a:buClr>
              <a:buFont typeface="Arial" panose="020B0604020202020204" pitchFamily="34" charset="0"/>
              <a:buChar char="•"/>
            </a:pPr>
            <a:r>
              <a:rPr lang="en-GB" sz="2000" dirty="0">
                <a:solidFill>
                  <a:schemeClr val="tx1"/>
                </a:solidFill>
                <a:latin typeface="Arial" panose="020B0604020202020204" pitchFamily="34" charset="0"/>
                <a:cs typeface="Arial" panose="020B0604020202020204" pitchFamily="34" charset="0"/>
              </a:rPr>
              <a:t>If we start the conversation simply by </a:t>
            </a:r>
            <a:r>
              <a:rPr lang="en-GB" sz="2000" b="1" dirty="0">
                <a:solidFill>
                  <a:schemeClr val="tx1"/>
                </a:solidFill>
                <a:latin typeface="Arial" panose="020B0604020202020204" pitchFamily="34" charset="0"/>
                <a:cs typeface="Arial" panose="020B0604020202020204" pitchFamily="34" charset="0"/>
              </a:rPr>
              <a:t>listening</a:t>
            </a:r>
            <a:r>
              <a:rPr lang="en-GB" sz="2000" dirty="0">
                <a:solidFill>
                  <a:schemeClr val="tx1"/>
                </a:solidFill>
                <a:latin typeface="Arial" panose="020B0604020202020204" pitchFamily="34" charset="0"/>
                <a:cs typeface="Arial" panose="020B0604020202020204" pitchFamily="34" charset="0"/>
              </a:rPr>
              <a:t>, </a:t>
            </a:r>
            <a:r>
              <a:rPr lang="en-GB" sz="2000" b="1" dirty="0">
                <a:solidFill>
                  <a:schemeClr val="tx1"/>
                </a:solidFill>
                <a:latin typeface="Arial" panose="020B0604020202020204" pitchFamily="34" charset="0"/>
                <a:cs typeface="Arial" panose="020B0604020202020204" pitchFamily="34" charset="0"/>
              </a:rPr>
              <a:t>empathising</a:t>
            </a:r>
            <a:r>
              <a:rPr lang="en-GB" sz="2000" dirty="0">
                <a:solidFill>
                  <a:schemeClr val="tx1"/>
                </a:solidFill>
                <a:latin typeface="Arial" panose="020B0604020202020204" pitchFamily="34" charset="0"/>
                <a:cs typeface="Arial" panose="020B0604020202020204" pitchFamily="34" charset="0"/>
              </a:rPr>
              <a:t> and </a:t>
            </a:r>
            <a:r>
              <a:rPr lang="en-GB" sz="2000" b="1" dirty="0">
                <a:solidFill>
                  <a:schemeClr val="tx1"/>
                </a:solidFill>
                <a:latin typeface="Arial" panose="020B0604020202020204" pitchFamily="34" charset="0"/>
                <a:cs typeface="Arial" panose="020B0604020202020204" pitchFamily="34" charset="0"/>
              </a:rPr>
              <a:t>reflecting</a:t>
            </a:r>
            <a:r>
              <a:rPr lang="en-GB" sz="2000" dirty="0">
                <a:solidFill>
                  <a:schemeClr val="tx1"/>
                </a:solidFill>
                <a:latin typeface="Arial" panose="020B0604020202020204" pitchFamily="34" charset="0"/>
                <a:cs typeface="Arial" panose="020B0604020202020204" pitchFamily="34" charset="0"/>
              </a:rPr>
              <a:t>, we can get alongside somebody. People value being heard and then we might, for example, go on to ask what if anything happened today to prompt them to pick up the phone</a:t>
            </a:r>
          </a:p>
          <a:p>
            <a:endParaRPr lang="en-GB" dirty="0">
              <a:solidFill>
                <a:schemeClr val="tx1"/>
              </a:solidFill>
            </a:endParaRPr>
          </a:p>
        </p:txBody>
      </p:sp>
    </p:spTree>
    <p:extLst>
      <p:ext uri="{BB962C8B-B14F-4D97-AF65-F5344CB8AC3E}">
        <p14:creationId xmlns:p14="http://schemas.microsoft.com/office/powerpoint/2010/main" val="20947204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99670" y="1181873"/>
            <a:ext cx="6393587" cy="1031283"/>
          </a:xfrm>
        </p:spPr>
        <p:txBody>
          <a:bodyPr>
            <a:normAutofit/>
          </a:bodyPr>
          <a:lstStyle/>
          <a:p>
            <a:r>
              <a:rPr lang="en-GB" sz="3200" b="1" dirty="0">
                <a:solidFill>
                  <a:srgbClr val="CB853F"/>
                </a:solidFill>
                <a:cs typeface="Arial"/>
              </a:rPr>
              <a:t>Exercise: What is our driver?</a:t>
            </a:r>
            <a:endParaRPr lang="en-GB" sz="3200" dirty="0">
              <a:solidFill>
                <a:srgbClr val="CB853F"/>
              </a:solidFill>
            </a:endParaRPr>
          </a:p>
        </p:txBody>
      </p:sp>
      <p:sp>
        <p:nvSpPr>
          <p:cNvPr id="9" name="Text Placeholder 8"/>
          <p:cNvSpPr>
            <a:spLocks noGrp="1"/>
          </p:cNvSpPr>
          <p:nvPr>
            <p:ph type="body" sz="quarter" idx="12"/>
          </p:nvPr>
        </p:nvSpPr>
        <p:spPr>
          <a:xfrm>
            <a:off x="808075" y="2343705"/>
            <a:ext cx="6711312" cy="3071811"/>
          </a:xfrm>
        </p:spPr>
        <p:txBody>
          <a:bodyPr/>
          <a:lstStyle/>
          <a:p>
            <a:r>
              <a:rPr lang="en-GB" sz="2400" dirty="0">
                <a:solidFill>
                  <a:schemeClr val="tx1"/>
                </a:solidFill>
                <a:latin typeface="Arial" panose="020B0604020202020204" pitchFamily="34" charset="0"/>
                <a:cs typeface="Arial" panose="020B0604020202020204" pitchFamily="34" charset="0"/>
              </a:rPr>
              <a:t>What might be the consequence of continuing to be driven by the idea of eligibility criteria and service-led assessments, and using that as the basis of our interaction with people who come to us for help?</a:t>
            </a:r>
          </a:p>
          <a:p>
            <a:endParaRPr lang="en-GB" dirty="0">
              <a:solidFill>
                <a:schemeClr val="tx1"/>
              </a:solidFill>
            </a:endParaRPr>
          </a:p>
        </p:txBody>
      </p:sp>
    </p:spTree>
    <p:extLst>
      <p:ext uri="{BB962C8B-B14F-4D97-AF65-F5344CB8AC3E}">
        <p14:creationId xmlns:p14="http://schemas.microsoft.com/office/powerpoint/2010/main" val="13309103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1CB11-9142-054E-B641-478D8DD8C70D}"/>
              </a:ext>
            </a:extLst>
          </p:cNvPr>
          <p:cNvSpPr>
            <a:spLocks noGrp="1"/>
          </p:cNvSpPr>
          <p:nvPr>
            <p:ph type="title"/>
          </p:nvPr>
        </p:nvSpPr>
        <p:spPr>
          <a:xfrm>
            <a:off x="0" y="1778290"/>
            <a:ext cx="9144000" cy="2734333"/>
          </a:xfrm>
        </p:spPr>
        <p:txBody>
          <a:bodyPr>
            <a:normAutofit/>
          </a:bodyPr>
          <a:lstStyle/>
          <a:p>
            <a:pPr algn="ctr" rtl="0" eaLnBrk="1" fontAlgn="base" hangingPunct="1"/>
            <a:r>
              <a:rPr lang="en-GB" sz="6000" b="1" kern="1200" dirty="0">
                <a:solidFill>
                  <a:srgbClr val="CB853F"/>
                </a:solidFill>
                <a:effectLst/>
                <a:latin typeface="Arial" panose="020B0604020202020204" pitchFamily="34" charset="0"/>
                <a:ea typeface="+mn-ea"/>
                <a:cs typeface="Arial" panose="020B0604020202020204" pitchFamily="34" charset="0"/>
              </a:rPr>
              <a:t>Section 2:</a:t>
            </a:r>
            <a:endParaRPr lang="en-GB" sz="6000" dirty="0">
              <a:effectLst/>
            </a:endParaRPr>
          </a:p>
          <a:p>
            <a:pPr algn="ctr" rtl="0" eaLnBrk="1" fontAlgn="base" hangingPunct="1"/>
            <a:r>
              <a:rPr lang="en-GB" sz="6000" b="1" kern="1200" dirty="0">
                <a:solidFill>
                  <a:srgbClr val="CB853F"/>
                </a:solidFill>
                <a:effectLst/>
                <a:latin typeface="Arial" panose="020B0604020202020204" pitchFamily="34" charset="0"/>
                <a:ea typeface="+mn-ea"/>
                <a:cs typeface="Arial" panose="020B0604020202020204" pitchFamily="34" charset="0"/>
              </a:rPr>
              <a:t>Vision for the service</a:t>
            </a:r>
            <a:endParaRPr lang="en-GB" sz="6000" dirty="0">
              <a:effectLst/>
            </a:endParaRPr>
          </a:p>
          <a:p>
            <a:pPr algn="ctr"/>
            <a:endParaRPr lang="en-GB" sz="6000" dirty="0"/>
          </a:p>
        </p:txBody>
      </p:sp>
    </p:spTree>
    <p:extLst>
      <p:ext uri="{BB962C8B-B14F-4D97-AF65-F5344CB8AC3E}">
        <p14:creationId xmlns:p14="http://schemas.microsoft.com/office/powerpoint/2010/main" val="25933922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689294" cy="1031283"/>
          </a:xfrm>
        </p:spPr>
        <p:txBody>
          <a:bodyPr>
            <a:normAutofit fontScale="90000"/>
          </a:bodyPr>
          <a:lstStyle/>
          <a:p>
            <a:r>
              <a:rPr lang="en-GB" sz="3600" b="1" dirty="0">
                <a:solidFill>
                  <a:srgbClr val="CB853F"/>
                </a:solidFill>
                <a:cs typeface="Arial"/>
              </a:rPr>
              <a:t>What is the vision for your IAA service?</a:t>
            </a:r>
            <a:br>
              <a:rPr lang="en-GB" b="1" dirty="0">
                <a:solidFill>
                  <a:srgbClr val="CB853F"/>
                </a:solidFill>
                <a:cs typeface="Arial"/>
              </a:rPr>
            </a:br>
            <a:endParaRPr lang="en-GB" dirty="0">
              <a:solidFill>
                <a:srgbClr val="CB853F"/>
              </a:solidFill>
            </a:endParaRPr>
          </a:p>
        </p:txBody>
      </p:sp>
      <p:sp>
        <p:nvSpPr>
          <p:cNvPr id="2" name="TextBox 1">
            <a:extLst>
              <a:ext uri="{FF2B5EF4-FFF2-40B4-BE49-F238E27FC236}">
                <a16:creationId xmlns:a16="http://schemas.microsoft.com/office/drawing/2014/main" id="{C03703AE-5E02-3A40-8DBA-D8FAE8F68B1E}"/>
              </a:ext>
            </a:extLst>
          </p:cNvPr>
          <p:cNvSpPr txBox="1"/>
          <p:nvPr/>
        </p:nvSpPr>
        <p:spPr>
          <a:xfrm>
            <a:off x="488300" y="1942566"/>
            <a:ext cx="8167399" cy="2972867"/>
          </a:xfrm>
          <a:prstGeom prst="rect">
            <a:avLst/>
          </a:prstGeom>
        </p:spPr>
        <p:txBody>
          <a:bodyPr vert="horz" wrap="square" lIns="91440" tIns="45720" rIns="91440" bIns="45720" numCol="2" rtlCol="0" anchor="ctr">
            <a:normAutofit/>
          </a:bodyPr>
          <a:lstStyle/>
          <a:p>
            <a:pPr marL="285750" indent="-285750">
              <a:buClr>
                <a:srgbClr val="F7AB64"/>
              </a:buClr>
              <a:buFont typeface="Arial" panose="020B0604020202020204" pitchFamily="34" charset="0"/>
              <a:buChar char="•"/>
            </a:pPr>
            <a:r>
              <a:rPr lang="en-US" dirty="0"/>
              <a:t>Do you know what your IAA service looks like or needs to look like?</a:t>
            </a:r>
          </a:p>
          <a:p>
            <a:pPr marL="285750" indent="-285750">
              <a:buClr>
                <a:srgbClr val="F7AB64"/>
              </a:buClr>
              <a:buFont typeface="Arial" panose="020B0604020202020204" pitchFamily="34" charset="0"/>
              <a:buChar char="•"/>
            </a:pPr>
            <a:r>
              <a:rPr lang="en-US" dirty="0"/>
              <a:t>Can you describe it to other colleagues?</a:t>
            </a:r>
          </a:p>
          <a:p>
            <a:pPr marL="285750" indent="-285750">
              <a:buClr>
                <a:srgbClr val="F7AB64"/>
              </a:buClr>
              <a:buFont typeface="Arial" panose="020B0604020202020204" pitchFamily="34" charset="0"/>
              <a:buChar char="•"/>
            </a:pPr>
            <a:r>
              <a:rPr lang="en-US" dirty="0"/>
              <a:t>Can you describe it to your customers?</a:t>
            </a:r>
          </a:p>
          <a:p>
            <a:pPr marL="285750" indent="-285750">
              <a:buClr>
                <a:srgbClr val="F7AB64"/>
              </a:buClr>
              <a:buFont typeface="Arial" panose="020B0604020202020204" pitchFamily="34" charset="0"/>
              <a:buChar char="•"/>
            </a:pPr>
            <a:r>
              <a:rPr lang="en-US" dirty="0"/>
              <a:t>Do other professionals know what you’re trying to do?</a:t>
            </a:r>
          </a:p>
          <a:p>
            <a:pPr marL="285750" indent="-285750">
              <a:buClr>
                <a:srgbClr val="F7AB64"/>
              </a:buClr>
              <a:buFont typeface="Arial" panose="020B0604020202020204" pitchFamily="34" charset="0"/>
              <a:buChar char="•"/>
            </a:pPr>
            <a:r>
              <a:rPr lang="en-US" dirty="0"/>
              <a:t>Do other professionals understand the part they need to play?</a:t>
            </a:r>
          </a:p>
          <a:p>
            <a:pPr marL="285750" indent="-285750">
              <a:buClr>
                <a:srgbClr val="F7AB64"/>
              </a:buClr>
              <a:buFont typeface="Arial" panose="020B0604020202020204" pitchFamily="34" charset="0"/>
              <a:buChar char="•"/>
            </a:pPr>
            <a:r>
              <a:rPr lang="en-US" dirty="0"/>
              <a:t>If yes, how do you know?</a:t>
            </a:r>
          </a:p>
          <a:p>
            <a:pPr marL="285750" indent="-285750">
              <a:buClr>
                <a:srgbClr val="F7AB64"/>
              </a:buClr>
              <a:buFont typeface="Arial" panose="020B0604020202020204" pitchFamily="34" charset="0"/>
              <a:buChar char="•"/>
            </a:pPr>
            <a:r>
              <a:rPr lang="en-US" dirty="0"/>
              <a:t>If no, what needs to happen so you do?</a:t>
            </a:r>
          </a:p>
          <a:p>
            <a:pPr marL="285750" indent="-285750">
              <a:buClr>
                <a:srgbClr val="F7AB64"/>
              </a:buClr>
              <a:buFont typeface="Arial" panose="020B0604020202020204" pitchFamily="34" charset="0"/>
              <a:buChar char="•"/>
            </a:pPr>
            <a:r>
              <a:rPr lang="en-US" dirty="0"/>
              <a:t>Why can or can’t you describe it? And what needs to happen so you can?</a:t>
            </a:r>
          </a:p>
          <a:p>
            <a:pPr marL="285750" indent="-285750">
              <a:buClr>
                <a:srgbClr val="F7AB64"/>
              </a:buClr>
              <a:buFont typeface="Arial" panose="020B0604020202020204" pitchFamily="34" charset="0"/>
              <a:buChar char="•"/>
            </a:pPr>
            <a:r>
              <a:rPr lang="en-US" dirty="0"/>
              <a:t>If no, what would help them better understand?</a:t>
            </a:r>
          </a:p>
        </p:txBody>
      </p:sp>
    </p:spTree>
    <p:extLst>
      <p:ext uri="{BB962C8B-B14F-4D97-AF65-F5344CB8AC3E}">
        <p14:creationId xmlns:p14="http://schemas.microsoft.com/office/powerpoint/2010/main" val="30274768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7675378" cy="1031283"/>
          </a:xfrm>
        </p:spPr>
        <p:txBody>
          <a:bodyPr>
            <a:normAutofit fontScale="90000"/>
          </a:bodyPr>
          <a:lstStyle/>
          <a:p>
            <a:pPr>
              <a:lnSpc>
                <a:spcPct val="100000"/>
              </a:lnSpc>
            </a:pPr>
            <a:r>
              <a:rPr lang="en-GB" sz="3600" b="1" dirty="0">
                <a:solidFill>
                  <a:srgbClr val="CB853F"/>
                </a:solidFill>
                <a:cs typeface="Arial"/>
              </a:rPr>
              <a:t>Exercise: Who is impacted by IAA?</a:t>
            </a:r>
            <a:br>
              <a:rPr lang="en-GB" b="1" dirty="0">
                <a:solidFill>
                  <a:srgbClr val="CB853F"/>
                </a:solidFill>
                <a:cs typeface="Arial"/>
              </a:rPr>
            </a:br>
            <a:endParaRPr lang="en-GB" dirty="0">
              <a:solidFill>
                <a:srgbClr val="CB853F"/>
              </a:solidFill>
            </a:endParaRPr>
          </a:p>
        </p:txBody>
      </p:sp>
      <p:sp>
        <p:nvSpPr>
          <p:cNvPr id="9" name="Text Placeholder 8"/>
          <p:cNvSpPr>
            <a:spLocks noGrp="1"/>
          </p:cNvSpPr>
          <p:nvPr>
            <p:ph type="body" sz="quarter" idx="12"/>
          </p:nvPr>
        </p:nvSpPr>
        <p:spPr>
          <a:xfrm>
            <a:off x="628650" y="1782147"/>
            <a:ext cx="7824885" cy="3633369"/>
          </a:xfrm>
        </p:spPr>
        <p:txBody>
          <a:bodyPr/>
          <a:lstStyle/>
          <a:p>
            <a:pPr algn="ctr"/>
            <a:r>
              <a:rPr lang="en-GB" b="1" dirty="0">
                <a:solidFill>
                  <a:srgbClr val="CB853F"/>
                </a:solidFill>
                <a:latin typeface="Arial" panose="020B0604020202020204" pitchFamily="34" charset="0"/>
                <a:cs typeface="Arial" panose="020B0604020202020204" pitchFamily="34" charset="0"/>
              </a:rPr>
              <a:t>Who is impacted by IAA?</a:t>
            </a:r>
            <a:br>
              <a:rPr lang="en-GB" b="1" dirty="0">
                <a:solidFill>
                  <a:srgbClr val="CB853F"/>
                </a:solidFill>
                <a:latin typeface="Arial" panose="020B0604020202020204" pitchFamily="34" charset="0"/>
                <a:cs typeface="Arial" panose="020B0604020202020204" pitchFamily="34" charset="0"/>
              </a:rPr>
            </a:br>
            <a:r>
              <a:rPr lang="en-GB" b="1" dirty="0">
                <a:solidFill>
                  <a:srgbClr val="CB853F"/>
                </a:solidFill>
                <a:latin typeface="Arial" panose="020B0604020202020204" pitchFamily="34" charset="0"/>
                <a:cs typeface="Arial" panose="020B0604020202020204" pitchFamily="34" charset="0"/>
              </a:rPr>
              <a:t>How might each stakeholder be impacted by it?</a:t>
            </a:r>
          </a:p>
          <a:p>
            <a:endParaRPr lang="en-GB" dirty="0">
              <a:solidFill>
                <a:srgbClr val="CB853F"/>
              </a:solidFill>
            </a:endParaRPr>
          </a:p>
        </p:txBody>
      </p:sp>
      <p:sp>
        <p:nvSpPr>
          <p:cNvPr id="5" name="TextBox 4">
            <a:extLst>
              <a:ext uri="{FF2B5EF4-FFF2-40B4-BE49-F238E27FC236}">
                <a16:creationId xmlns:a16="http://schemas.microsoft.com/office/drawing/2014/main" id="{22872630-508E-ED4B-9003-F85B09011E85}"/>
              </a:ext>
            </a:extLst>
          </p:cNvPr>
          <p:cNvSpPr txBox="1"/>
          <p:nvPr/>
        </p:nvSpPr>
        <p:spPr>
          <a:xfrm>
            <a:off x="488300" y="2834774"/>
            <a:ext cx="8167399" cy="1665973"/>
          </a:xfrm>
          <a:prstGeom prst="rect">
            <a:avLst/>
          </a:prstGeom>
        </p:spPr>
        <p:txBody>
          <a:bodyPr vert="horz" wrap="square" lIns="91440" tIns="45720" rIns="91440" bIns="45720" numCol="2" rtlCol="0" anchor="ctr">
            <a:normAutofit/>
          </a:bodyPr>
          <a:lstStyle/>
          <a:p>
            <a:pPr marL="285750" indent="-285750">
              <a:buClr>
                <a:srgbClr val="F7AB64"/>
              </a:buClr>
              <a:buFont typeface="Arial" panose="020B0604020202020204" pitchFamily="34" charset="0"/>
              <a:buChar char="•"/>
            </a:pPr>
            <a:r>
              <a:rPr lang="en-US" dirty="0"/>
              <a:t>Elected members</a:t>
            </a:r>
          </a:p>
          <a:p>
            <a:pPr marL="285750" indent="-285750">
              <a:buClr>
                <a:srgbClr val="F7AB64"/>
              </a:buClr>
              <a:buFont typeface="Arial" panose="020B0604020202020204" pitchFamily="34" charset="0"/>
              <a:buChar char="•"/>
            </a:pPr>
            <a:r>
              <a:rPr lang="en-US" dirty="0"/>
              <a:t>The public</a:t>
            </a:r>
          </a:p>
          <a:p>
            <a:pPr marL="285750" indent="-285750">
              <a:buClr>
                <a:srgbClr val="F7AB64"/>
              </a:buClr>
              <a:buFont typeface="Arial" panose="020B0604020202020204" pitchFamily="34" charset="0"/>
              <a:buChar char="•"/>
            </a:pPr>
            <a:r>
              <a:rPr lang="en-US" dirty="0"/>
              <a:t>Council-wide departments</a:t>
            </a:r>
          </a:p>
          <a:p>
            <a:pPr marL="285750" indent="-285750">
              <a:buClr>
                <a:srgbClr val="F7AB64"/>
              </a:buClr>
              <a:buFont typeface="Arial" panose="020B0604020202020204" pitchFamily="34" charset="0"/>
              <a:buChar char="•"/>
            </a:pPr>
            <a:r>
              <a:rPr lang="en-US" dirty="0"/>
              <a:t>Senior managers</a:t>
            </a:r>
          </a:p>
          <a:p>
            <a:pPr marL="285750" indent="-285750">
              <a:buClr>
                <a:srgbClr val="F7AB64"/>
              </a:buClr>
              <a:buFont typeface="Arial" panose="020B0604020202020204" pitchFamily="34" charset="0"/>
              <a:buChar char="•"/>
            </a:pPr>
            <a:r>
              <a:rPr lang="en-US" dirty="0"/>
              <a:t>Customer services</a:t>
            </a:r>
          </a:p>
          <a:p>
            <a:pPr marL="285750" indent="-285750">
              <a:buClr>
                <a:srgbClr val="F7AB64"/>
              </a:buClr>
              <a:buFont typeface="Arial" panose="020B0604020202020204" pitchFamily="34" charset="0"/>
              <a:buChar char="•"/>
            </a:pPr>
            <a:r>
              <a:rPr lang="en-US" dirty="0"/>
              <a:t>Statutory assessment and social work teams</a:t>
            </a:r>
          </a:p>
          <a:p>
            <a:pPr marL="285750" indent="-285750">
              <a:buClr>
                <a:srgbClr val="F7AB64"/>
              </a:buClr>
              <a:buFont typeface="Arial" panose="020B0604020202020204" pitchFamily="34" charset="0"/>
              <a:buChar char="•"/>
            </a:pPr>
            <a:r>
              <a:rPr lang="en-US" dirty="0"/>
              <a:t>Third sector partners</a:t>
            </a:r>
          </a:p>
          <a:p>
            <a:pPr marL="285750" indent="-285750">
              <a:buClr>
                <a:srgbClr val="F7AB64"/>
              </a:buClr>
              <a:buFont typeface="Arial" panose="020B0604020202020204" pitchFamily="34" charset="0"/>
              <a:buChar char="•"/>
            </a:pPr>
            <a:r>
              <a:rPr lang="en-US" dirty="0"/>
              <a:t>Provider services</a:t>
            </a:r>
          </a:p>
          <a:p>
            <a:pPr marL="285750" indent="-285750">
              <a:buClr>
                <a:srgbClr val="F7AB64"/>
              </a:buClr>
              <a:buFont typeface="Arial" panose="020B0604020202020204" pitchFamily="34" charset="0"/>
              <a:buChar char="•"/>
            </a:pPr>
            <a:r>
              <a:rPr lang="en-US" dirty="0"/>
              <a:t>Health partners</a:t>
            </a:r>
          </a:p>
        </p:txBody>
      </p:sp>
    </p:spTree>
    <p:extLst>
      <p:ext uri="{BB962C8B-B14F-4D97-AF65-F5344CB8AC3E}">
        <p14:creationId xmlns:p14="http://schemas.microsoft.com/office/powerpoint/2010/main" val="37658257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49ABB-A34D-6C47-9F02-35D7F37A5A4F}"/>
              </a:ext>
            </a:extLst>
          </p:cNvPr>
          <p:cNvSpPr>
            <a:spLocks noGrp="1"/>
          </p:cNvSpPr>
          <p:nvPr>
            <p:ph type="title"/>
          </p:nvPr>
        </p:nvSpPr>
        <p:spPr>
          <a:xfrm>
            <a:off x="0" y="2075173"/>
            <a:ext cx="9144000" cy="1950562"/>
          </a:xfrm>
        </p:spPr>
        <p:txBody>
          <a:bodyPr>
            <a:noAutofit/>
          </a:bodyPr>
          <a:lstStyle/>
          <a:p>
            <a:pPr algn="ctr" rtl="0" eaLnBrk="1" fontAlgn="base" hangingPunct="1"/>
            <a:r>
              <a:rPr lang="en-US" sz="6000" b="1" kern="1200" dirty="0">
                <a:solidFill>
                  <a:srgbClr val="CB853F"/>
                </a:solidFill>
                <a:effectLst/>
                <a:latin typeface="Arial" panose="020B0604020202020204" pitchFamily="34" charset="0"/>
                <a:ea typeface="+mn-ea"/>
                <a:cs typeface="Arial" panose="020B0604020202020204" pitchFamily="34" charset="0"/>
              </a:rPr>
              <a:t>Section 3: </a:t>
            </a:r>
            <a:endParaRPr lang="en-GB" sz="6000" dirty="0">
              <a:effectLst/>
            </a:endParaRPr>
          </a:p>
          <a:p>
            <a:pPr algn="ctr" rtl="0" eaLnBrk="1" fontAlgn="base" hangingPunct="1"/>
            <a:r>
              <a:rPr lang="en-GB" sz="6000" b="1" kern="1200" dirty="0">
                <a:solidFill>
                  <a:srgbClr val="CB853F"/>
                </a:solidFill>
                <a:effectLst/>
                <a:latin typeface="Arial" panose="020B0604020202020204" pitchFamily="34" charset="0"/>
                <a:ea typeface="+mn-ea"/>
                <a:cs typeface="Arial" panose="020B0604020202020204" pitchFamily="34" charset="0"/>
              </a:rPr>
              <a:t>Outcome-focused conversations</a:t>
            </a:r>
            <a:endParaRPr lang="en-GB" sz="6000" dirty="0">
              <a:effectLst/>
            </a:endParaRPr>
          </a:p>
          <a:p>
            <a:pPr algn="ctr"/>
            <a:endParaRPr lang="en-GB" sz="6000" dirty="0"/>
          </a:p>
        </p:txBody>
      </p:sp>
    </p:spTree>
    <p:extLst>
      <p:ext uri="{BB962C8B-B14F-4D97-AF65-F5344CB8AC3E}">
        <p14:creationId xmlns:p14="http://schemas.microsoft.com/office/powerpoint/2010/main" val="35114433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136044" cy="1031283"/>
          </a:xfrm>
        </p:spPr>
        <p:txBody>
          <a:bodyPr>
            <a:normAutofit fontScale="90000"/>
          </a:bodyPr>
          <a:lstStyle/>
          <a:p>
            <a:r>
              <a:rPr lang="en-GB" sz="3600" b="1" dirty="0">
                <a:solidFill>
                  <a:srgbClr val="CB853F"/>
                </a:solidFill>
                <a:cs typeface="Arial"/>
              </a:rPr>
              <a:t>An outcomes-based approach</a:t>
            </a:r>
            <a:br>
              <a:rPr lang="en-GB" b="1" dirty="0">
                <a:solidFill>
                  <a:srgbClr val="CB853F"/>
                </a:solidFill>
                <a:cs typeface="Arial"/>
              </a:rPr>
            </a:br>
            <a:endParaRPr lang="en-GB" dirty="0">
              <a:solidFill>
                <a:srgbClr val="CB853F"/>
              </a:solidFill>
            </a:endParaRPr>
          </a:p>
        </p:txBody>
      </p:sp>
      <p:sp>
        <p:nvSpPr>
          <p:cNvPr id="9" name="Text Placeholder 8"/>
          <p:cNvSpPr>
            <a:spLocks noGrp="1"/>
          </p:cNvSpPr>
          <p:nvPr>
            <p:ph type="body" sz="quarter" idx="12"/>
          </p:nvPr>
        </p:nvSpPr>
        <p:spPr>
          <a:xfrm>
            <a:off x="616775" y="1307325"/>
            <a:ext cx="7824885" cy="3906312"/>
          </a:xfrm>
        </p:spPr>
        <p:txBody>
          <a:bodyPr/>
          <a:lstStyle/>
          <a:p>
            <a:r>
              <a:rPr lang="en-GB" dirty="0">
                <a:solidFill>
                  <a:schemeClr val="tx1"/>
                </a:solidFill>
                <a:latin typeface="Arial" panose="020B0604020202020204" pitchFamily="34" charset="0"/>
                <a:cs typeface="Arial" panose="020B0604020202020204" pitchFamily="34" charset="0"/>
              </a:rPr>
              <a:t>An outcomes-based approach is based on these principles: </a:t>
            </a:r>
          </a:p>
          <a:p>
            <a:pPr marL="285750" indent="-285750">
              <a:buClr>
                <a:srgbClr val="F7AB64"/>
              </a:buClr>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people are experts in their own lives </a:t>
            </a:r>
          </a:p>
          <a:p>
            <a:pPr marL="285750" indent="-285750">
              <a:buClr>
                <a:srgbClr val="F7AB64"/>
              </a:buClr>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they are best placed to tell you what’s important to them and what gives them a sense of well-being</a:t>
            </a:r>
          </a:p>
          <a:p>
            <a:pPr marL="285750" indent="-285750">
              <a:buClr>
                <a:srgbClr val="F7AB64"/>
              </a:buClr>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people want to do the things that matter most to them, in their own way </a:t>
            </a:r>
          </a:p>
          <a:p>
            <a:pPr marL="285750" indent="-285750">
              <a:buClr>
                <a:srgbClr val="F7AB64"/>
              </a:buClr>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people’s strengths are important and need to be acknowledged </a:t>
            </a:r>
          </a:p>
          <a:p>
            <a:pPr marL="285750" indent="-285750">
              <a:buClr>
                <a:srgbClr val="F7AB64"/>
              </a:buClr>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we start by identifying what the person wants to achieve and work with them to identify how this can be done </a:t>
            </a:r>
          </a:p>
          <a:p>
            <a:pPr marL="285750" indent="-285750">
              <a:buClr>
                <a:srgbClr val="F7AB64"/>
              </a:buClr>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the person’s family, carers and local community can also contribute to this plan </a:t>
            </a:r>
          </a:p>
          <a:p>
            <a:endParaRPr lang="en-GB" dirty="0">
              <a:solidFill>
                <a:schemeClr val="tx1"/>
              </a:solidFill>
            </a:endParaRPr>
          </a:p>
        </p:txBody>
      </p:sp>
      <p:sp>
        <p:nvSpPr>
          <p:cNvPr id="4" name="Rectangle: Rounded Corners 3">
            <a:extLst>
              <a:ext uri="{FF2B5EF4-FFF2-40B4-BE49-F238E27FC236}">
                <a16:creationId xmlns:a16="http://schemas.microsoft.com/office/drawing/2014/main" id="{C539757C-D649-45FF-AD4D-01C9C6642A91}"/>
              </a:ext>
            </a:extLst>
          </p:cNvPr>
          <p:cNvSpPr/>
          <p:nvPr/>
        </p:nvSpPr>
        <p:spPr>
          <a:xfrm>
            <a:off x="951979" y="4854499"/>
            <a:ext cx="6965110" cy="988592"/>
          </a:xfrm>
          <a:prstGeom prst="roundRect">
            <a:avLst/>
          </a:prstGeom>
          <a:solidFill>
            <a:srgbClr val="CB853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Meaningful conversations are central to understanding a person’s outcomes</a:t>
            </a:r>
          </a:p>
        </p:txBody>
      </p:sp>
    </p:spTree>
    <p:extLst>
      <p:ext uri="{BB962C8B-B14F-4D97-AF65-F5344CB8AC3E}">
        <p14:creationId xmlns:p14="http://schemas.microsoft.com/office/powerpoint/2010/main" val="23926734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136044" cy="1031283"/>
          </a:xfrm>
        </p:spPr>
        <p:txBody>
          <a:bodyPr>
            <a:normAutofit/>
          </a:bodyPr>
          <a:lstStyle/>
          <a:p>
            <a:r>
              <a:rPr lang="en-GB" sz="3200" b="1" dirty="0">
                <a:solidFill>
                  <a:srgbClr val="CB853F"/>
                </a:solidFill>
                <a:cs typeface="Arial"/>
              </a:rPr>
              <a:t>What is a personal outcome?</a:t>
            </a:r>
            <a:endParaRPr lang="en-GB" sz="3200" dirty="0">
              <a:solidFill>
                <a:srgbClr val="CB853F"/>
              </a:solidFill>
            </a:endParaRPr>
          </a:p>
        </p:txBody>
      </p:sp>
      <p:sp>
        <p:nvSpPr>
          <p:cNvPr id="9" name="Text Placeholder 8"/>
          <p:cNvSpPr>
            <a:spLocks noGrp="1"/>
          </p:cNvSpPr>
          <p:nvPr>
            <p:ph type="body" sz="quarter" idx="12"/>
          </p:nvPr>
        </p:nvSpPr>
        <p:spPr>
          <a:xfrm>
            <a:off x="628650" y="1782147"/>
            <a:ext cx="7824885" cy="3633369"/>
          </a:xfrm>
        </p:spPr>
        <p:txBody>
          <a:bodyPr/>
          <a:lstStyle/>
          <a:p>
            <a:pPr lvl="0">
              <a:lnSpc>
                <a:spcPct val="100000"/>
              </a:lnSpc>
              <a:spcBef>
                <a:spcPts val="0"/>
              </a:spcBef>
              <a:spcAft>
                <a:spcPts val="0"/>
              </a:spcAft>
              <a:buClrTx/>
              <a:defRPr/>
            </a:pPr>
            <a:r>
              <a:rPr lang="en-GB" dirty="0">
                <a:solidFill>
                  <a:schemeClr val="tx1"/>
                </a:solidFill>
                <a:latin typeface="Arial" panose="020B0604020202020204" pitchFamily="34" charset="0"/>
                <a:cs typeface="Arial" panose="020B0604020202020204" pitchFamily="34" charset="0"/>
              </a:rPr>
              <a:t>A personal outcome is the picture the person paints of what it is they want to achieve, how they want to feel or how they would like their life to be</a:t>
            </a:r>
          </a:p>
          <a:p>
            <a:pPr lvl="0">
              <a:lnSpc>
                <a:spcPct val="100000"/>
              </a:lnSpc>
              <a:spcBef>
                <a:spcPts val="0"/>
              </a:spcBef>
              <a:spcAft>
                <a:spcPts val="0"/>
              </a:spcAft>
              <a:buClrTx/>
              <a:defRPr/>
            </a:pPr>
            <a:endParaRPr lang="en-GB" dirty="0">
              <a:solidFill>
                <a:schemeClr val="tx1"/>
              </a:solidFill>
              <a:latin typeface="Arial" panose="020B0604020202020204" pitchFamily="34" charset="0"/>
              <a:cs typeface="Arial" panose="020B0604020202020204" pitchFamily="34" charset="0"/>
            </a:endParaRPr>
          </a:p>
          <a:p>
            <a:pPr lvl="0">
              <a:lnSpc>
                <a:spcPct val="100000"/>
              </a:lnSpc>
              <a:spcBef>
                <a:spcPts val="0"/>
              </a:spcBef>
              <a:spcAft>
                <a:spcPts val="0"/>
              </a:spcAft>
              <a:buClrTx/>
              <a:defRPr/>
            </a:pPr>
            <a:endParaRPr lang="en-GB" dirty="0">
              <a:solidFill>
                <a:schemeClr val="tx1"/>
              </a:solidFill>
              <a:latin typeface="Arial" panose="020B0604020202020204" pitchFamily="34" charset="0"/>
              <a:cs typeface="Arial" panose="020B0604020202020204" pitchFamily="34" charset="0"/>
            </a:endParaRPr>
          </a:p>
          <a:p>
            <a:pPr lvl="0">
              <a:lnSpc>
                <a:spcPct val="100000"/>
              </a:lnSpc>
              <a:spcBef>
                <a:spcPts val="0"/>
              </a:spcBef>
              <a:spcAft>
                <a:spcPts val="0"/>
              </a:spcAft>
              <a:buClrTx/>
              <a:defRPr/>
            </a:pPr>
            <a:r>
              <a:rPr lang="en-GB" dirty="0">
                <a:solidFill>
                  <a:schemeClr val="tx1"/>
                </a:solidFill>
                <a:latin typeface="Arial" panose="020B0604020202020204" pitchFamily="34" charset="0"/>
                <a:cs typeface="Arial" panose="020B0604020202020204" pitchFamily="34" charset="0"/>
              </a:rPr>
              <a:t>A sense of well-being comes from things like: </a:t>
            </a:r>
          </a:p>
          <a:p>
            <a:pPr marL="285750" lvl="0" indent="-285750">
              <a:lnSpc>
                <a:spcPct val="100000"/>
              </a:lnSpc>
              <a:spcBef>
                <a:spcPts val="0"/>
              </a:spcBef>
              <a:spcAft>
                <a:spcPts val="0"/>
              </a:spcAft>
              <a:buClr>
                <a:srgbClr val="F7AB64"/>
              </a:buClr>
              <a:buFont typeface="Arial" panose="020B0604020202020204" pitchFamily="34" charset="0"/>
              <a:buChar char="•"/>
              <a:defRPr/>
            </a:pPr>
            <a:r>
              <a:rPr lang="en-GB" dirty="0">
                <a:solidFill>
                  <a:schemeClr val="tx1"/>
                </a:solidFill>
                <a:latin typeface="Arial" panose="020B0604020202020204" pitchFamily="34" charset="0"/>
                <a:cs typeface="Arial" panose="020B0604020202020204" pitchFamily="34" charset="0"/>
              </a:rPr>
              <a:t>relationships </a:t>
            </a:r>
          </a:p>
          <a:p>
            <a:pPr marL="285750" lvl="0" indent="-285750">
              <a:lnSpc>
                <a:spcPct val="100000"/>
              </a:lnSpc>
              <a:spcBef>
                <a:spcPts val="0"/>
              </a:spcBef>
              <a:spcAft>
                <a:spcPts val="0"/>
              </a:spcAft>
              <a:buClr>
                <a:srgbClr val="F7AB64"/>
              </a:buClr>
              <a:buFont typeface="Arial" panose="020B0604020202020204" pitchFamily="34" charset="0"/>
              <a:buChar char="•"/>
              <a:defRPr/>
            </a:pPr>
            <a:r>
              <a:rPr lang="en-GB" dirty="0">
                <a:solidFill>
                  <a:schemeClr val="tx1"/>
                </a:solidFill>
                <a:latin typeface="Arial" panose="020B0604020202020204" pitchFamily="34" charset="0"/>
                <a:cs typeface="Arial" panose="020B0604020202020204" pitchFamily="34" charset="0"/>
              </a:rPr>
              <a:t>feeling loved </a:t>
            </a:r>
          </a:p>
          <a:p>
            <a:pPr marL="285750" lvl="0" indent="-285750">
              <a:lnSpc>
                <a:spcPct val="100000"/>
              </a:lnSpc>
              <a:spcBef>
                <a:spcPts val="0"/>
              </a:spcBef>
              <a:spcAft>
                <a:spcPts val="0"/>
              </a:spcAft>
              <a:buClr>
                <a:srgbClr val="F7AB64"/>
              </a:buClr>
              <a:buFont typeface="Arial" panose="020B0604020202020204" pitchFamily="34" charset="0"/>
              <a:buChar char="•"/>
              <a:defRPr/>
            </a:pPr>
            <a:r>
              <a:rPr lang="en-GB" dirty="0">
                <a:solidFill>
                  <a:schemeClr val="tx1"/>
                </a:solidFill>
                <a:latin typeface="Arial" panose="020B0604020202020204" pitchFamily="34" charset="0"/>
                <a:cs typeface="Arial" panose="020B0604020202020204" pitchFamily="34" charset="0"/>
              </a:rPr>
              <a:t>being respected </a:t>
            </a:r>
          </a:p>
          <a:p>
            <a:pPr marL="285750" lvl="0" indent="-285750">
              <a:lnSpc>
                <a:spcPct val="100000"/>
              </a:lnSpc>
              <a:spcBef>
                <a:spcPts val="0"/>
              </a:spcBef>
              <a:spcAft>
                <a:spcPts val="0"/>
              </a:spcAft>
              <a:buClr>
                <a:srgbClr val="F7AB64"/>
              </a:buClr>
              <a:buFont typeface="Arial" panose="020B0604020202020204" pitchFamily="34" charset="0"/>
              <a:buChar char="•"/>
              <a:defRPr/>
            </a:pPr>
            <a:r>
              <a:rPr lang="en-GB" dirty="0">
                <a:solidFill>
                  <a:schemeClr val="tx1"/>
                </a:solidFill>
                <a:latin typeface="Arial" panose="020B0604020202020204" pitchFamily="34" charset="0"/>
                <a:cs typeface="Arial" panose="020B0604020202020204" pitchFamily="34" charset="0"/>
              </a:rPr>
              <a:t>having a sense of purpose </a:t>
            </a:r>
          </a:p>
          <a:p>
            <a:pPr marL="285750" lvl="0" indent="-285750">
              <a:lnSpc>
                <a:spcPct val="100000"/>
              </a:lnSpc>
              <a:spcBef>
                <a:spcPts val="0"/>
              </a:spcBef>
              <a:spcAft>
                <a:spcPts val="0"/>
              </a:spcAft>
              <a:buClr>
                <a:srgbClr val="F7AB64"/>
              </a:buClr>
              <a:buFont typeface="Arial" panose="020B0604020202020204" pitchFamily="34" charset="0"/>
              <a:buChar char="•"/>
              <a:defRPr/>
            </a:pPr>
            <a:r>
              <a:rPr lang="en-GB" dirty="0">
                <a:solidFill>
                  <a:schemeClr val="tx1"/>
                </a:solidFill>
                <a:latin typeface="Arial" panose="020B0604020202020204" pitchFamily="34" charset="0"/>
                <a:cs typeface="Arial" panose="020B0604020202020204" pitchFamily="34" charset="0"/>
              </a:rPr>
              <a:t>making a useful contribution </a:t>
            </a:r>
          </a:p>
          <a:p>
            <a:pPr marL="285750" lvl="0" indent="-285750">
              <a:lnSpc>
                <a:spcPct val="100000"/>
              </a:lnSpc>
              <a:spcBef>
                <a:spcPts val="0"/>
              </a:spcBef>
              <a:spcAft>
                <a:spcPts val="0"/>
              </a:spcAft>
              <a:buClr>
                <a:srgbClr val="F7AB64"/>
              </a:buClr>
              <a:buFont typeface="Arial" panose="020B0604020202020204" pitchFamily="34" charset="0"/>
              <a:buChar char="•"/>
              <a:defRPr/>
            </a:pPr>
            <a:r>
              <a:rPr lang="en-GB" dirty="0">
                <a:solidFill>
                  <a:schemeClr val="tx1"/>
                </a:solidFill>
                <a:latin typeface="Arial" panose="020B0604020202020204" pitchFamily="34" charset="0"/>
                <a:cs typeface="Arial" panose="020B0604020202020204" pitchFamily="34" charset="0"/>
              </a:rPr>
              <a:t>the little things... that make life feel worthwhile</a:t>
            </a:r>
            <a:endParaRPr lang="en-GB" sz="1600" dirty="0">
              <a:solidFill>
                <a:schemeClr val="tx1"/>
              </a:solidFill>
              <a:latin typeface="Calibri" panose="020F0502020204030204"/>
            </a:endParaRPr>
          </a:p>
          <a:p>
            <a:endParaRPr lang="en-GB" dirty="0">
              <a:solidFill>
                <a:schemeClr val="tx1"/>
              </a:solidFill>
            </a:endParaRPr>
          </a:p>
        </p:txBody>
      </p:sp>
    </p:spTree>
    <p:extLst>
      <p:ext uri="{BB962C8B-B14F-4D97-AF65-F5344CB8AC3E}">
        <p14:creationId xmlns:p14="http://schemas.microsoft.com/office/powerpoint/2010/main" val="2734665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753910" y="365127"/>
            <a:ext cx="6136044" cy="1031283"/>
          </a:xfrm>
        </p:spPr>
        <p:txBody>
          <a:bodyPr>
            <a:normAutofit/>
          </a:bodyPr>
          <a:lstStyle/>
          <a:p>
            <a:r>
              <a:rPr lang="en-GB" sz="3200" b="1" dirty="0">
                <a:solidFill>
                  <a:srgbClr val="CB853F"/>
                </a:solidFill>
                <a:cs typeface="Arial"/>
              </a:rPr>
              <a:t> Index</a:t>
            </a:r>
            <a:endParaRPr lang="en-GB" sz="3200" dirty="0">
              <a:solidFill>
                <a:srgbClr val="CB853F"/>
              </a:solidFill>
            </a:endParaRPr>
          </a:p>
        </p:txBody>
      </p:sp>
      <p:sp>
        <p:nvSpPr>
          <p:cNvPr id="9" name="Text Placeholder 8"/>
          <p:cNvSpPr>
            <a:spLocks noGrp="1"/>
          </p:cNvSpPr>
          <p:nvPr>
            <p:ph type="body" sz="quarter" idx="12"/>
          </p:nvPr>
        </p:nvSpPr>
        <p:spPr>
          <a:xfrm>
            <a:off x="628650" y="1782147"/>
            <a:ext cx="7824885" cy="3633369"/>
          </a:xfrm>
        </p:spPr>
        <p:txBody>
          <a:bodyPr/>
          <a:lstStyle/>
          <a:p>
            <a:pPr marL="342900" lvl="0" indent="-342900" fontAlgn="auto">
              <a:lnSpc>
                <a:spcPct val="100000"/>
              </a:lnSpc>
              <a:spcBef>
                <a:spcPts val="0"/>
              </a:spcBef>
              <a:spcAft>
                <a:spcPts val="0"/>
              </a:spcAft>
              <a:buClr>
                <a:srgbClr val="F7AB64"/>
              </a:buClr>
              <a:buFont typeface="Arial" panose="020B0604020202020204" pitchFamily="34" charset="0"/>
              <a:buChar char="•"/>
              <a:defRPr/>
            </a:pPr>
            <a:r>
              <a:rPr lang="en-GB" sz="2000" dirty="0">
                <a:solidFill>
                  <a:schemeClr val="tx1"/>
                </a:solidFill>
                <a:latin typeface="Arial" panose="020B0604020202020204" pitchFamily="34" charset="0"/>
                <a:cs typeface="Arial" panose="020B0604020202020204" pitchFamily="34" charset="0"/>
              </a:rPr>
              <a:t>Aim and objectives</a:t>
            </a:r>
          </a:p>
          <a:p>
            <a:pPr marL="342900" lvl="0" indent="-342900" fontAlgn="auto">
              <a:lnSpc>
                <a:spcPct val="100000"/>
              </a:lnSpc>
              <a:spcBef>
                <a:spcPts val="0"/>
              </a:spcBef>
              <a:spcAft>
                <a:spcPts val="0"/>
              </a:spcAft>
              <a:buClr>
                <a:srgbClr val="F7AB64"/>
              </a:buClr>
              <a:buFont typeface="Arial" panose="020B0604020202020204" pitchFamily="34" charset="0"/>
              <a:buChar char="•"/>
              <a:defRPr/>
            </a:pPr>
            <a:r>
              <a:rPr lang="en-GB" sz="2000" dirty="0">
                <a:solidFill>
                  <a:schemeClr val="tx1"/>
                </a:solidFill>
                <a:latin typeface="Arial" panose="020B0604020202020204" pitchFamily="34" charset="0"/>
                <a:cs typeface="Arial" panose="020B0604020202020204" pitchFamily="34" charset="0"/>
              </a:rPr>
              <a:t>Learning environment</a:t>
            </a:r>
          </a:p>
          <a:p>
            <a:pPr marL="342900" lvl="0" indent="-342900" fontAlgn="auto">
              <a:lnSpc>
                <a:spcPct val="100000"/>
              </a:lnSpc>
              <a:spcBef>
                <a:spcPts val="0"/>
              </a:spcBef>
              <a:spcAft>
                <a:spcPts val="0"/>
              </a:spcAft>
              <a:buClr>
                <a:srgbClr val="F7AB64"/>
              </a:buClr>
              <a:buFont typeface="Arial" panose="020B0604020202020204" pitchFamily="34" charset="0"/>
              <a:buChar char="•"/>
              <a:defRPr/>
            </a:pPr>
            <a:r>
              <a:rPr lang="en-GB" sz="2000" dirty="0">
                <a:solidFill>
                  <a:schemeClr val="tx1"/>
                </a:solidFill>
                <a:latin typeface="Arial" panose="020B0604020202020204" pitchFamily="34" charset="0"/>
                <a:cs typeface="Arial" panose="020B0604020202020204" pitchFamily="34" charset="0"/>
              </a:rPr>
              <a:t>Introduction to resources</a:t>
            </a:r>
          </a:p>
          <a:p>
            <a:pPr marL="342900" lvl="0" indent="-342900" fontAlgn="auto">
              <a:lnSpc>
                <a:spcPct val="100000"/>
              </a:lnSpc>
              <a:spcBef>
                <a:spcPts val="0"/>
              </a:spcBef>
              <a:spcAft>
                <a:spcPts val="0"/>
              </a:spcAft>
              <a:buClr>
                <a:srgbClr val="F7AB64"/>
              </a:buClr>
              <a:buFont typeface="Arial" panose="020B0604020202020204" pitchFamily="34" charset="0"/>
              <a:buChar char="•"/>
              <a:defRPr/>
            </a:pPr>
            <a:r>
              <a:rPr lang="en-GB" sz="2000" dirty="0">
                <a:solidFill>
                  <a:schemeClr val="tx1"/>
                </a:solidFill>
                <a:latin typeface="Arial" panose="020B0604020202020204" pitchFamily="34" charset="0"/>
                <a:cs typeface="Arial" panose="020B0604020202020204" pitchFamily="34" charset="0"/>
              </a:rPr>
              <a:t>Section 1 – Our own experience</a:t>
            </a:r>
          </a:p>
          <a:p>
            <a:pPr marL="342900" lvl="0" indent="-342900" fontAlgn="auto">
              <a:lnSpc>
                <a:spcPct val="100000"/>
              </a:lnSpc>
              <a:spcBef>
                <a:spcPts val="0"/>
              </a:spcBef>
              <a:spcAft>
                <a:spcPts val="0"/>
              </a:spcAft>
              <a:buClr>
                <a:srgbClr val="F7AB64"/>
              </a:buClr>
              <a:buFont typeface="Arial" panose="020B0604020202020204" pitchFamily="34" charset="0"/>
              <a:buChar char="•"/>
              <a:defRPr/>
            </a:pPr>
            <a:r>
              <a:rPr lang="en-GB" sz="2000" dirty="0">
                <a:solidFill>
                  <a:schemeClr val="tx1"/>
                </a:solidFill>
                <a:latin typeface="Arial" panose="020B0604020202020204" pitchFamily="34" charset="0"/>
                <a:cs typeface="Arial" panose="020B0604020202020204" pitchFamily="34" charset="0"/>
              </a:rPr>
              <a:t>Section 2 – Vision for the service</a:t>
            </a:r>
          </a:p>
          <a:p>
            <a:pPr marL="342900" lvl="0" indent="-342900" fontAlgn="auto">
              <a:lnSpc>
                <a:spcPct val="100000"/>
              </a:lnSpc>
              <a:spcBef>
                <a:spcPts val="0"/>
              </a:spcBef>
              <a:spcAft>
                <a:spcPts val="0"/>
              </a:spcAft>
              <a:buClr>
                <a:srgbClr val="F7AB64"/>
              </a:buClr>
              <a:buFont typeface="Arial" panose="020B0604020202020204" pitchFamily="34" charset="0"/>
              <a:buChar char="•"/>
              <a:defRPr/>
            </a:pPr>
            <a:r>
              <a:rPr lang="en-GB" sz="2000" dirty="0">
                <a:solidFill>
                  <a:schemeClr val="tx1"/>
                </a:solidFill>
                <a:latin typeface="Arial" panose="020B0604020202020204" pitchFamily="34" charset="0"/>
                <a:cs typeface="Arial" panose="020B0604020202020204" pitchFamily="34" charset="0"/>
              </a:rPr>
              <a:t>Section 3 – Outcome-focused conversations</a:t>
            </a:r>
          </a:p>
          <a:p>
            <a:pPr marL="342900" lvl="0" indent="-342900" fontAlgn="auto">
              <a:lnSpc>
                <a:spcPct val="100000"/>
              </a:lnSpc>
              <a:spcBef>
                <a:spcPts val="0"/>
              </a:spcBef>
              <a:spcAft>
                <a:spcPts val="0"/>
              </a:spcAft>
              <a:buClr>
                <a:srgbClr val="F7AB64"/>
              </a:buClr>
              <a:buFont typeface="Arial" panose="020B0604020202020204" pitchFamily="34" charset="0"/>
              <a:buChar char="•"/>
              <a:defRPr/>
            </a:pPr>
            <a:r>
              <a:rPr lang="en-GB" sz="2000" dirty="0">
                <a:solidFill>
                  <a:schemeClr val="tx1"/>
                </a:solidFill>
                <a:latin typeface="Arial" panose="020B0604020202020204" pitchFamily="34" charset="0"/>
                <a:cs typeface="Arial" panose="020B0604020202020204" pitchFamily="34" charset="0"/>
              </a:rPr>
              <a:t>Section 4 – Better conversations</a:t>
            </a:r>
          </a:p>
          <a:p>
            <a:pPr marL="342900" lvl="0" indent="-342900" fontAlgn="auto">
              <a:lnSpc>
                <a:spcPct val="100000"/>
              </a:lnSpc>
              <a:spcBef>
                <a:spcPts val="0"/>
              </a:spcBef>
              <a:spcAft>
                <a:spcPts val="0"/>
              </a:spcAft>
              <a:buClr>
                <a:srgbClr val="F7AB64"/>
              </a:buClr>
              <a:buFont typeface="Arial" panose="020B0604020202020204" pitchFamily="34" charset="0"/>
              <a:buChar char="•"/>
              <a:defRPr/>
            </a:pPr>
            <a:r>
              <a:rPr lang="en-GB" sz="2000" dirty="0">
                <a:solidFill>
                  <a:schemeClr val="tx1"/>
                </a:solidFill>
                <a:latin typeface="Arial" panose="020B0604020202020204" pitchFamily="34" charset="0"/>
                <a:cs typeface="Arial" panose="020B0604020202020204" pitchFamily="34" charset="0"/>
              </a:rPr>
              <a:t>Section 5 – Sustainability</a:t>
            </a:r>
          </a:p>
          <a:p>
            <a:pPr marL="342900" lvl="0" indent="-342900" fontAlgn="auto">
              <a:lnSpc>
                <a:spcPct val="100000"/>
              </a:lnSpc>
              <a:spcBef>
                <a:spcPts val="0"/>
              </a:spcBef>
              <a:spcAft>
                <a:spcPts val="0"/>
              </a:spcAft>
              <a:buClr>
                <a:srgbClr val="F7AB64"/>
              </a:buClr>
              <a:buFont typeface="Arial" panose="020B0604020202020204" pitchFamily="34" charset="0"/>
              <a:buChar char="•"/>
              <a:defRPr/>
            </a:pPr>
            <a:r>
              <a:rPr lang="en-GB" sz="2000" dirty="0">
                <a:solidFill>
                  <a:schemeClr val="tx1"/>
                </a:solidFill>
                <a:latin typeface="Arial" panose="020B0604020202020204" pitchFamily="34" charset="0"/>
                <a:cs typeface="Arial" panose="020B0604020202020204" pitchFamily="34" charset="0"/>
              </a:rPr>
              <a:t>Summary</a:t>
            </a:r>
          </a:p>
          <a:p>
            <a:pPr marL="342900" lvl="0" indent="-342900" fontAlgn="auto">
              <a:lnSpc>
                <a:spcPct val="100000"/>
              </a:lnSpc>
              <a:spcBef>
                <a:spcPts val="0"/>
              </a:spcBef>
              <a:spcAft>
                <a:spcPts val="0"/>
              </a:spcAft>
              <a:buClr>
                <a:srgbClr val="F7AB64"/>
              </a:buClr>
              <a:buFont typeface="Arial" panose="020B0604020202020204" pitchFamily="34" charset="0"/>
              <a:buChar char="•"/>
              <a:defRPr/>
            </a:pPr>
            <a:r>
              <a:rPr lang="en-GB" sz="2000" dirty="0">
                <a:solidFill>
                  <a:schemeClr val="tx1"/>
                </a:solidFill>
                <a:latin typeface="Arial" panose="020B0604020202020204" pitchFamily="34" charset="0"/>
                <a:cs typeface="Arial" panose="020B0604020202020204" pitchFamily="34" charset="0"/>
              </a:rPr>
              <a:t>Next steps</a:t>
            </a:r>
          </a:p>
          <a:p>
            <a:endParaRPr lang="en-GB" dirty="0">
              <a:solidFill>
                <a:schemeClr val="tx1"/>
              </a:solidFill>
            </a:endParaRPr>
          </a:p>
        </p:txBody>
      </p:sp>
    </p:spTree>
    <p:extLst>
      <p:ext uri="{BB962C8B-B14F-4D97-AF65-F5344CB8AC3E}">
        <p14:creationId xmlns:p14="http://schemas.microsoft.com/office/powerpoint/2010/main" val="7553485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136044" cy="1031283"/>
          </a:xfrm>
        </p:spPr>
        <p:txBody>
          <a:bodyPr/>
          <a:lstStyle/>
          <a:p>
            <a:r>
              <a:rPr lang="en-GB" altLang="en-US" sz="3200" b="1" dirty="0">
                <a:solidFill>
                  <a:srgbClr val="CB853F"/>
                </a:solidFill>
                <a:latin typeface="Arial" panose="020B0604020202020204" pitchFamily="34" charset="0"/>
                <a:cs typeface="Arial" panose="020B0604020202020204" pitchFamily="34" charset="0"/>
              </a:rPr>
              <a:t>IAA outcomes checklist</a:t>
            </a:r>
            <a:br>
              <a:rPr lang="en-GB" b="1" dirty="0">
                <a:solidFill>
                  <a:srgbClr val="CB853F"/>
                </a:solidFill>
                <a:latin typeface="Arial" panose="020B0604020202020204" pitchFamily="34" charset="0"/>
                <a:cs typeface="Arial" panose="020B0604020202020204" pitchFamily="34" charset="0"/>
              </a:rPr>
            </a:br>
            <a:endParaRPr lang="en-GB" dirty="0">
              <a:solidFill>
                <a:srgbClr val="CB853F"/>
              </a:solidFill>
            </a:endParaRPr>
          </a:p>
        </p:txBody>
      </p:sp>
      <p:sp>
        <p:nvSpPr>
          <p:cNvPr id="9" name="Text Placeholder 8"/>
          <p:cNvSpPr>
            <a:spLocks noGrp="1"/>
          </p:cNvSpPr>
          <p:nvPr>
            <p:ph type="body" sz="quarter" idx="12"/>
          </p:nvPr>
        </p:nvSpPr>
        <p:spPr>
          <a:xfrm>
            <a:off x="628650" y="1782147"/>
            <a:ext cx="7824885" cy="3633369"/>
          </a:xfrm>
        </p:spPr>
        <p:txBody>
          <a:bodyPr/>
          <a:lstStyle/>
          <a:p>
            <a:r>
              <a:rPr lang="en-GB" sz="2400" dirty="0">
                <a:solidFill>
                  <a:schemeClr val="tx1"/>
                </a:solidFill>
                <a:latin typeface="Arial" panose="020B0604020202020204" pitchFamily="34" charset="0"/>
                <a:cs typeface="Arial" panose="020B0604020202020204" pitchFamily="34" charset="0"/>
              </a:rPr>
              <a:t>Remember personal outcomes have to be:</a:t>
            </a:r>
          </a:p>
          <a:p>
            <a:r>
              <a:rPr lang="en-GB" sz="2400" dirty="0">
                <a:solidFill>
                  <a:schemeClr val="tx1"/>
                </a:solidFill>
                <a:latin typeface="Arial" panose="020B0604020202020204" pitchFamily="34" charset="0"/>
                <a:cs typeface="Arial" panose="020B0604020202020204" pitchFamily="34" charset="0"/>
              </a:rPr>
              <a:t> </a:t>
            </a:r>
          </a:p>
          <a:p>
            <a:pPr marL="342900" indent="-342900">
              <a:buClr>
                <a:srgbClr val="F7AB64"/>
              </a:buClr>
              <a:buFont typeface="Arial" panose="020B0604020202020204" pitchFamily="34" charset="0"/>
              <a:buChar char="•"/>
            </a:pPr>
            <a:r>
              <a:rPr lang="en-GB" sz="2400" dirty="0">
                <a:solidFill>
                  <a:schemeClr val="tx1"/>
                </a:solidFill>
                <a:latin typeface="Arial" panose="020B0604020202020204" pitchFamily="34" charset="0"/>
                <a:cs typeface="Arial" panose="020B0604020202020204" pitchFamily="34" charset="0"/>
              </a:rPr>
              <a:t>realistic</a:t>
            </a:r>
          </a:p>
          <a:p>
            <a:pPr marL="342900" indent="-342900">
              <a:buClr>
                <a:srgbClr val="F7AB64"/>
              </a:buClr>
              <a:buFont typeface="Arial" panose="020B0604020202020204" pitchFamily="34" charset="0"/>
              <a:buChar char="•"/>
            </a:pPr>
            <a:r>
              <a:rPr lang="en-GB" sz="2400" dirty="0">
                <a:solidFill>
                  <a:schemeClr val="tx1"/>
                </a:solidFill>
                <a:latin typeface="Arial" panose="020B0604020202020204" pitchFamily="34" charset="0"/>
                <a:cs typeface="Arial" panose="020B0604020202020204" pitchFamily="34" charset="0"/>
              </a:rPr>
              <a:t>achievable</a:t>
            </a:r>
          </a:p>
          <a:p>
            <a:pPr marL="342900" indent="-342900">
              <a:buClr>
                <a:srgbClr val="F7AB64"/>
              </a:buClr>
              <a:buFont typeface="Arial" panose="020B0604020202020204" pitchFamily="34" charset="0"/>
              <a:buChar char="•"/>
            </a:pPr>
            <a:r>
              <a:rPr lang="en-GB" sz="2400" dirty="0">
                <a:solidFill>
                  <a:schemeClr val="tx1"/>
                </a:solidFill>
                <a:latin typeface="Arial" panose="020B0604020202020204" pitchFamily="34" charset="0"/>
                <a:cs typeface="Arial" panose="020B0604020202020204" pitchFamily="34" charset="0"/>
              </a:rPr>
              <a:t>described through actions</a:t>
            </a:r>
          </a:p>
          <a:p>
            <a:pPr marL="342900" indent="-342900">
              <a:buClr>
                <a:srgbClr val="F7AB64"/>
              </a:buClr>
              <a:buFont typeface="Arial" panose="020B0604020202020204" pitchFamily="34" charset="0"/>
              <a:buChar char="•"/>
            </a:pPr>
            <a:r>
              <a:rPr lang="en-GB" sz="2400" dirty="0">
                <a:solidFill>
                  <a:schemeClr val="tx1"/>
                </a:solidFill>
                <a:latin typeface="Arial" panose="020B0604020202020204" pitchFamily="34" charset="0"/>
                <a:cs typeface="Arial" panose="020B0604020202020204" pitchFamily="34" charset="0"/>
              </a:rPr>
              <a:t>impacting </a:t>
            </a:r>
          </a:p>
          <a:p>
            <a:pPr marL="342900" indent="-342900">
              <a:buClr>
                <a:srgbClr val="F7AB64"/>
              </a:buClr>
              <a:buFont typeface="Arial" panose="020B0604020202020204" pitchFamily="34" charset="0"/>
              <a:buChar char="•"/>
            </a:pPr>
            <a:r>
              <a:rPr lang="en-GB" sz="2400" dirty="0">
                <a:solidFill>
                  <a:schemeClr val="tx1"/>
                </a:solidFill>
                <a:latin typeface="Arial" panose="020B0604020202020204" pitchFamily="34" charset="0"/>
                <a:cs typeface="Arial" panose="020B0604020202020204" pitchFamily="34" charset="0"/>
              </a:rPr>
              <a:t>sustainable</a:t>
            </a:r>
          </a:p>
          <a:p>
            <a:endParaRPr lang="en-GB" dirty="0">
              <a:solidFill>
                <a:schemeClr val="tx1"/>
              </a:solidFill>
            </a:endParaRPr>
          </a:p>
        </p:txBody>
      </p:sp>
    </p:spTree>
    <p:extLst>
      <p:ext uri="{BB962C8B-B14F-4D97-AF65-F5344CB8AC3E}">
        <p14:creationId xmlns:p14="http://schemas.microsoft.com/office/powerpoint/2010/main" val="38147232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136044" cy="1031283"/>
          </a:xfrm>
        </p:spPr>
        <p:txBody>
          <a:bodyPr/>
          <a:lstStyle/>
          <a:p>
            <a:r>
              <a:rPr lang="en-GB" altLang="en-US" sz="3200" b="1" dirty="0">
                <a:solidFill>
                  <a:srgbClr val="CB853F"/>
                </a:solidFill>
                <a:latin typeface="Arial" panose="020B0604020202020204" pitchFamily="34" charset="0"/>
                <a:cs typeface="Arial" panose="020B0604020202020204" pitchFamily="34" charset="0"/>
              </a:rPr>
              <a:t>Measuring outcomes</a:t>
            </a:r>
            <a:br>
              <a:rPr lang="en-GB" b="1" dirty="0">
                <a:solidFill>
                  <a:srgbClr val="CB853F"/>
                </a:solidFill>
                <a:latin typeface="Arial" panose="020B0604020202020204" pitchFamily="34" charset="0"/>
                <a:cs typeface="Arial" panose="020B0604020202020204" pitchFamily="34" charset="0"/>
              </a:rPr>
            </a:br>
            <a:endParaRPr lang="en-GB" dirty="0">
              <a:solidFill>
                <a:srgbClr val="CB853F"/>
              </a:solidFill>
            </a:endParaRPr>
          </a:p>
        </p:txBody>
      </p:sp>
      <p:sp>
        <p:nvSpPr>
          <p:cNvPr id="9" name="Text Placeholder 8"/>
          <p:cNvSpPr>
            <a:spLocks noGrp="1"/>
          </p:cNvSpPr>
          <p:nvPr>
            <p:ph type="body" sz="quarter" idx="12"/>
          </p:nvPr>
        </p:nvSpPr>
        <p:spPr>
          <a:xfrm>
            <a:off x="628650" y="1223683"/>
            <a:ext cx="7824885" cy="4191834"/>
          </a:xfrm>
        </p:spPr>
        <p:txBody>
          <a:bodyPr>
            <a:normAutofit lnSpcReduction="10000"/>
          </a:bodyPr>
          <a:lstStyle/>
          <a:p>
            <a:r>
              <a:rPr lang="en-GB" altLang="en-US" sz="2400" dirty="0">
                <a:solidFill>
                  <a:schemeClr val="tx1"/>
                </a:solidFill>
                <a:latin typeface="Arial" panose="020B0604020202020204" pitchFamily="34" charset="0"/>
                <a:cs typeface="Arial" panose="020B0604020202020204" pitchFamily="34" charset="0"/>
              </a:rPr>
              <a:t>An approach to measuring outcomes needs to:</a:t>
            </a:r>
          </a:p>
          <a:p>
            <a:pPr marL="342900" indent="-342900">
              <a:buClr>
                <a:srgbClr val="F7AB64"/>
              </a:buClr>
              <a:buFont typeface="Arial" panose="020B0604020202020204" pitchFamily="34" charset="0"/>
              <a:buChar char="•"/>
            </a:pPr>
            <a:r>
              <a:rPr lang="en-GB" altLang="en-US" sz="2400" dirty="0">
                <a:solidFill>
                  <a:schemeClr val="tx1"/>
                </a:solidFill>
                <a:latin typeface="Arial" panose="020B0604020202020204" pitchFamily="34" charset="0"/>
                <a:cs typeface="Arial" panose="020B0604020202020204" pitchFamily="34" charset="0"/>
              </a:rPr>
              <a:t>evidence the impact of the approach</a:t>
            </a:r>
          </a:p>
          <a:p>
            <a:pPr marL="342900" indent="-342900">
              <a:buClr>
                <a:srgbClr val="F7AB64"/>
              </a:buClr>
              <a:buFont typeface="Arial" panose="020B0604020202020204" pitchFamily="34" charset="0"/>
              <a:buChar char="•"/>
            </a:pPr>
            <a:r>
              <a:rPr lang="en-GB" altLang="en-US" sz="2400" dirty="0">
                <a:solidFill>
                  <a:schemeClr val="tx1"/>
                </a:solidFill>
                <a:latin typeface="Arial" panose="020B0604020202020204" pitchFamily="34" charset="0"/>
                <a:cs typeface="Arial" panose="020B0604020202020204" pitchFamily="34" charset="0"/>
              </a:rPr>
              <a:t>support the conversation, rather than drive or hinder it</a:t>
            </a:r>
          </a:p>
          <a:p>
            <a:pPr marL="342900" indent="-342900">
              <a:buClr>
                <a:srgbClr val="F7AB64"/>
              </a:buClr>
              <a:buFont typeface="Arial" panose="020B0604020202020204" pitchFamily="34" charset="0"/>
              <a:buChar char="•"/>
            </a:pPr>
            <a:r>
              <a:rPr lang="en-GB" altLang="en-US" sz="2400" dirty="0">
                <a:solidFill>
                  <a:schemeClr val="tx1"/>
                </a:solidFill>
                <a:latin typeface="Arial" panose="020B0604020202020204" pitchFamily="34" charset="0"/>
                <a:cs typeface="Arial" panose="020B0604020202020204" pitchFamily="34" charset="0"/>
              </a:rPr>
              <a:t>be easy to understand and use</a:t>
            </a:r>
          </a:p>
          <a:p>
            <a:pPr marL="342900" indent="-342900">
              <a:buClr>
                <a:srgbClr val="F7AB64"/>
              </a:buClr>
              <a:buFont typeface="Arial" panose="020B0604020202020204" pitchFamily="34" charset="0"/>
              <a:buChar char="•"/>
            </a:pPr>
            <a:r>
              <a:rPr lang="en-GB" altLang="en-US" sz="2400" dirty="0">
                <a:solidFill>
                  <a:schemeClr val="tx1"/>
                </a:solidFill>
                <a:latin typeface="Arial" panose="020B0604020202020204" pitchFamily="34" charset="0"/>
                <a:cs typeface="Arial" panose="020B0604020202020204" pitchFamily="34" charset="0"/>
              </a:rPr>
              <a:t>enable local analysis of quality and satisfaction</a:t>
            </a:r>
          </a:p>
          <a:p>
            <a:pPr marL="342900" indent="-342900">
              <a:buClr>
                <a:srgbClr val="F7AB64"/>
              </a:buClr>
              <a:buFont typeface="Arial" panose="020B0604020202020204" pitchFamily="34" charset="0"/>
              <a:buChar char="•"/>
            </a:pPr>
            <a:r>
              <a:rPr lang="en-GB" altLang="en-US" sz="2400" dirty="0">
                <a:solidFill>
                  <a:schemeClr val="tx1"/>
                </a:solidFill>
                <a:latin typeface="Arial" panose="020B0604020202020204" pitchFamily="34" charset="0"/>
                <a:cs typeface="Arial" panose="020B0604020202020204" pitchFamily="34" charset="0"/>
              </a:rPr>
              <a:t>align with existing or developing management processes</a:t>
            </a:r>
          </a:p>
          <a:p>
            <a:pPr marL="342900" indent="-342900">
              <a:buClr>
                <a:srgbClr val="F7AB64"/>
              </a:buClr>
              <a:buFont typeface="Arial" panose="020B0604020202020204" pitchFamily="34" charset="0"/>
              <a:buChar char="•"/>
            </a:pPr>
            <a:r>
              <a:rPr lang="en-GB" altLang="en-US" sz="2400" dirty="0">
                <a:solidFill>
                  <a:schemeClr val="tx1"/>
                </a:solidFill>
                <a:latin typeface="Arial" panose="020B0604020202020204" pitchFamily="34" charset="0"/>
                <a:cs typeface="Arial" panose="020B0604020202020204" pitchFamily="34" charset="0"/>
              </a:rPr>
              <a:t>apply to all client groups</a:t>
            </a:r>
          </a:p>
          <a:p>
            <a:pPr marL="342900" indent="-342900">
              <a:buClr>
                <a:srgbClr val="F7AB64"/>
              </a:buClr>
              <a:buFont typeface="Arial" panose="020B0604020202020204" pitchFamily="34" charset="0"/>
              <a:buChar char="•"/>
            </a:pPr>
            <a:r>
              <a:rPr lang="en-GB" altLang="en-US" sz="2400" dirty="0">
                <a:solidFill>
                  <a:schemeClr val="tx1"/>
                </a:solidFill>
                <a:latin typeface="Arial" panose="020B0604020202020204" pitchFamily="34" charset="0"/>
                <a:cs typeface="Arial" panose="020B0604020202020204" pitchFamily="34" charset="0"/>
              </a:rPr>
              <a:t>be described as much as possible in the individual’s language</a:t>
            </a:r>
          </a:p>
          <a:p>
            <a:endParaRPr lang="en-GB" dirty="0">
              <a:solidFill>
                <a:schemeClr val="tx1"/>
              </a:solidFill>
            </a:endParaRPr>
          </a:p>
        </p:txBody>
      </p:sp>
    </p:spTree>
    <p:extLst>
      <p:ext uri="{BB962C8B-B14F-4D97-AF65-F5344CB8AC3E}">
        <p14:creationId xmlns:p14="http://schemas.microsoft.com/office/powerpoint/2010/main" val="12705222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49" y="365127"/>
            <a:ext cx="7643481" cy="1031283"/>
          </a:xfrm>
        </p:spPr>
        <p:txBody>
          <a:bodyPr>
            <a:normAutofit fontScale="90000"/>
          </a:bodyPr>
          <a:lstStyle/>
          <a:p>
            <a:pPr lvl="0" fontAlgn="auto">
              <a:lnSpc>
                <a:spcPct val="100000"/>
              </a:lnSpc>
              <a:spcAft>
                <a:spcPts val="0"/>
              </a:spcAft>
              <a:defRPr/>
            </a:pPr>
            <a:r>
              <a:rPr lang="en-GB" sz="3600" b="1" dirty="0">
                <a:solidFill>
                  <a:srgbClr val="CB853F"/>
                </a:solidFill>
                <a:cs typeface="Arial"/>
              </a:rPr>
              <a:t>Taking a strength-based approach </a:t>
            </a:r>
            <a:br>
              <a:rPr lang="en-GB" b="1" dirty="0">
                <a:solidFill>
                  <a:srgbClr val="CB853F"/>
                </a:solidFill>
                <a:cs typeface="Arial"/>
              </a:rPr>
            </a:br>
            <a:endParaRPr lang="en-GB" dirty="0">
              <a:solidFill>
                <a:srgbClr val="CB853F"/>
              </a:solidFill>
            </a:endParaRPr>
          </a:p>
        </p:txBody>
      </p:sp>
      <p:sp>
        <p:nvSpPr>
          <p:cNvPr id="9" name="Text Placeholder 8"/>
          <p:cNvSpPr>
            <a:spLocks noGrp="1"/>
          </p:cNvSpPr>
          <p:nvPr>
            <p:ph type="body" sz="quarter" idx="12"/>
          </p:nvPr>
        </p:nvSpPr>
        <p:spPr>
          <a:xfrm>
            <a:off x="628650" y="1782147"/>
            <a:ext cx="7824885" cy="3633369"/>
          </a:xfrm>
        </p:spPr>
        <p:txBody>
          <a:bodyPr/>
          <a:lstStyle/>
          <a:p>
            <a:r>
              <a:rPr lang="en-GB" dirty="0">
                <a:solidFill>
                  <a:schemeClr val="tx1"/>
                </a:solidFill>
                <a:latin typeface="Arial" panose="020B0604020202020204" pitchFamily="34" charset="0"/>
                <a:cs typeface="Arial" panose="020B0604020202020204" pitchFamily="34" charset="0"/>
              </a:rPr>
              <a:t>A focus on people’s strengths is a key part of an outcomes-focused approach, but this means asking the right kind of questions and letting the conversation flow: </a:t>
            </a:r>
          </a:p>
          <a:p>
            <a:pPr marL="285750" indent="-285750">
              <a:buClr>
                <a:srgbClr val="F7AB64"/>
              </a:buClr>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focus on people’s strengths </a:t>
            </a:r>
          </a:p>
          <a:p>
            <a:pPr marL="285750" indent="-285750">
              <a:buClr>
                <a:srgbClr val="F7AB64"/>
              </a:buClr>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engage with people and help them explore their hopes and fears before putting a plan in place </a:t>
            </a:r>
          </a:p>
          <a:p>
            <a:pPr marL="285750" indent="-285750">
              <a:buClr>
                <a:srgbClr val="F7AB64"/>
              </a:buClr>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explore the pro and cons – help people think and talk </a:t>
            </a:r>
          </a:p>
          <a:p>
            <a:pPr marL="285750" indent="-285750">
              <a:buClr>
                <a:srgbClr val="F7AB64"/>
              </a:buClr>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help people build on their strengths and those of their family and community </a:t>
            </a:r>
          </a:p>
          <a:p>
            <a:pPr marL="285750" indent="-285750">
              <a:buClr>
                <a:srgbClr val="F7AB64"/>
              </a:buClr>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help people notice their achievements and anticipate threats.</a:t>
            </a:r>
          </a:p>
          <a:p>
            <a:endParaRPr lang="en-GB" dirty="0">
              <a:solidFill>
                <a:schemeClr val="tx1"/>
              </a:solidFill>
            </a:endParaRPr>
          </a:p>
        </p:txBody>
      </p:sp>
    </p:spTree>
    <p:extLst>
      <p:ext uri="{BB962C8B-B14F-4D97-AF65-F5344CB8AC3E}">
        <p14:creationId xmlns:p14="http://schemas.microsoft.com/office/powerpoint/2010/main" val="42711356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136044" cy="1031283"/>
          </a:xfrm>
          <a:noFill/>
        </p:spPr>
        <p:txBody>
          <a:bodyPr>
            <a:normAutofit fontScale="90000"/>
          </a:bodyPr>
          <a:lstStyle/>
          <a:p>
            <a:pPr lvl="0" fontAlgn="auto">
              <a:lnSpc>
                <a:spcPct val="100000"/>
              </a:lnSpc>
              <a:spcAft>
                <a:spcPts val="0"/>
              </a:spcAft>
              <a:defRPr/>
            </a:pPr>
            <a:r>
              <a:rPr lang="en-GB" sz="3600" b="1" dirty="0">
                <a:solidFill>
                  <a:srgbClr val="CB853F"/>
                </a:solidFill>
                <a:cs typeface="Arial"/>
              </a:rPr>
              <a:t>Having a ‘what matters’ </a:t>
            </a:r>
            <a:br>
              <a:rPr lang="en-GB" sz="3600" b="1" dirty="0">
                <a:solidFill>
                  <a:srgbClr val="CB853F"/>
                </a:solidFill>
                <a:cs typeface="Arial"/>
              </a:rPr>
            </a:br>
            <a:r>
              <a:rPr lang="en-GB" sz="3600" b="1" dirty="0">
                <a:solidFill>
                  <a:srgbClr val="CB853F"/>
                </a:solidFill>
                <a:cs typeface="Arial"/>
              </a:rPr>
              <a:t>conversation</a:t>
            </a:r>
            <a:br>
              <a:rPr lang="en-GB" b="1" dirty="0">
                <a:solidFill>
                  <a:srgbClr val="CB853F"/>
                </a:solidFill>
                <a:cs typeface="Arial"/>
              </a:rPr>
            </a:br>
            <a:endParaRPr lang="en-GB" dirty="0">
              <a:solidFill>
                <a:srgbClr val="CB853F"/>
              </a:solidFill>
            </a:endParaRPr>
          </a:p>
        </p:txBody>
      </p:sp>
      <p:sp>
        <p:nvSpPr>
          <p:cNvPr id="11" name="Oval 10">
            <a:extLst>
              <a:ext uri="{FF2B5EF4-FFF2-40B4-BE49-F238E27FC236}">
                <a16:creationId xmlns:a16="http://schemas.microsoft.com/office/drawing/2014/main" id="{AD2BDBE0-9C11-1A4D-A7D0-2BC3B8DADA33}"/>
              </a:ext>
            </a:extLst>
          </p:cNvPr>
          <p:cNvSpPr/>
          <p:nvPr/>
        </p:nvSpPr>
        <p:spPr>
          <a:xfrm>
            <a:off x="2157856" y="1396843"/>
            <a:ext cx="1475487" cy="1475487"/>
          </a:xfrm>
          <a:prstGeom prst="ellipse">
            <a:avLst/>
          </a:prstGeom>
          <a:solidFill>
            <a:srgbClr val="CB853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nchor="ctr"/>
          <a:lstStyle/>
          <a:p>
            <a:pPr algn="ctr"/>
            <a:r>
              <a:rPr lang="en-GB" sz="1600" dirty="0">
                <a:solidFill>
                  <a:schemeClr val="tx1"/>
                </a:solidFill>
              </a:rPr>
              <a:t>Personal circumstances</a:t>
            </a:r>
          </a:p>
        </p:txBody>
      </p:sp>
      <p:sp>
        <p:nvSpPr>
          <p:cNvPr id="29" name="Right Arrow 28">
            <a:extLst>
              <a:ext uri="{FF2B5EF4-FFF2-40B4-BE49-F238E27FC236}">
                <a16:creationId xmlns:a16="http://schemas.microsoft.com/office/drawing/2014/main" id="{4628813F-C3A1-E144-B58A-B13922A42495}"/>
              </a:ext>
              <a:ext uri="{C183D7F6-B498-43B3-948B-1728B52AA6E4}">
                <adec:decorative xmlns:adec="http://schemas.microsoft.com/office/drawing/2017/decorative" val="1"/>
              </a:ext>
            </a:extLst>
          </p:cNvPr>
          <p:cNvSpPr/>
          <p:nvPr/>
        </p:nvSpPr>
        <p:spPr>
          <a:xfrm rot="2160000">
            <a:off x="3500327" y="2507915"/>
            <a:ext cx="358676" cy="455229"/>
          </a:xfrm>
          <a:prstGeom prst="rightArrow">
            <a:avLst>
              <a:gd name="adj1" fmla="val 60000"/>
              <a:gd name="adj2" fmla="val 50000"/>
            </a:avLst>
          </a:prstGeom>
          <a:solidFill>
            <a:srgbClr val="CB853F"/>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14" name="Oval 13">
            <a:extLst>
              <a:ext uri="{FF2B5EF4-FFF2-40B4-BE49-F238E27FC236}">
                <a16:creationId xmlns:a16="http://schemas.microsoft.com/office/drawing/2014/main" id="{21792496-12E8-2041-B1B8-AFA3C765FEC8}"/>
              </a:ext>
            </a:extLst>
          </p:cNvPr>
          <p:cNvSpPr/>
          <p:nvPr/>
        </p:nvSpPr>
        <p:spPr>
          <a:xfrm>
            <a:off x="3813720" y="2617295"/>
            <a:ext cx="1348829" cy="1348829"/>
          </a:xfrm>
          <a:prstGeom prst="ellipse">
            <a:avLst/>
          </a:prstGeom>
          <a:solidFill>
            <a:srgbClr val="CB853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algn="ctr"/>
            <a:r>
              <a:rPr lang="en-GB" sz="1400" dirty="0">
                <a:solidFill>
                  <a:schemeClr val="tx1"/>
                </a:solidFill>
              </a:rPr>
              <a:t>Personal outcomes ‘what matters’</a:t>
            </a:r>
          </a:p>
        </p:txBody>
      </p:sp>
      <p:sp>
        <p:nvSpPr>
          <p:cNvPr id="32" name="Right Arrow 31">
            <a:extLst>
              <a:ext uri="{FF2B5EF4-FFF2-40B4-BE49-F238E27FC236}">
                <a16:creationId xmlns:a16="http://schemas.microsoft.com/office/drawing/2014/main" id="{3AFAE6C8-6AA5-B34B-968D-B565F014542F}"/>
              </a:ext>
              <a:ext uri="{C183D7F6-B498-43B3-948B-1728B52AA6E4}">
                <adec:decorative xmlns:adec="http://schemas.microsoft.com/office/drawing/2017/decorative" val="1"/>
              </a:ext>
            </a:extLst>
          </p:cNvPr>
          <p:cNvSpPr/>
          <p:nvPr/>
        </p:nvSpPr>
        <p:spPr>
          <a:xfrm rot="6276649">
            <a:off x="4095731" y="4080143"/>
            <a:ext cx="340624" cy="455229"/>
          </a:xfrm>
          <a:prstGeom prst="rightArrow">
            <a:avLst>
              <a:gd name="adj1" fmla="val 60000"/>
              <a:gd name="adj2" fmla="val 50000"/>
            </a:avLst>
          </a:prstGeom>
          <a:solidFill>
            <a:srgbClr val="CB853F"/>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17" name="Oval 16">
            <a:extLst>
              <a:ext uri="{FF2B5EF4-FFF2-40B4-BE49-F238E27FC236}">
                <a16:creationId xmlns:a16="http://schemas.microsoft.com/office/drawing/2014/main" id="{D6312010-FBA2-3C4D-AFC0-6E83D95BBC34}"/>
              </a:ext>
            </a:extLst>
          </p:cNvPr>
          <p:cNvSpPr/>
          <p:nvPr/>
        </p:nvSpPr>
        <p:spPr>
          <a:xfrm>
            <a:off x="3364014" y="4585246"/>
            <a:ext cx="1348829" cy="1348829"/>
          </a:xfrm>
          <a:prstGeom prst="ellipse">
            <a:avLst/>
          </a:prstGeom>
          <a:solidFill>
            <a:srgbClr val="CB853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algn="ctr"/>
            <a:r>
              <a:rPr lang="en-GB" sz="1400" dirty="0">
                <a:solidFill>
                  <a:schemeClr val="tx1"/>
                </a:solidFill>
              </a:rPr>
              <a:t>Barriers to achieving outcomes</a:t>
            </a:r>
          </a:p>
        </p:txBody>
      </p:sp>
      <p:sp>
        <p:nvSpPr>
          <p:cNvPr id="35" name="Right Arrow 34">
            <a:extLst>
              <a:ext uri="{FF2B5EF4-FFF2-40B4-BE49-F238E27FC236}">
                <a16:creationId xmlns:a16="http://schemas.microsoft.com/office/drawing/2014/main" id="{42CBAFF3-8911-F44F-9889-18CA12C583B9}"/>
              </a:ext>
              <a:ext uri="{C183D7F6-B498-43B3-948B-1728B52AA6E4}">
                <adec:decorative xmlns:adec="http://schemas.microsoft.com/office/drawing/2017/decorative" val="1"/>
              </a:ext>
            </a:extLst>
          </p:cNvPr>
          <p:cNvSpPr/>
          <p:nvPr/>
        </p:nvSpPr>
        <p:spPr>
          <a:xfrm rot="10801082">
            <a:off x="2728851" y="5049177"/>
            <a:ext cx="424170" cy="455229"/>
          </a:xfrm>
          <a:prstGeom prst="rightArrow">
            <a:avLst>
              <a:gd name="adj1" fmla="val 60000"/>
              <a:gd name="adj2" fmla="val 50000"/>
            </a:avLst>
          </a:prstGeom>
          <a:solidFill>
            <a:srgbClr val="CB853F"/>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20" name="Oval 19">
            <a:extLst>
              <a:ext uri="{FF2B5EF4-FFF2-40B4-BE49-F238E27FC236}">
                <a16:creationId xmlns:a16="http://schemas.microsoft.com/office/drawing/2014/main" id="{5716AAE0-B140-0341-8FCB-DAD6F2EA82B3}"/>
              </a:ext>
            </a:extLst>
          </p:cNvPr>
          <p:cNvSpPr/>
          <p:nvPr/>
        </p:nvSpPr>
        <p:spPr>
          <a:xfrm>
            <a:off x="1240883" y="4585245"/>
            <a:ext cx="1348829" cy="1348829"/>
          </a:xfrm>
          <a:prstGeom prst="ellipse">
            <a:avLst/>
          </a:prstGeom>
          <a:solidFill>
            <a:srgbClr val="CB853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algn="ctr"/>
            <a:r>
              <a:rPr lang="en-GB" sz="1400" dirty="0">
                <a:solidFill>
                  <a:schemeClr val="tx1"/>
                </a:solidFill>
              </a:rPr>
              <a:t>Strengths and capabilities</a:t>
            </a:r>
          </a:p>
        </p:txBody>
      </p:sp>
      <p:sp>
        <p:nvSpPr>
          <p:cNvPr id="38" name="Right Arrow 37">
            <a:extLst>
              <a:ext uri="{FF2B5EF4-FFF2-40B4-BE49-F238E27FC236}">
                <a16:creationId xmlns:a16="http://schemas.microsoft.com/office/drawing/2014/main" id="{1BF650F6-ED8A-4B43-820F-A833D739689E}"/>
              </a:ext>
              <a:ext uri="{C183D7F6-B498-43B3-948B-1728B52AA6E4}">
                <adec:decorative xmlns:adec="http://schemas.microsoft.com/office/drawing/2017/decorative" val="1"/>
              </a:ext>
            </a:extLst>
          </p:cNvPr>
          <p:cNvSpPr/>
          <p:nvPr/>
        </p:nvSpPr>
        <p:spPr>
          <a:xfrm rot="15120000">
            <a:off x="1393894" y="4066108"/>
            <a:ext cx="358676" cy="455229"/>
          </a:xfrm>
          <a:prstGeom prst="rightArrow">
            <a:avLst>
              <a:gd name="adj1" fmla="val 60000"/>
              <a:gd name="adj2" fmla="val 50000"/>
            </a:avLst>
          </a:prstGeom>
          <a:solidFill>
            <a:srgbClr val="CB853F"/>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23" name="Oval 22">
            <a:extLst>
              <a:ext uri="{FF2B5EF4-FFF2-40B4-BE49-F238E27FC236}">
                <a16:creationId xmlns:a16="http://schemas.microsoft.com/office/drawing/2014/main" id="{F671D487-EC50-CE49-AE97-C2AC8540838E}"/>
              </a:ext>
            </a:extLst>
          </p:cNvPr>
          <p:cNvSpPr/>
          <p:nvPr/>
        </p:nvSpPr>
        <p:spPr>
          <a:xfrm>
            <a:off x="591440" y="2623087"/>
            <a:ext cx="1348829" cy="1348829"/>
          </a:xfrm>
          <a:prstGeom prst="ellipse">
            <a:avLst/>
          </a:prstGeom>
          <a:solidFill>
            <a:srgbClr val="CB853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nchor="ctr"/>
          <a:lstStyle/>
          <a:p>
            <a:pPr algn="ctr"/>
            <a:r>
              <a:rPr lang="en-GB" dirty="0">
                <a:solidFill>
                  <a:schemeClr val="tx1"/>
                </a:solidFill>
              </a:rPr>
              <a:t>Risks</a:t>
            </a:r>
          </a:p>
        </p:txBody>
      </p:sp>
      <p:sp>
        <p:nvSpPr>
          <p:cNvPr id="26" name="Right Arrow 25">
            <a:extLst>
              <a:ext uri="{FF2B5EF4-FFF2-40B4-BE49-F238E27FC236}">
                <a16:creationId xmlns:a16="http://schemas.microsoft.com/office/drawing/2014/main" id="{9C813040-F2FB-1B42-B3F6-D6E6A4CB48FB}"/>
              </a:ext>
              <a:ext uri="{C183D7F6-B498-43B3-948B-1728B52AA6E4}">
                <adec:decorative xmlns:adec="http://schemas.microsoft.com/office/drawing/2017/decorative" val="1"/>
              </a:ext>
            </a:extLst>
          </p:cNvPr>
          <p:cNvSpPr/>
          <p:nvPr/>
        </p:nvSpPr>
        <p:spPr>
          <a:xfrm rot="19440000">
            <a:off x="1871583" y="2552647"/>
            <a:ext cx="358676" cy="455229"/>
          </a:xfrm>
          <a:prstGeom prst="rightArrow">
            <a:avLst>
              <a:gd name="adj1" fmla="val 60000"/>
              <a:gd name="adj2" fmla="val 50000"/>
            </a:avLst>
          </a:prstGeom>
          <a:solidFill>
            <a:srgbClr val="CB853F"/>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9" name="Arrow: Curved Down 8">
            <a:extLst>
              <a:ext uri="{FF2B5EF4-FFF2-40B4-BE49-F238E27FC236}">
                <a16:creationId xmlns:a16="http://schemas.microsoft.com/office/drawing/2014/main" id="{6A3625C6-BDD4-4A91-824B-716422F6751F}"/>
              </a:ext>
              <a:ext uri="{C183D7F6-B498-43B3-948B-1728B52AA6E4}">
                <adec:decorative xmlns:adec="http://schemas.microsoft.com/office/drawing/2017/decorative" val="1"/>
              </a:ext>
            </a:extLst>
          </p:cNvPr>
          <p:cNvSpPr/>
          <p:nvPr/>
        </p:nvSpPr>
        <p:spPr>
          <a:xfrm rot="2961330">
            <a:off x="4447877" y="1841119"/>
            <a:ext cx="3018234" cy="1059641"/>
          </a:xfrm>
          <a:prstGeom prst="curvedDownArrow">
            <a:avLst/>
          </a:prstGeom>
          <a:solidFill>
            <a:srgbClr val="CB853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8" name="Rectangle: Rounded Corners 7">
            <a:extLst>
              <a:ext uri="{FF2B5EF4-FFF2-40B4-BE49-F238E27FC236}">
                <a16:creationId xmlns:a16="http://schemas.microsoft.com/office/drawing/2014/main" id="{4248F533-A167-4F9E-A15A-D62D236FFBD7}"/>
              </a:ext>
            </a:extLst>
          </p:cNvPr>
          <p:cNvSpPr/>
          <p:nvPr/>
        </p:nvSpPr>
        <p:spPr>
          <a:xfrm>
            <a:off x="5589217" y="4071136"/>
            <a:ext cx="2448910" cy="1824494"/>
          </a:xfrm>
          <a:prstGeom prst="roundRect">
            <a:avLst/>
          </a:prstGeom>
          <a:solidFill>
            <a:srgbClr val="CB853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Be curious</a:t>
            </a:r>
          </a:p>
          <a:p>
            <a:pPr algn="ctr"/>
            <a:endParaRPr lang="en-GB" dirty="0">
              <a:solidFill>
                <a:schemeClr val="tx1"/>
              </a:solidFill>
            </a:endParaRPr>
          </a:p>
          <a:p>
            <a:pPr algn="ctr"/>
            <a:r>
              <a:rPr lang="en-GB" dirty="0">
                <a:solidFill>
                  <a:schemeClr val="tx1"/>
                </a:solidFill>
              </a:rPr>
              <a:t>Delve deeper</a:t>
            </a:r>
          </a:p>
        </p:txBody>
      </p:sp>
    </p:spTree>
    <p:extLst>
      <p:ext uri="{BB962C8B-B14F-4D97-AF65-F5344CB8AC3E}">
        <p14:creationId xmlns:p14="http://schemas.microsoft.com/office/powerpoint/2010/main" val="5943953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2"/>
          </p:nvPr>
        </p:nvSpPr>
        <p:spPr>
          <a:xfrm>
            <a:off x="628650" y="1782147"/>
            <a:ext cx="7824885" cy="3633369"/>
          </a:xfrm>
        </p:spPr>
        <p:txBody>
          <a:bodyPr/>
          <a:lstStyle/>
          <a:p>
            <a:pPr marL="450850" defTabSz="914377" eaLnBrk="0" hangingPunct="0">
              <a:spcBef>
                <a:spcPct val="0"/>
              </a:spcBef>
            </a:pPr>
            <a:endParaRPr lang="en-GB" sz="600" b="1" u="sng" dirty="0">
              <a:solidFill>
                <a:schemeClr val="tx1"/>
              </a:solidFill>
              <a:cs typeface="Arial"/>
            </a:endParaRPr>
          </a:p>
          <a:p>
            <a:pPr>
              <a:defRPr/>
            </a:pPr>
            <a:endParaRPr lang="en-GB" altLang="en-US" dirty="0">
              <a:solidFill>
                <a:schemeClr val="tx1"/>
              </a:solidFill>
              <a:latin typeface="Arial" panose="020B0604020202020204" pitchFamily="34" charset="0"/>
              <a:cs typeface="Arial" panose="020B0604020202020204" pitchFamily="34" charset="0"/>
            </a:endParaRPr>
          </a:p>
          <a:p>
            <a:pPr>
              <a:defRPr/>
            </a:pPr>
            <a:r>
              <a:rPr lang="en-GB" altLang="en-US" dirty="0">
                <a:solidFill>
                  <a:schemeClr val="tx1"/>
                </a:solidFill>
                <a:latin typeface="Arial" panose="020B0604020202020204" pitchFamily="34" charset="0"/>
                <a:cs typeface="Arial" panose="020B0604020202020204" pitchFamily="34" charset="0"/>
              </a:rPr>
              <a:t>In small groups, identify the features you expect to hear when staff are holding good ‘what matters’ conversations</a:t>
            </a:r>
          </a:p>
          <a:p>
            <a:endParaRPr lang="en-GB" dirty="0"/>
          </a:p>
        </p:txBody>
      </p:sp>
      <p:sp>
        <p:nvSpPr>
          <p:cNvPr id="2" name="Title 1">
            <a:extLst>
              <a:ext uri="{FF2B5EF4-FFF2-40B4-BE49-F238E27FC236}">
                <a16:creationId xmlns:a16="http://schemas.microsoft.com/office/drawing/2014/main" id="{37FBCFF3-9C55-A94E-8F60-C52F77916C21}"/>
              </a:ext>
            </a:extLst>
          </p:cNvPr>
          <p:cNvSpPr>
            <a:spLocks noGrp="1"/>
          </p:cNvSpPr>
          <p:nvPr>
            <p:ph type="title"/>
          </p:nvPr>
        </p:nvSpPr>
        <p:spPr>
          <a:xfrm>
            <a:off x="628650" y="365127"/>
            <a:ext cx="7824884" cy="1031283"/>
          </a:xfrm>
        </p:spPr>
        <p:txBody>
          <a:bodyPr/>
          <a:lstStyle/>
          <a:p>
            <a:pPr rtl="0" eaLnBrk="1" fontAlgn="base" hangingPunct="1"/>
            <a:r>
              <a:rPr lang="en-GB" sz="3200" b="1" kern="1200" dirty="0">
                <a:solidFill>
                  <a:srgbClr val="CB853F"/>
                </a:solidFill>
                <a:effectLst/>
                <a:latin typeface="Arial" panose="020B0604020202020204" pitchFamily="34" charset="0"/>
                <a:ea typeface="+mn-ea"/>
                <a:cs typeface="Arial" panose="020B0604020202020204" pitchFamily="34" charset="0"/>
              </a:rPr>
              <a:t>Exercise: How do you define a good ‘what matters’ conversation?</a:t>
            </a:r>
            <a:endParaRPr lang="en-GB" dirty="0">
              <a:effectLst/>
            </a:endParaRPr>
          </a:p>
          <a:p>
            <a:endParaRPr lang="en-GB" dirty="0"/>
          </a:p>
        </p:txBody>
      </p:sp>
    </p:spTree>
    <p:extLst>
      <p:ext uri="{BB962C8B-B14F-4D97-AF65-F5344CB8AC3E}">
        <p14:creationId xmlns:p14="http://schemas.microsoft.com/office/powerpoint/2010/main" val="17086472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E0B43-7A0A-1443-BC4C-F5702D240031}"/>
              </a:ext>
            </a:extLst>
          </p:cNvPr>
          <p:cNvSpPr>
            <a:spLocks noGrp="1"/>
          </p:cNvSpPr>
          <p:nvPr>
            <p:ph type="title"/>
          </p:nvPr>
        </p:nvSpPr>
        <p:spPr>
          <a:xfrm>
            <a:off x="-1" y="1782147"/>
            <a:ext cx="9144001" cy="2326715"/>
          </a:xfrm>
        </p:spPr>
        <p:txBody>
          <a:bodyPr>
            <a:normAutofit/>
          </a:bodyPr>
          <a:lstStyle/>
          <a:p>
            <a:pPr algn="ctr" rtl="0" eaLnBrk="1" fontAlgn="base" hangingPunct="1"/>
            <a:r>
              <a:rPr lang="en-GB" sz="6000" b="1" kern="1200" dirty="0">
                <a:solidFill>
                  <a:srgbClr val="CB853F"/>
                </a:solidFill>
                <a:effectLst/>
                <a:latin typeface="Arial" panose="020B0604020202020204" pitchFamily="34" charset="0"/>
                <a:ea typeface="+mn-ea"/>
                <a:cs typeface="Arial" panose="020B0604020202020204" pitchFamily="34" charset="0"/>
              </a:rPr>
              <a:t>Section 4:</a:t>
            </a:r>
            <a:endParaRPr lang="en-GB" sz="6000" dirty="0">
              <a:effectLst/>
            </a:endParaRPr>
          </a:p>
          <a:p>
            <a:pPr algn="ctr" rtl="0" eaLnBrk="1" fontAlgn="base" hangingPunct="1"/>
            <a:r>
              <a:rPr lang="en-GB" sz="6000" b="1" kern="1200" dirty="0">
                <a:solidFill>
                  <a:srgbClr val="CB853F"/>
                </a:solidFill>
                <a:effectLst/>
                <a:latin typeface="Arial" panose="020B0604020202020204" pitchFamily="34" charset="0"/>
                <a:ea typeface="+mn-ea"/>
                <a:cs typeface="Arial" panose="020B0604020202020204" pitchFamily="34" charset="0"/>
              </a:rPr>
              <a:t>Better conversations</a:t>
            </a:r>
            <a:endParaRPr lang="en-GB" sz="6000" dirty="0">
              <a:effectLst/>
            </a:endParaRPr>
          </a:p>
          <a:p>
            <a:pPr algn="ctr"/>
            <a:endParaRPr lang="en-GB" sz="6000" dirty="0"/>
          </a:p>
        </p:txBody>
      </p:sp>
    </p:spTree>
    <p:extLst>
      <p:ext uri="{BB962C8B-B14F-4D97-AF65-F5344CB8AC3E}">
        <p14:creationId xmlns:p14="http://schemas.microsoft.com/office/powerpoint/2010/main" val="30181913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136044" cy="1031283"/>
          </a:xfrm>
        </p:spPr>
        <p:txBody>
          <a:bodyPr>
            <a:normAutofit fontScale="90000"/>
          </a:bodyPr>
          <a:lstStyle/>
          <a:p>
            <a:r>
              <a:rPr lang="en-GB" sz="3600" b="1" dirty="0">
                <a:solidFill>
                  <a:srgbClr val="CB853F"/>
                </a:solidFill>
                <a:latin typeface="Arial" panose="020B0604020202020204" pitchFamily="34" charset="0"/>
                <a:cs typeface="Arial" panose="020B0604020202020204" pitchFamily="34" charset="0"/>
              </a:rPr>
              <a:t>The key elements of good communication</a:t>
            </a:r>
            <a:br>
              <a:rPr lang="en-GB" b="1" dirty="0">
                <a:solidFill>
                  <a:srgbClr val="CB853F"/>
                </a:solidFill>
                <a:latin typeface="Arial" panose="020B0604020202020204" pitchFamily="34" charset="0"/>
                <a:cs typeface="Arial" panose="020B0604020202020204" pitchFamily="34" charset="0"/>
              </a:rPr>
            </a:br>
            <a:endParaRPr lang="en-GB" dirty="0">
              <a:solidFill>
                <a:srgbClr val="CB853F"/>
              </a:solidFill>
            </a:endParaRPr>
          </a:p>
        </p:txBody>
      </p:sp>
      <p:sp>
        <p:nvSpPr>
          <p:cNvPr id="9" name="Text Placeholder 8"/>
          <p:cNvSpPr>
            <a:spLocks noGrp="1"/>
          </p:cNvSpPr>
          <p:nvPr>
            <p:ph type="body" sz="quarter" idx="12"/>
          </p:nvPr>
        </p:nvSpPr>
        <p:spPr>
          <a:xfrm>
            <a:off x="628650" y="1782147"/>
            <a:ext cx="7824885" cy="3633369"/>
          </a:xfrm>
        </p:spPr>
        <p:txBody>
          <a:bodyPr/>
          <a:lstStyle/>
          <a:p>
            <a:pPr marL="450850" defTabSz="914377" eaLnBrk="0" hangingPunct="0">
              <a:spcBef>
                <a:spcPct val="0"/>
              </a:spcBef>
            </a:pPr>
            <a:endParaRPr lang="en-GB" sz="700" b="1" u="sng" dirty="0">
              <a:solidFill>
                <a:schemeClr val="tx1"/>
              </a:solidFill>
              <a:cs typeface="Arial"/>
            </a:endParaRPr>
          </a:p>
          <a:p>
            <a:pPr marL="342900" indent="-342900">
              <a:buClr>
                <a:srgbClr val="EF9526"/>
              </a:buClr>
              <a:buFont typeface="Arial" panose="020B0604020202020204" pitchFamily="34" charset="0"/>
              <a:buChar char="•"/>
            </a:pPr>
            <a:r>
              <a:rPr lang="en-GB" altLang="en-US" sz="2000" dirty="0">
                <a:solidFill>
                  <a:schemeClr val="tx1"/>
                </a:solidFill>
                <a:latin typeface="Arial" panose="020B0604020202020204" pitchFamily="34" charset="0"/>
                <a:cs typeface="Arial" panose="020B0604020202020204" pitchFamily="34" charset="0"/>
              </a:rPr>
              <a:t>Showing that you are </a:t>
            </a:r>
            <a:r>
              <a:rPr lang="en-GB" altLang="en-US" sz="2000" b="1" dirty="0">
                <a:solidFill>
                  <a:schemeClr val="tx1"/>
                </a:solidFill>
                <a:latin typeface="Arial" panose="020B0604020202020204" pitchFamily="34" charset="0"/>
                <a:cs typeface="Arial" panose="020B0604020202020204" pitchFamily="34" charset="0"/>
              </a:rPr>
              <a:t>listening</a:t>
            </a:r>
          </a:p>
          <a:p>
            <a:pPr marL="342900" indent="-342900">
              <a:buClr>
                <a:srgbClr val="EF9526"/>
              </a:buClr>
              <a:buFont typeface="Arial" panose="020B0604020202020204" pitchFamily="34" charset="0"/>
              <a:buChar char="•"/>
            </a:pPr>
            <a:r>
              <a:rPr lang="en-GB" altLang="en-US" sz="2000" dirty="0">
                <a:solidFill>
                  <a:schemeClr val="tx1"/>
                </a:solidFill>
                <a:latin typeface="Arial" panose="020B0604020202020204" pitchFamily="34" charset="0"/>
                <a:cs typeface="Arial" panose="020B0604020202020204" pitchFamily="34" charset="0"/>
              </a:rPr>
              <a:t>Expressing </a:t>
            </a:r>
            <a:r>
              <a:rPr lang="en-GB" altLang="en-US" sz="2000" b="1" dirty="0">
                <a:solidFill>
                  <a:schemeClr val="tx1"/>
                </a:solidFill>
                <a:latin typeface="Arial" panose="020B0604020202020204" pitchFamily="34" charset="0"/>
                <a:cs typeface="Arial" panose="020B0604020202020204" pitchFamily="34" charset="0"/>
              </a:rPr>
              <a:t>empathy</a:t>
            </a:r>
            <a:r>
              <a:rPr lang="en-GB" altLang="en-US" sz="2000" dirty="0">
                <a:solidFill>
                  <a:schemeClr val="tx1"/>
                </a:solidFill>
                <a:latin typeface="Arial" panose="020B0604020202020204" pitchFamily="34" charset="0"/>
                <a:cs typeface="Arial" panose="020B0604020202020204" pitchFamily="34" charset="0"/>
              </a:rPr>
              <a:t> and warmth</a:t>
            </a:r>
          </a:p>
          <a:p>
            <a:pPr marL="342900" indent="-342900">
              <a:buClr>
                <a:srgbClr val="EF9526"/>
              </a:buClr>
              <a:buFont typeface="Arial" panose="020B0604020202020204" pitchFamily="34" charset="0"/>
              <a:buChar char="•"/>
            </a:pPr>
            <a:r>
              <a:rPr lang="en-GB" altLang="en-US" sz="2000" dirty="0">
                <a:solidFill>
                  <a:schemeClr val="tx1"/>
                </a:solidFill>
                <a:latin typeface="Arial" panose="020B0604020202020204" pitchFamily="34" charset="0"/>
                <a:cs typeface="Arial" panose="020B0604020202020204" pitchFamily="34" charset="0"/>
              </a:rPr>
              <a:t>Asking the right questions so there is clarity about concerns</a:t>
            </a:r>
          </a:p>
          <a:p>
            <a:pPr marL="342900" indent="-342900">
              <a:buClr>
                <a:srgbClr val="EF9526"/>
              </a:buClr>
              <a:buFont typeface="Arial" panose="020B0604020202020204" pitchFamily="34" charset="0"/>
              <a:buChar char="•"/>
            </a:pPr>
            <a:r>
              <a:rPr lang="en-GB" altLang="en-US" sz="2000" dirty="0">
                <a:solidFill>
                  <a:schemeClr val="tx1"/>
                </a:solidFill>
                <a:latin typeface="Arial" panose="020B0604020202020204" pitchFamily="34" charset="0"/>
                <a:cs typeface="Arial" panose="020B0604020202020204" pitchFamily="34" charset="0"/>
              </a:rPr>
              <a:t>Showing support by recognition of individuals’ strengths</a:t>
            </a:r>
          </a:p>
          <a:p>
            <a:pPr marL="342900" indent="-342900">
              <a:buClr>
                <a:srgbClr val="EF9526"/>
              </a:buClr>
              <a:buFont typeface="Arial" panose="020B0604020202020204" pitchFamily="34" charset="0"/>
              <a:buChar char="•"/>
            </a:pPr>
            <a:r>
              <a:rPr lang="en-GB" altLang="en-US" sz="2000" dirty="0">
                <a:solidFill>
                  <a:schemeClr val="tx1"/>
                </a:solidFill>
                <a:latin typeface="Arial" panose="020B0604020202020204" pitchFamily="34" charset="0"/>
                <a:cs typeface="Arial" panose="020B0604020202020204" pitchFamily="34" charset="0"/>
              </a:rPr>
              <a:t>Showing patience</a:t>
            </a:r>
          </a:p>
          <a:p>
            <a:pPr marL="342900" indent="-342900">
              <a:buClr>
                <a:srgbClr val="EF9526"/>
              </a:buClr>
              <a:buFont typeface="Arial" panose="020B0604020202020204" pitchFamily="34" charset="0"/>
              <a:buChar char="•"/>
            </a:pPr>
            <a:r>
              <a:rPr lang="en-GB" altLang="en-US" sz="2000" dirty="0">
                <a:solidFill>
                  <a:schemeClr val="tx1"/>
                </a:solidFill>
                <a:latin typeface="Arial" panose="020B0604020202020204" pitchFamily="34" charset="0"/>
                <a:cs typeface="Arial" panose="020B0604020202020204" pitchFamily="34" charset="0"/>
              </a:rPr>
              <a:t>Appearing knowledgeable and effective </a:t>
            </a:r>
          </a:p>
          <a:p>
            <a:endParaRPr lang="en-GB" dirty="0">
              <a:solidFill>
                <a:schemeClr val="tx1"/>
              </a:solidFill>
            </a:endParaRPr>
          </a:p>
        </p:txBody>
      </p:sp>
    </p:spTree>
    <p:extLst>
      <p:ext uri="{BB962C8B-B14F-4D97-AF65-F5344CB8AC3E}">
        <p14:creationId xmlns:p14="http://schemas.microsoft.com/office/powerpoint/2010/main" val="39344026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136044" cy="1031283"/>
          </a:xfrm>
        </p:spPr>
        <p:txBody>
          <a:bodyPr/>
          <a:lstStyle/>
          <a:p>
            <a:r>
              <a:rPr lang="en-GB" altLang="en-US" sz="3200" b="1" dirty="0">
                <a:solidFill>
                  <a:srgbClr val="CB853F"/>
                </a:solidFill>
                <a:latin typeface="Arial" panose="020B0604020202020204" pitchFamily="34" charset="0"/>
                <a:cs typeface="Arial" panose="020B0604020202020204" pitchFamily="34" charset="0"/>
              </a:rPr>
              <a:t>5 stages of the conversation</a:t>
            </a:r>
            <a:br>
              <a:rPr lang="en-GB" b="1" dirty="0">
                <a:solidFill>
                  <a:srgbClr val="CB853F"/>
                </a:solidFill>
                <a:latin typeface="Arial" panose="020B0604020202020204" pitchFamily="34" charset="0"/>
                <a:cs typeface="Arial" panose="020B0604020202020204" pitchFamily="34" charset="0"/>
              </a:rPr>
            </a:br>
            <a:endParaRPr lang="en-GB" dirty="0">
              <a:solidFill>
                <a:srgbClr val="CB853F"/>
              </a:solidFill>
            </a:endParaRPr>
          </a:p>
        </p:txBody>
      </p:sp>
      <p:sp>
        <p:nvSpPr>
          <p:cNvPr id="9" name="Text Placeholder 8"/>
          <p:cNvSpPr>
            <a:spLocks noGrp="1"/>
          </p:cNvSpPr>
          <p:nvPr>
            <p:ph type="body" sz="quarter" idx="12"/>
          </p:nvPr>
        </p:nvSpPr>
        <p:spPr>
          <a:xfrm>
            <a:off x="628650" y="1782147"/>
            <a:ext cx="7824885" cy="3633369"/>
          </a:xfrm>
        </p:spPr>
        <p:txBody>
          <a:bodyPr/>
          <a:lstStyle/>
          <a:p>
            <a:pPr marL="457200" indent="-457200">
              <a:buClr>
                <a:srgbClr val="EF9526"/>
              </a:buClr>
              <a:buFont typeface="+mj-lt"/>
              <a:buAutoNum type="arabicPeriod"/>
            </a:pPr>
            <a:r>
              <a:rPr lang="en-GB" sz="2400" dirty="0">
                <a:solidFill>
                  <a:schemeClr val="tx1"/>
                </a:solidFill>
                <a:latin typeface="Arial" panose="020B0604020202020204" pitchFamily="34" charset="0"/>
                <a:cs typeface="Arial" panose="020B0604020202020204" pitchFamily="34" charset="0"/>
              </a:rPr>
              <a:t>Open, engaging questions</a:t>
            </a:r>
          </a:p>
          <a:p>
            <a:pPr marL="457200" indent="-457200">
              <a:buClr>
                <a:srgbClr val="EF9526"/>
              </a:buClr>
              <a:buFont typeface="+mj-lt"/>
              <a:buAutoNum type="arabicPeriod"/>
            </a:pPr>
            <a:r>
              <a:rPr lang="en-GB" sz="2400" dirty="0">
                <a:solidFill>
                  <a:schemeClr val="tx1"/>
                </a:solidFill>
                <a:latin typeface="Arial" panose="020B0604020202020204" pitchFamily="34" charset="0"/>
                <a:cs typeface="Arial" panose="020B0604020202020204" pitchFamily="34" charset="0"/>
              </a:rPr>
              <a:t>Active listening</a:t>
            </a:r>
          </a:p>
          <a:p>
            <a:pPr marL="457200" indent="-457200">
              <a:buClr>
                <a:srgbClr val="EF9526"/>
              </a:buClr>
              <a:buFont typeface="+mj-lt"/>
              <a:buAutoNum type="arabicPeriod"/>
            </a:pPr>
            <a:r>
              <a:rPr lang="en-GB" sz="2400" dirty="0">
                <a:solidFill>
                  <a:schemeClr val="tx1"/>
                </a:solidFill>
                <a:latin typeface="Arial" panose="020B0604020202020204" pitchFamily="34" charset="0"/>
                <a:cs typeface="Arial" panose="020B0604020202020204" pitchFamily="34" charset="0"/>
              </a:rPr>
              <a:t>Open, exploratory questions</a:t>
            </a:r>
          </a:p>
          <a:p>
            <a:pPr marL="457200" indent="-457200">
              <a:buClr>
                <a:srgbClr val="EF9526"/>
              </a:buClr>
              <a:buFont typeface="+mj-lt"/>
              <a:buAutoNum type="arabicPeriod"/>
            </a:pPr>
            <a:r>
              <a:rPr lang="en-GB" sz="2400" dirty="0">
                <a:solidFill>
                  <a:schemeClr val="tx1"/>
                </a:solidFill>
                <a:latin typeface="Arial" panose="020B0604020202020204" pitchFamily="34" charset="0"/>
                <a:cs typeface="Arial" panose="020B0604020202020204" pitchFamily="34" charset="0"/>
              </a:rPr>
              <a:t>Information exchange</a:t>
            </a:r>
          </a:p>
          <a:p>
            <a:pPr marL="457200" indent="-457200">
              <a:buClr>
                <a:srgbClr val="EF9526"/>
              </a:buClr>
              <a:buFont typeface="+mj-lt"/>
              <a:buAutoNum type="arabicPeriod"/>
            </a:pPr>
            <a:r>
              <a:rPr lang="en-GB" sz="2400" dirty="0">
                <a:solidFill>
                  <a:schemeClr val="tx1"/>
                </a:solidFill>
                <a:latin typeface="Arial" panose="020B0604020202020204" pitchFamily="34" charset="0"/>
                <a:cs typeface="Arial" panose="020B0604020202020204" pitchFamily="34" charset="0"/>
              </a:rPr>
              <a:t>Summary and actions </a:t>
            </a:r>
          </a:p>
          <a:p>
            <a:endParaRPr lang="en-GB" dirty="0">
              <a:solidFill>
                <a:schemeClr val="tx1"/>
              </a:solidFill>
            </a:endParaRPr>
          </a:p>
        </p:txBody>
      </p:sp>
    </p:spTree>
    <p:extLst>
      <p:ext uri="{BB962C8B-B14F-4D97-AF65-F5344CB8AC3E}">
        <p14:creationId xmlns:p14="http://schemas.microsoft.com/office/powerpoint/2010/main" val="16662113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49" y="365127"/>
            <a:ext cx="6917369" cy="1031283"/>
          </a:xfrm>
        </p:spPr>
        <p:txBody>
          <a:bodyPr>
            <a:normAutofit fontScale="90000"/>
          </a:bodyPr>
          <a:lstStyle/>
          <a:p>
            <a:pPr>
              <a:lnSpc>
                <a:spcPct val="100000"/>
              </a:lnSpc>
            </a:pPr>
            <a:r>
              <a:rPr lang="en-GB" sz="3600" b="1" dirty="0">
                <a:solidFill>
                  <a:srgbClr val="CB853F"/>
                </a:solidFill>
                <a:latin typeface="Arial" panose="020B0604020202020204" pitchFamily="34" charset="0"/>
                <a:cs typeface="Arial" panose="020B0604020202020204" pitchFamily="34" charset="0"/>
              </a:rPr>
              <a:t>Exercise: What are the skills and competencies needed</a:t>
            </a:r>
            <a:br>
              <a:rPr lang="en-GB" b="1" dirty="0">
                <a:solidFill>
                  <a:srgbClr val="CB853F"/>
                </a:solidFill>
                <a:latin typeface="Arial" panose="020B0604020202020204" pitchFamily="34" charset="0"/>
                <a:cs typeface="Arial" panose="020B0604020202020204" pitchFamily="34" charset="0"/>
              </a:rPr>
            </a:br>
            <a:endParaRPr lang="en-GB" dirty="0">
              <a:solidFill>
                <a:srgbClr val="CB853F"/>
              </a:solidFill>
            </a:endParaRPr>
          </a:p>
        </p:txBody>
      </p:sp>
      <p:sp>
        <p:nvSpPr>
          <p:cNvPr id="9" name="Text Placeholder 8"/>
          <p:cNvSpPr>
            <a:spLocks noGrp="1"/>
          </p:cNvSpPr>
          <p:nvPr>
            <p:ph type="body" sz="quarter" idx="12"/>
          </p:nvPr>
        </p:nvSpPr>
        <p:spPr>
          <a:xfrm>
            <a:off x="628649" y="2047955"/>
            <a:ext cx="6152225" cy="2974157"/>
          </a:xfrm>
        </p:spPr>
        <p:txBody>
          <a:bodyPr/>
          <a:lstStyle/>
          <a:p>
            <a:r>
              <a:rPr lang="en-GB" altLang="en-US" sz="2000" dirty="0">
                <a:solidFill>
                  <a:schemeClr val="tx1"/>
                </a:solidFill>
                <a:latin typeface="Arial" panose="020B0604020202020204" pitchFamily="34" charset="0"/>
                <a:cs typeface="Arial" panose="020B0604020202020204" pitchFamily="34" charset="0"/>
              </a:rPr>
              <a:t>What are the most important skills and competencies needed to facilitate and support effective ‘what matters’ conversations?</a:t>
            </a:r>
          </a:p>
          <a:p>
            <a:endParaRPr lang="en-GB" dirty="0">
              <a:solidFill>
                <a:schemeClr val="tx1"/>
              </a:solidFill>
            </a:endParaRPr>
          </a:p>
        </p:txBody>
      </p:sp>
    </p:spTree>
    <p:extLst>
      <p:ext uri="{BB962C8B-B14F-4D97-AF65-F5344CB8AC3E}">
        <p14:creationId xmlns:p14="http://schemas.microsoft.com/office/powerpoint/2010/main" val="22016176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136044" cy="1031283"/>
          </a:xfrm>
        </p:spPr>
        <p:txBody>
          <a:bodyPr>
            <a:normAutofit/>
          </a:bodyPr>
          <a:lstStyle/>
          <a:p>
            <a:r>
              <a:rPr lang="en-GB" sz="3200" b="1" dirty="0">
                <a:solidFill>
                  <a:srgbClr val="CB853F"/>
                </a:solidFill>
                <a:cs typeface="Arial"/>
              </a:rPr>
              <a:t>Focusing the skills</a:t>
            </a:r>
            <a:br>
              <a:rPr lang="en-GB" sz="3200" b="1" dirty="0">
                <a:solidFill>
                  <a:srgbClr val="CB853F"/>
                </a:solidFill>
                <a:cs typeface="Arial"/>
              </a:rPr>
            </a:br>
            <a:endParaRPr lang="en-GB" sz="3200" dirty="0">
              <a:solidFill>
                <a:srgbClr val="CB853F"/>
              </a:solidFill>
            </a:endParaRPr>
          </a:p>
        </p:txBody>
      </p:sp>
      <p:sp>
        <p:nvSpPr>
          <p:cNvPr id="9" name="Text Placeholder 8"/>
          <p:cNvSpPr>
            <a:spLocks noGrp="1"/>
          </p:cNvSpPr>
          <p:nvPr>
            <p:ph type="body" sz="quarter" idx="12"/>
          </p:nvPr>
        </p:nvSpPr>
        <p:spPr>
          <a:xfrm>
            <a:off x="628650" y="1929613"/>
            <a:ext cx="7824885" cy="3920771"/>
          </a:xfrm>
        </p:spPr>
        <p:txBody>
          <a:bodyPr>
            <a:normAutofit lnSpcReduction="10000"/>
          </a:bodyPr>
          <a:lstStyle/>
          <a:p>
            <a:pPr marL="285750" indent="-285750">
              <a:buClr>
                <a:srgbClr val="ED1E87"/>
              </a:buClr>
              <a:buFont typeface="Arial" panose="020B0604020202020204" pitchFamily="34" charset="0"/>
              <a:buChar char="•"/>
            </a:pPr>
            <a:endParaRPr lang="en-GB" dirty="0">
              <a:solidFill>
                <a:schemeClr val="tx1"/>
              </a:solidFill>
              <a:latin typeface="Arial" panose="020B0604020202020204" pitchFamily="34" charset="0"/>
              <a:cs typeface="Arial" panose="020B0604020202020204" pitchFamily="34" charset="0"/>
            </a:endParaRPr>
          </a:p>
          <a:p>
            <a:pPr>
              <a:buClr>
                <a:srgbClr val="ED1E87"/>
              </a:buClr>
            </a:pPr>
            <a:endParaRPr lang="en-GB" dirty="0">
              <a:solidFill>
                <a:schemeClr val="tx1"/>
              </a:solidFill>
              <a:latin typeface="Arial" panose="020B0604020202020204" pitchFamily="34" charset="0"/>
              <a:cs typeface="Arial" panose="020B0604020202020204" pitchFamily="34" charset="0"/>
            </a:endParaRPr>
          </a:p>
          <a:p>
            <a:pPr>
              <a:buClr>
                <a:srgbClr val="ED1E87"/>
              </a:buClr>
            </a:pPr>
            <a:r>
              <a:rPr lang="en-GB" dirty="0">
                <a:solidFill>
                  <a:schemeClr val="tx1"/>
                </a:solidFill>
                <a:latin typeface="Arial" panose="020B0604020202020204" pitchFamily="34" charset="0"/>
                <a:cs typeface="Arial" panose="020B0604020202020204" pitchFamily="34" charset="0"/>
              </a:rPr>
              <a:t>Enables you to:</a:t>
            </a:r>
          </a:p>
          <a:p>
            <a:pPr marL="285750" indent="-285750">
              <a:buClr>
                <a:srgbClr val="F7AB64"/>
              </a:buClr>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notice people for the problems they face, not just the problems they cause</a:t>
            </a:r>
          </a:p>
          <a:p>
            <a:pPr marL="285750" indent="-285750">
              <a:buClr>
                <a:srgbClr val="F7AB64"/>
              </a:buClr>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notice people’s abilities to alter their own course and offset their own risk and concerns</a:t>
            </a:r>
          </a:p>
          <a:p>
            <a:pPr marL="285750" indent="-285750">
              <a:buClr>
                <a:srgbClr val="F7AB64"/>
              </a:buClr>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focus on their hopes and aspirations </a:t>
            </a:r>
          </a:p>
          <a:p>
            <a:pPr marL="285750" indent="-285750">
              <a:buClr>
                <a:srgbClr val="F7AB64"/>
              </a:buClr>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notice the strengths of families / groups / units and support what's important to them, building on their resilience</a:t>
            </a:r>
          </a:p>
          <a:p>
            <a:pPr marL="285750" indent="-285750">
              <a:buClr>
                <a:srgbClr val="F7AB64"/>
              </a:buClr>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make better decisions (with the individual) based on the right information </a:t>
            </a:r>
          </a:p>
          <a:p>
            <a:pPr marL="285750" indent="-285750">
              <a:buClr>
                <a:srgbClr val="F7AB64"/>
              </a:buClr>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signpost, if needs be, to the most appropriate services  </a:t>
            </a:r>
          </a:p>
          <a:p>
            <a:endParaRPr lang="en-GB" dirty="0">
              <a:solidFill>
                <a:schemeClr val="tx1"/>
              </a:solidFill>
            </a:endParaRPr>
          </a:p>
        </p:txBody>
      </p:sp>
      <p:sp>
        <p:nvSpPr>
          <p:cNvPr id="13" name="Rectangle: Rounded Corners 12">
            <a:extLst>
              <a:ext uri="{FF2B5EF4-FFF2-40B4-BE49-F238E27FC236}">
                <a16:creationId xmlns:a16="http://schemas.microsoft.com/office/drawing/2014/main" id="{38C0FFF0-07A2-4B9B-9F38-EA769E0C1054}"/>
              </a:ext>
            </a:extLst>
          </p:cNvPr>
          <p:cNvSpPr/>
          <p:nvPr/>
        </p:nvSpPr>
        <p:spPr>
          <a:xfrm>
            <a:off x="513708" y="935969"/>
            <a:ext cx="7267121" cy="1477328"/>
          </a:xfrm>
          <a:prstGeom prst="roundRect">
            <a:avLst/>
          </a:prstGeom>
          <a:solidFill>
            <a:srgbClr val="CB853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dirty="0">
                <a:solidFill>
                  <a:schemeClr val="tx1"/>
                </a:solidFill>
              </a:rPr>
              <a:t>Listening and expressing empathy</a:t>
            </a:r>
          </a:p>
          <a:p>
            <a:pPr marL="285750" indent="-285750">
              <a:buFont typeface="Arial" panose="020B0604020202020204" pitchFamily="34" charset="0"/>
              <a:buChar char="•"/>
            </a:pPr>
            <a:r>
              <a:rPr lang="en-GB" dirty="0">
                <a:solidFill>
                  <a:schemeClr val="tx1"/>
                </a:solidFill>
              </a:rPr>
              <a:t>Exploring concerns and aspirations</a:t>
            </a:r>
          </a:p>
          <a:p>
            <a:pPr marL="285750" indent="-285750">
              <a:buFont typeface="Arial" panose="020B0604020202020204" pitchFamily="34" charset="0"/>
              <a:buChar char="•"/>
            </a:pPr>
            <a:r>
              <a:rPr lang="en-GB" dirty="0">
                <a:solidFill>
                  <a:schemeClr val="tx1"/>
                </a:solidFill>
              </a:rPr>
              <a:t>Expecting natural defensiveness</a:t>
            </a:r>
          </a:p>
          <a:p>
            <a:pPr marL="285750" indent="-285750">
              <a:buFont typeface="Arial" panose="020B0604020202020204" pitchFamily="34" charset="0"/>
              <a:buChar char="•"/>
            </a:pPr>
            <a:r>
              <a:rPr lang="en-GB" dirty="0">
                <a:solidFill>
                  <a:schemeClr val="tx1"/>
                </a:solidFill>
              </a:rPr>
              <a:t>Helping people understand and value their strengths</a:t>
            </a:r>
          </a:p>
          <a:p>
            <a:pPr marL="285750" indent="-285750">
              <a:buFont typeface="Arial" panose="020B0604020202020204" pitchFamily="34" charset="0"/>
              <a:buChar char="•"/>
            </a:pPr>
            <a:r>
              <a:rPr lang="en-GB" dirty="0">
                <a:solidFill>
                  <a:schemeClr val="tx1"/>
                </a:solidFill>
              </a:rPr>
              <a:t>Avoiding arguments and confrontation</a:t>
            </a:r>
          </a:p>
        </p:txBody>
      </p:sp>
      <p:sp>
        <p:nvSpPr>
          <p:cNvPr id="7" name="Arrow: Curved Down 8">
            <a:extLst>
              <a:ext uri="{FF2B5EF4-FFF2-40B4-BE49-F238E27FC236}">
                <a16:creationId xmlns:a16="http://schemas.microsoft.com/office/drawing/2014/main" id="{C765487E-014D-6D45-8D1F-55634B11C8E6}"/>
              </a:ext>
              <a:ext uri="{C183D7F6-B498-43B3-948B-1728B52AA6E4}">
                <adec:decorative xmlns:adec="http://schemas.microsoft.com/office/drawing/2017/decorative" val="1"/>
              </a:ext>
            </a:extLst>
          </p:cNvPr>
          <p:cNvSpPr/>
          <p:nvPr/>
        </p:nvSpPr>
        <p:spPr>
          <a:xfrm rot="5400000">
            <a:off x="6944417" y="2653930"/>
            <a:ext cx="3018234" cy="1059641"/>
          </a:xfrm>
          <a:prstGeom prst="curvedDownArrow">
            <a:avLst/>
          </a:prstGeom>
          <a:solidFill>
            <a:srgbClr val="F7AB6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2137634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136044" cy="1031283"/>
          </a:xfrm>
        </p:spPr>
        <p:txBody>
          <a:bodyPr/>
          <a:lstStyle/>
          <a:p>
            <a:r>
              <a:rPr lang="en-GB" b="1" dirty="0">
                <a:solidFill>
                  <a:srgbClr val="CB853F"/>
                </a:solidFill>
                <a:cs typeface="Arial"/>
              </a:rPr>
              <a:t> </a:t>
            </a:r>
            <a:r>
              <a:rPr lang="en-GB" sz="3200" b="1" dirty="0">
                <a:solidFill>
                  <a:srgbClr val="CB853F"/>
                </a:solidFill>
                <a:cs typeface="Arial"/>
              </a:rPr>
              <a:t>Aim and objectives</a:t>
            </a:r>
            <a:endParaRPr lang="en-GB" dirty="0">
              <a:solidFill>
                <a:srgbClr val="CB853F"/>
              </a:solidFill>
            </a:endParaRPr>
          </a:p>
        </p:txBody>
      </p:sp>
      <p:sp>
        <p:nvSpPr>
          <p:cNvPr id="9" name="Text Placeholder 8"/>
          <p:cNvSpPr>
            <a:spLocks noGrp="1"/>
          </p:cNvSpPr>
          <p:nvPr>
            <p:ph type="body" sz="quarter" idx="12"/>
          </p:nvPr>
        </p:nvSpPr>
        <p:spPr>
          <a:xfrm>
            <a:off x="628650" y="1287263"/>
            <a:ext cx="7824885" cy="4128254"/>
          </a:xfrm>
        </p:spPr>
        <p:txBody>
          <a:bodyPr>
            <a:normAutofit/>
          </a:bodyPr>
          <a:lstStyle/>
          <a:p>
            <a:pPr lvl="0" fontAlgn="auto">
              <a:lnSpc>
                <a:spcPct val="100000"/>
              </a:lnSpc>
              <a:spcBef>
                <a:spcPts val="0"/>
              </a:spcBef>
              <a:spcAft>
                <a:spcPts val="0"/>
              </a:spcAft>
              <a:buClrTx/>
              <a:defRPr/>
            </a:pPr>
            <a:r>
              <a:rPr lang="en-US" b="1" dirty="0">
                <a:solidFill>
                  <a:schemeClr val="tx1"/>
                </a:solidFill>
                <a:latin typeface="Arial" panose="020B0604020202020204" pitchFamily="34" charset="0"/>
                <a:cs typeface="Arial" panose="020B0604020202020204" pitchFamily="34" charset="0"/>
              </a:rPr>
              <a:t>Aim</a:t>
            </a:r>
            <a:endParaRPr lang="en-GB" b="1" dirty="0">
              <a:solidFill>
                <a:schemeClr val="tx1"/>
              </a:solidFill>
              <a:latin typeface="Arial" panose="020B0604020202020204" pitchFamily="34" charset="0"/>
              <a:cs typeface="Arial" panose="020B0604020202020204" pitchFamily="34" charset="0"/>
            </a:endParaRPr>
          </a:p>
          <a:p>
            <a:pPr marL="342900" lvl="0" indent="-342900" fontAlgn="auto">
              <a:lnSpc>
                <a:spcPct val="100000"/>
              </a:lnSpc>
              <a:spcBef>
                <a:spcPts val="0"/>
              </a:spcBef>
              <a:spcAft>
                <a:spcPts val="0"/>
              </a:spcAft>
              <a:buClr>
                <a:srgbClr val="F7AB64"/>
              </a:buClr>
              <a:buFont typeface="Arial" panose="020B0604020202020204" pitchFamily="34" charset="0"/>
              <a:buChar char="•"/>
              <a:defRPr/>
            </a:pPr>
            <a:r>
              <a:rPr lang="en-GB" dirty="0">
                <a:solidFill>
                  <a:schemeClr val="tx1"/>
                </a:solidFill>
                <a:latin typeface="Arial" panose="020B0604020202020204" pitchFamily="34" charset="0"/>
                <a:cs typeface="Arial" panose="020B0604020202020204" pitchFamily="34" charset="0"/>
              </a:rPr>
              <a:t>To support ‘what matters’ and outcome-focused conversations within IAA </a:t>
            </a:r>
          </a:p>
          <a:p>
            <a:pPr lvl="0" fontAlgn="auto">
              <a:lnSpc>
                <a:spcPct val="100000"/>
              </a:lnSpc>
              <a:spcBef>
                <a:spcPts val="0"/>
              </a:spcBef>
              <a:spcAft>
                <a:spcPts val="0"/>
              </a:spcAft>
              <a:buClrTx/>
              <a:defRPr/>
            </a:pPr>
            <a:r>
              <a:rPr lang="en-US" dirty="0">
                <a:solidFill>
                  <a:schemeClr val="tx1"/>
                </a:solidFill>
                <a:latin typeface="Arial" panose="020B0604020202020204" pitchFamily="34" charset="0"/>
                <a:cs typeface="Arial" panose="020B0604020202020204" pitchFamily="34" charset="0"/>
              </a:rPr>
              <a:t> </a:t>
            </a:r>
            <a:endParaRPr lang="en-GB" dirty="0">
              <a:solidFill>
                <a:schemeClr val="tx1"/>
              </a:solidFill>
              <a:latin typeface="Arial" panose="020B0604020202020204" pitchFamily="34" charset="0"/>
              <a:cs typeface="Arial" panose="020B0604020202020204" pitchFamily="34" charset="0"/>
            </a:endParaRPr>
          </a:p>
          <a:p>
            <a:pPr lvl="0" fontAlgn="auto">
              <a:lnSpc>
                <a:spcPct val="100000"/>
              </a:lnSpc>
              <a:spcBef>
                <a:spcPts val="0"/>
              </a:spcBef>
              <a:spcAft>
                <a:spcPts val="0"/>
              </a:spcAft>
              <a:buClrTx/>
              <a:defRPr/>
            </a:pPr>
            <a:r>
              <a:rPr lang="en-US" b="1" dirty="0">
                <a:solidFill>
                  <a:schemeClr val="tx1"/>
                </a:solidFill>
                <a:latin typeface="Arial" panose="020B0604020202020204" pitchFamily="34" charset="0"/>
                <a:cs typeface="Arial" panose="020B0604020202020204" pitchFamily="34" charset="0"/>
              </a:rPr>
              <a:t>Objectives</a:t>
            </a:r>
            <a:endParaRPr lang="en-GB" b="1" dirty="0">
              <a:solidFill>
                <a:schemeClr val="tx1"/>
              </a:solidFill>
              <a:latin typeface="Arial" panose="020B0604020202020204" pitchFamily="34" charset="0"/>
              <a:cs typeface="Arial" panose="020B0604020202020204" pitchFamily="34" charset="0"/>
            </a:endParaRPr>
          </a:p>
          <a:p>
            <a:pPr marL="342900" lvl="0" indent="-342900" fontAlgn="auto">
              <a:lnSpc>
                <a:spcPct val="100000"/>
              </a:lnSpc>
              <a:spcBef>
                <a:spcPts val="600"/>
              </a:spcBef>
              <a:spcAft>
                <a:spcPts val="600"/>
              </a:spcAft>
              <a:buClr>
                <a:srgbClr val="F7AB64"/>
              </a:buClr>
              <a:buFont typeface="Arial" panose="020B0604020202020204" pitchFamily="34" charset="0"/>
              <a:buChar char="•"/>
              <a:defRPr/>
            </a:pPr>
            <a:r>
              <a:rPr lang="en-GB" dirty="0">
                <a:solidFill>
                  <a:schemeClr val="tx1"/>
                </a:solidFill>
                <a:latin typeface="Arial" panose="020B0604020202020204" pitchFamily="34" charset="0"/>
                <a:cs typeface="Arial" panose="020B0604020202020204" pitchFamily="34" charset="0"/>
              </a:rPr>
              <a:t>Understand the legislative context of the IAA service</a:t>
            </a:r>
          </a:p>
          <a:p>
            <a:pPr marL="342900" lvl="0" indent="-342900" fontAlgn="auto">
              <a:lnSpc>
                <a:spcPct val="100000"/>
              </a:lnSpc>
              <a:spcBef>
                <a:spcPts val="600"/>
              </a:spcBef>
              <a:spcAft>
                <a:spcPts val="600"/>
              </a:spcAft>
              <a:buClr>
                <a:srgbClr val="F7AB64"/>
              </a:buClr>
              <a:buFont typeface="Arial" panose="020B0604020202020204" pitchFamily="34" charset="0"/>
              <a:buChar char="•"/>
              <a:defRPr/>
            </a:pPr>
            <a:r>
              <a:rPr lang="en-GB" dirty="0">
                <a:solidFill>
                  <a:schemeClr val="tx1"/>
                </a:solidFill>
                <a:latin typeface="Arial" panose="020B0604020202020204" pitchFamily="34" charset="0"/>
                <a:cs typeface="Arial" panose="020B0604020202020204" pitchFamily="34" charset="0"/>
              </a:rPr>
              <a:t>Identify the key elements of a good ‘what matters’/outcome-focused conversation</a:t>
            </a:r>
          </a:p>
          <a:p>
            <a:pPr marL="342900" indent="-342900">
              <a:spcBef>
                <a:spcPts val="600"/>
              </a:spcBef>
              <a:spcAft>
                <a:spcPts val="600"/>
              </a:spcAft>
              <a:buClr>
                <a:srgbClr val="F7AB64"/>
              </a:buClr>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Explore the organisational </a:t>
            </a:r>
            <a:r>
              <a:rPr lang="en-GB" b="1" dirty="0">
                <a:solidFill>
                  <a:schemeClr val="tx1"/>
                </a:solidFill>
                <a:latin typeface="Arial" panose="020B0604020202020204" pitchFamily="34" charset="0"/>
                <a:cs typeface="Arial" panose="020B0604020202020204" pitchFamily="34" charset="0"/>
              </a:rPr>
              <a:t>buy-in</a:t>
            </a:r>
            <a:r>
              <a:rPr lang="en-GB" dirty="0">
                <a:solidFill>
                  <a:schemeClr val="tx1"/>
                </a:solidFill>
                <a:latin typeface="Arial" panose="020B0604020202020204" pitchFamily="34" charset="0"/>
                <a:cs typeface="Arial" panose="020B0604020202020204" pitchFamily="34" charset="0"/>
              </a:rPr>
              <a:t> needed to have ‘better and different conversations’ with our public and professional colleagues </a:t>
            </a:r>
          </a:p>
          <a:p>
            <a:pPr marL="342900" indent="-342900">
              <a:spcBef>
                <a:spcPts val="600"/>
              </a:spcBef>
              <a:spcAft>
                <a:spcPts val="600"/>
              </a:spcAft>
              <a:buClr>
                <a:srgbClr val="F7AB64"/>
              </a:buClr>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Explore the skills required of workers (by sampling exercises)</a:t>
            </a:r>
          </a:p>
          <a:p>
            <a:pPr marL="342900" indent="-342900">
              <a:spcBef>
                <a:spcPts val="600"/>
              </a:spcBef>
              <a:spcAft>
                <a:spcPts val="600"/>
              </a:spcAft>
              <a:buClr>
                <a:srgbClr val="F7AB64"/>
              </a:buClr>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Agree actions needed for sustaining change</a:t>
            </a:r>
          </a:p>
          <a:p>
            <a:endParaRPr lang="en-GB" dirty="0">
              <a:solidFill>
                <a:schemeClr val="tx1"/>
              </a:solidFill>
            </a:endParaRPr>
          </a:p>
        </p:txBody>
      </p:sp>
    </p:spTree>
    <p:extLst>
      <p:ext uri="{BB962C8B-B14F-4D97-AF65-F5344CB8AC3E}">
        <p14:creationId xmlns:p14="http://schemas.microsoft.com/office/powerpoint/2010/main" val="42070746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136044" cy="1031283"/>
          </a:xfrm>
        </p:spPr>
        <p:txBody>
          <a:bodyPr/>
          <a:lstStyle/>
          <a:p>
            <a:r>
              <a:rPr lang="en-US" sz="3200" b="1" dirty="0">
                <a:solidFill>
                  <a:srgbClr val="CB853F"/>
                </a:solidFill>
                <a:latin typeface="Arial" panose="020B0604020202020204" pitchFamily="34" charset="0"/>
                <a:cs typeface="Arial" panose="020B0604020202020204" pitchFamily="34" charset="0"/>
              </a:rPr>
              <a:t>IAA competency framework</a:t>
            </a:r>
            <a:br>
              <a:rPr lang="en-GB" b="1" dirty="0">
                <a:solidFill>
                  <a:srgbClr val="CB853F"/>
                </a:solidFill>
                <a:latin typeface="Arial" panose="020B0604020202020204" pitchFamily="34" charset="0"/>
                <a:cs typeface="Arial" panose="020B0604020202020204" pitchFamily="34" charset="0"/>
              </a:rPr>
            </a:br>
            <a:endParaRPr lang="en-GB" dirty="0">
              <a:solidFill>
                <a:srgbClr val="CB853F"/>
              </a:solidFill>
            </a:endParaRPr>
          </a:p>
        </p:txBody>
      </p:sp>
      <p:sp>
        <p:nvSpPr>
          <p:cNvPr id="4" name="Oval 3">
            <a:extLst>
              <a:ext uri="{FF2B5EF4-FFF2-40B4-BE49-F238E27FC236}">
                <a16:creationId xmlns:a16="http://schemas.microsoft.com/office/drawing/2014/main" id="{215F71D6-A734-4843-A993-41C25B6E3F44}"/>
              </a:ext>
              <a:ext uri="{C183D7F6-B498-43B3-948B-1728B52AA6E4}">
                <adec:decorative xmlns:adec="http://schemas.microsoft.com/office/drawing/2017/decorative" val="1"/>
              </a:ext>
            </a:extLst>
          </p:cNvPr>
          <p:cNvSpPr/>
          <p:nvPr/>
        </p:nvSpPr>
        <p:spPr>
          <a:xfrm>
            <a:off x="2555411" y="1503806"/>
            <a:ext cx="4033169" cy="4033169"/>
          </a:xfrm>
          <a:prstGeom prst="ellipse">
            <a:avLst/>
          </a:prstGeom>
          <a:solidFill>
            <a:srgbClr val="CB853F"/>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940BC26A-9F7D-2C4C-8769-9FD2B9C0B7A2}"/>
              </a:ext>
              <a:ext uri="{C183D7F6-B498-43B3-948B-1728B52AA6E4}">
                <adec:decorative xmlns:adec="http://schemas.microsoft.com/office/drawing/2017/decorative" val="1"/>
              </a:ext>
            </a:extLst>
          </p:cNvPr>
          <p:cNvSpPr/>
          <p:nvPr/>
        </p:nvSpPr>
        <p:spPr>
          <a:xfrm>
            <a:off x="3005622" y="2391493"/>
            <a:ext cx="3132748" cy="3132748"/>
          </a:xfrm>
          <a:prstGeom prst="ellipse">
            <a:avLst/>
          </a:prstGeom>
          <a:solidFill>
            <a:srgbClr val="CB853F"/>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2258610D-BA7B-7144-A377-60C05E4BEA6F}"/>
              </a:ext>
              <a:ext uri="{C183D7F6-B498-43B3-948B-1728B52AA6E4}">
                <adec:decorative xmlns:adec="http://schemas.microsoft.com/office/drawing/2017/decorative" val="1"/>
              </a:ext>
            </a:extLst>
          </p:cNvPr>
          <p:cNvSpPr/>
          <p:nvPr/>
        </p:nvSpPr>
        <p:spPr>
          <a:xfrm>
            <a:off x="3373690" y="3061519"/>
            <a:ext cx="2396620" cy="2396620"/>
          </a:xfrm>
          <a:prstGeom prst="ellipse">
            <a:avLst/>
          </a:prstGeom>
          <a:solidFill>
            <a:srgbClr val="CB853F"/>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2F84C982-BA84-C740-8D92-0CFF1EE2569C}"/>
              </a:ext>
              <a:ext uri="{C183D7F6-B498-43B3-948B-1728B52AA6E4}">
                <adec:decorative xmlns:adec="http://schemas.microsoft.com/office/drawing/2017/decorative" val="1"/>
              </a:ext>
            </a:extLst>
          </p:cNvPr>
          <p:cNvSpPr/>
          <p:nvPr/>
        </p:nvSpPr>
        <p:spPr>
          <a:xfrm>
            <a:off x="3715795" y="3749853"/>
            <a:ext cx="1712405" cy="1712405"/>
          </a:xfrm>
          <a:prstGeom prst="ellipse">
            <a:avLst/>
          </a:prstGeom>
          <a:solidFill>
            <a:srgbClr val="CB853F"/>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BE4AB416-4FAE-3149-ACAC-72D5D906BF56}"/>
              </a:ext>
              <a:ext uri="{C183D7F6-B498-43B3-948B-1728B52AA6E4}">
                <adec:decorative xmlns:adec="http://schemas.microsoft.com/office/drawing/2017/decorative" val="1"/>
              </a:ext>
            </a:extLst>
          </p:cNvPr>
          <p:cNvSpPr/>
          <p:nvPr/>
        </p:nvSpPr>
        <p:spPr>
          <a:xfrm>
            <a:off x="4092765" y="4499672"/>
            <a:ext cx="958467" cy="958467"/>
          </a:xfrm>
          <a:prstGeom prst="ellipse">
            <a:avLst/>
          </a:prstGeom>
          <a:solidFill>
            <a:srgbClr val="CB853F"/>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E98E19F7-CDBA-DE46-9E66-2DD2C6210E58}"/>
              </a:ext>
            </a:extLst>
          </p:cNvPr>
          <p:cNvSpPr txBox="1"/>
          <p:nvPr/>
        </p:nvSpPr>
        <p:spPr>
          <a:xfrm>
            <a:off x="3753793" y="1675077"/>
            <a:ext cx="1712405" cy="3446891"/>
          </a:xfrm>
          <a:prstGeom prst="rect">
            <a:avLst/>
          </a:prstGeom>
        </p:spPr>
        <p:txBody>
          <a:bodyPr vert="horz" wrap="square" lIns="91440" tIns="45720" rIns="91440" bIns="45720" rtlCol="0" anchor="ctr">
            <a:normAutofit lnSpcReduction="10000"/>
          </a:bodyPr>
          <a:lstStyle/>
          <a:p>
            <a:pPr algn="ctr"/>
            <a:r>
              <a:rPr lang="en-US" b="1" dirty="0"/>
              <a:t>Professional practice</a:t>
            </a:r>
          </a:p>
          <a:p>
            <a:pPr algn="ctr"/>
            <a:endParaRPr lang="en-US" b="1" dirty="0"/>
          </a:p>
          <a:p>
            <a:pPr algn="ctr"/>
            <a:r>
              <a:rPr lang="en-US" b="1" dirty="0"/>
              <a:t>Providing assistance</a:t>
            </a:r>
          </a:p>
          <a:p>
            <a:pPr algn="ctr"/>
            <a:endParaRPr lang="en-US" b="1" dirty="0"/>
          </a:p>
          <a:p>
            <a:pPr algn="ctr"/>
            <a:r>
              <a:rPr lang="en-US" b="1" dirty="0"/>
              <a:t>Providing advice</a:t>
            </a:r>
          </a:p>
          <a:p>
            <a:pPr algn="ctr"/>
            <a:endParaRPr lang="en-US" b="1" dirty="0"/>
          </a:p>
          <a:p>
            <a:pPr algn="ctr"/>
            <a:r>
              <a:rPr lang="en-US" b="1" dirty="0"/>
              <a:t>Providing information</a:t>
            </a:r>
          </a:p>
          <a:p>
            <a:pPr algn="ctr"/>
            <a:endParaRPr lang="en-US" b="1" dirty="0"/>
          </a:p>
          <a:p>
            <a:pPr algn="ctr"/>
            <a:r>
              <a:rPr lang="en-US" b="1" dirty="0"/>
              <a:t>Person</a:t>
            </a:r>
          </a:p>
        </p:txBody>
      </p:sp>
    </p:spTree>
    <p:extLst>
      <p:ext uri="{BB962C8B-B14F-4D97-AF65-F5344CB8AC3E}">
        <p14:creationId xmlns:p14="http://schemas.microsoft.com/office/powerpoint/2010/main" val="239042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136044" cy="1031283"/>
          </a:xfrm>
        </p:spPr>
        <p:txBody>
          <a:bodyPr/>
          <a:lstStyle/>
          <a:p>
            <a:r>
              <a:rPr lang="en-US" sz="3200" b="1" dirty="0">
                <a:solidFill>
                  <a:srgbClr val="CB853F"/>
                </a:solidFill>
                <a:latin typeface="Arial" panose="020B0604020202020204" pitchFamily="34" charset="0"/>
                <a:cs typeface="Arial" panose="020B0604020202020204" pitchFamily="34" charset="0"/>
              </a:rPr>
              <a:t>Relationship-based practice</a:t>
            </a:r>
            <a:br>
              <a:rPr lang="en-GB" b="1" dirty="0">
                <a:solidFill>
                  <a:srgbClr val="CB853F"/>
                </a:solidFill>
                <a:latin typeface="Arial" panose="020B0604020202020204" pitchFamily="34" charset="0"/>
                <a:cs typeface="Arial" panose="020B0604020202020204" pitchFamily="34" charset="0"/>
              </a:rPr>
            </a:br>
            <a:endParaRPr lang="en-GB" dirty="0">
              <a:solidFill>
                <a:srgbClr val="CB853F"/>
              </a:solidFill>
            </a:endParaRPr>
          </a:p>
        </p:txBody>
      </p:sp>
      <p:sp>
        <p:nvSpPr>
          <p:cNvPr id="9" name="Text Placeholder 8"/>
          <p:cNvSpPr>
            <a:spLocks noGrp="1"/>
          </p:cNvSpPr>
          <p:nvPr>
            <p:ph type="body" sz="quarter" idx="12"/>
          </p:nvPr>
        </p:nvSpPr>
        <p:spPr>
          <a:xfrm>
            <a:off x="932155" y="1782147"/>
            <a:ext cx="7119892" cy="3988338"/>
          </a:xfrm>
        </p:spPr>
        <p:txBody>
          <a:bodyPr>
            <a:normAutofit fontScale="92500" lnSpcReduction="10000"/>
          </a:bodyPr>
          <a:lstStyle/>
          <a:p>
            <a:pPr marL="342900" indent="-342900">
              <a:buClr>
                <a:srgbClr val="EF9526"/>
              </a:buClr>
              <a:buFont typeface="Arial" panose="020B0604020202020204" pitchFamily="34" charset="0"/>
              <a:buChar char="•"/>
              <a:defRPr/>
            </a:pPr>
            <a:r>
              <a:rPr lang="en-GB" altLang="en-US" dirty="0">
                <a:solidFill>
                  <a:schemeClr val="tx1"/>
                </a:solidFill>
                <a:latin typeface="Arial" panose="020B0604020202020204" pitchFamily="34" charset="0"/>
                <a:cs typeface="Arial" panose="020B0604020202020204" pitchFamily="34" charset="0"/>
              </a:rPr>
              <a:t>How we think about someone or something affects what we do about it – we are all influenced by our individual moral code</a:t>
            </a:r>
          </a:p>
          <a:p>
            <a:pPr lvl="1">
              <a:defRPr/>
            </a:pPr>
            <a:r>
              <a:rPr lang="en-GB" altLang="en-US" dirty="0">
                <a:solidFill>
                  <a:schemeClr val="tx1"/>
                </a:solidFill>
                <a:latin typeface="Arial" panose="020B0604020202020204" pitchFamily="34" charset="0"/>
                <a:cs typeface="Arial" panose="020B0604020202020204" pitchFamily="34" charset="0"/>
              </a:rPr>
              <a:t>     </a:t>
            </a:r>
            <a:r>
              <a:rPr lang="en-GB" altLang="en-US" b="1" dirty="0">
                <a:solidFill>
                  <a:srgbClr val="CB853F"/>
                </a:solidFill>
                <a:latin typeface="Arial" panose="020B0604020202020204" pitchFamily="34" charset="0"/>
                <a:cs typeface="Arial" panose="020B0604020202020204" pitchFamily="34" charset="0"/>
              </a:rPr>
              <a:t>Do managers agree?</a:t>
            </a:r>
          </a:p>
          <a:p>
            <a:pPr>
              <a:defRPr/>
            </a:pPr>
            <a:endParaRPr lang="en-GB" altLang="en-US" dirty="0">
              <a:solidFill>
                <a:schemeClr val="tx1"/>
              </a:solidFill>
              <a:latin typeface="Arial" panose="020B0604020202020204" pitchFamily="34" charset="0"/>
              <a:cs typeface="Arial" panose="020B0604020202020204" pitchFamily="34" charset="0"/>
            </a:endParaRPr>
          </a:p>
          <a:p>
            <a:pPr marL="342900" indent="-342900">
              <a:buClr>
                <a:srgbClr val="EF9526"/>
              </a:buClr>
              <a:buFont typeface="Arial" panose="020B0604020202020204" pitchFamily="34" charset="0"/>
              <a:buChar char="•"/>
              <a:defRPr/>
            </a:pPr>
            <a:r>
              <a:rPr lang="en-GB" altLang="en-US" dirty="0">
                <a:solidFill>
                  <a:schemeClr val="tx1"/>
                </a:solidFill>
                <a:latin typeface="Arial" panose="020B0604020202020204" pitchFamily="34" charset="0"/>
                <a:cs typeface="Arial" panose="020B0604020202020204" pitchFamily="34" charset="0"/>
              </a:rPr>
              <a:t>Our approach to the issue therefore affects the outcome</a:t>
            </a:r>
          </a:p>
          <a:p>
            <a:pPr lvl="1">
              <a:defRPr/>
            </a:pPr>
            <a:r>
              <a:rPr lang="en-GB" altLang="en-US" dirty="0">
                <a:solidFill>
                  <a:schemeClr val="tx1"/>
                </a:solidFill>
                <a:latin typeface="Arial" panose="020B0604020202020204" pitchFamily="34" charset="0"/>
                <a:cs typeface="Arial" panose="020B0604020202020204" pitchFamily="34" charset="0"/>
              </a:rPr>
              <a:t>     </a:t>
            </a:r>
            <a:r>
              <a:rPr lang="en-GB" altLang="en-US" b="1" dirty="0">
                <a:solidFill>
                  <a:srgbClr val="CB853F"/>
                </a:solidFill>
                <a:latin typeface="Arial" panose="020B0604020202020204" pitchFamily="34" charset="0"/>
                <a:cs typeface="Arial" panose="020B0604020202020204" pitchFamily="34" charset="0"/>
              </a:rPr>
              <a:t>Do managers agree?</a:t>
            </a:r>
          </a:p>
          <a:p>
            <a:pPr>
              <a:defRPr/>
            </a:pPr>
            <a:endParaRPr lang="en-GB" altLang="en-US" dirty="0">
              <a:solidFill>
                <a:schemeClr val="tx1"/>
              </a:solidFill>
              <a:latin typeface="Arial" panose="020B0604020202020204" pitchFamily="34" charset="0"/>
              <a:cs typeface="Arial" panose="020B0604020202020204" pitchFamily="34" charset="0"/>
            </a:endParaRPr>
          </a:p>
          <a:p>
            <a:pPr marL="342900" indent="-342900">
              <a:buClr>
                <a:srgbClr val="EF9526"/>
              </a:buClr>
              <a:buFont typeface="Arial" panose="020B0604020202020204" pitchFamily="34" charset="0"/>
              <a:buChar char="•"/>
              <a:defRPr/>
            </a:pPr>
            <a:r>
              <a:rPr lang="en-GB" altLang="en-US" dirty="0">
                <a:solidFill>
                  <a:schemeClr val="tx1"/>
                </a:solidFill>
                <a:latin typeface="Arial" panose="020B0604020202020204" pitchFamily="34" charset="0"/>
                <a:cs typeface="Arial" panose="020B0604020202020204" pitchFamily="34" charset="0"/>
              </a:rPr>
              <a:t>As IAA, we are engaged in a </a:t>
            </a:r>
            <a:r>
              <a:rPr lang="en-GB" altLang="en-US" b="1" dirty="0">
                <a:solidFill>
                  <a:schemeClr val="tx1"/>
                </a:solidFill>
                <a:latin typeface="Arial" panose="020B0604020202020204" pitchFamily="34" charset="0"/>
                <a:cs typeface="Arial" panose="020B0604020202020204" pitchFamily="34" charset="0"/>
              </a:rPr>
              <a:t>dynamic process</a:t>
            </a:r>
            <a:r>
              <a:rPr lang="en-GB" altLang="en-US" dirty="0">
                <a:solidFill>
                  <a:schemeClr val="tx1"/>
                </a:solidFill>
                <a:latin typeface="Arial" panose="020B0604020202020204" pitchFamily="34" charset="0"/>
                <a:cs typeface="Arial" panose="020B0604020202020204" pitchFamily="34" charset="0"/>
              </a:rPr>
              <a:t> and in any encounter between a worker and an individual, there should always be </a:t>
            </a:r>
            <a:r>
              <a:rPr lang="en-GB" altLang="en-US" b="1" dirty="0">
                <a:solidFill>
                  <a:schemeClr val="tx1"/>
                </a:solidFill>
                <a:latin typeface="Arial" panose="020B0604020202020204" pitchFamily="34" charset="0"/>
                <a:cs typeface="Arial" panose="020B0604020202020204" pitchFamily="34" charset="0"/>
              </a:rPr>
              <a:t>two people learning!</a:t>
            </a:r>
            <a:endParaRPr lang="en-GB" altLang="en-US" dirty="0">
              <a:solidFill>
                <a:schemeClr val="tx1"/>
              </a:solidFill>
              <a:latin typeface="Arial" panose="020B0604020202020204" pitchFamily="34" charset="0"/>
              <a:cs typeface="Arial" panose="020B0604020202020204" pitchFamily="34" charset="0"/>
            </a:endParaRPr>
          </a:p>
          <a:p>
            <a:pPr lvl="1">
              <a:defRPr/>
            </a:pPr>
            <a:r>
              <a:rPr lang="en-GB" altLang="en-US" dirty="0">
                <a:solidFill>
                  <a:srgbClr val="CB853F"/>
                </a:solidFill>
                <a:latin typeface="Arial" panose="020B0604020202020204" pitchFamily="34" charset="0"/>
                <a:cs typeface="Arial" panose="020B0604020202020204" pitchFamily="34" charset="0"/>
              </a:rPr>
              <a:t>     </a:t>
            </a:r>
            <a:r>
              <a:rPr lang="en-GB" altLang="en-US" b="1" dirty="0">
                <a:solidFill>
                  <a:srgbClr val="CB853F"/>
                </a:solidFill>
                <a:latin typeface="Arial" panose="020B0604020202020204" pitchFamily="34" charset="0"/>
                <a:cs typeface="Arial" panose="020B0604020202020204" pitchFamily="34" charset="0"/>
              </a:rPr>
              <a:t>Do managers agree? Why and how might that be?</a:t>
            </a:r>
          </a:p>
          <a:p>
            <a:pPr>
              <a:defRPr/>
            </a:pPr>
            <a:endParaRPr lang="en-GB" altLang="en-US" dirty="0">
              <a:solidFill>
                <a:schemeClr val="tx1"/>
              </a:solidFill>
              <a:latin typeface="Arial" panose="020B0604020202020204" pitchFamily="34" charset="0"/>
              <a:cs typeface="Arial" panose="020B0604020202020204" pitchFamily="34" charset="0"/>
            </a:endParaRPr>
          </a:p>
          <a:p>
            <a:pPr marL="342900" indent="-342900">
              <a:buClr>
                <a:srgbClr val="EF9526"/>
              </a:buClr>
              <a:buFont typeface="Arial" panose="020B0604020202020204" pitchFamily="34" charset="0"/>
              <a:buChar char="•"/>
              <a:defRPr/>
            </a:pPr>
            <a:r>
              <a:rPr lang="en-GB" altLang="en-US" dirty="0">
                <a:solidFill>
                  <a:schemeClr val="tx1"/>
                </a:solidFill>
                <a:latin typeface="Arial" panose="020B0604020202020204" pitchFamily="34" charset="0"/>
                <a:cs typeface="Arial" panose="020B0604020202020204" pitchFamily="34" charset="0"/>
              </a:rPr>
              <a:t>The result should be ‘self-empowering’ for the family or individual</a:t>
            </a:r>
          </a:p>
          <a:p>
            <a:endParaRPr lang="en-GB" dirty="0">
              <a:solidFill>
                <a:schemeClr val="tx1"/>
              </a:solidFill>
            </a:endParaRPr>
          </a:p>
        </p:txBody>
      </p:sp>
    </p:spTree>
    <p:extLst>
      <p:ext uri="{BB962C8B-B14F-4D97-AF65-F5344CB8AC3E}">
        <p14:creationId xmlns:p14="http://schemas.microsoft.com/office/powerpoint/2010/main" val="23040178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136044" cy="1031283"/>
          </a:xfrm>
        </p:spPr>
        <p:txBody>
          <a:bodyPr/>
          <a:lstStyle/>
          <a:p>
            <a:r>
              <a:rPr lang="en-GB" sz="3200" b="1" dirty="0">
                <a:solidFill>
                  <a:srgbClr val="CB853F"/>
                </a:solidFill>
                <a:cs typeface="Arial"/>
              </a:rPr>
              <a:t>Empathy and openness</a:t>
            </a:r>
            <a:br>
              <a:rPr lang="en-GB" b="1" dirty="0">
                <a:solidFill>
                  <a:srgbClr val="CB853F"/>
                </a:solidFill>
                <a:cs typeface="Arial"/>
              </a:rPr>
            </a:br>
            <a:endParaRPr lang="en-GB" dirty="0">
              <a:solidFill>
                <a:srgbClr val="CB853F"/>
              </a:solidFill>
            </a:endParaRPr>
          </a:p>
        </p:txBody>
      </p:sp>
      <p:sp>
        <p:nvSpPr>
          <p:cNvPr id="9" name="Text Placeholder 8"/>
          <p:cNvSpPr>
            <a:spLocks noGrp="1"/>
          </p:cNvSpPr>
          <p:nvPr>
            <p:ph type="body" sz="quarter" idx="12"/>
          </p:nvPr>
        </p:nvSpPr>
        <p:spPr>
          <a:xfrm>
            <a:off x="628650" y="1782147"/>
            <a:ext cx="7973090" cy="3633369"/>
          </a:xfrm>
        </p:spPr>
        <p:txBody>
          <a:bodyPr/>
          <a:lstStyle/>
          <a:p>
            <a:pPr>
              <a:lnSpc>
                <a:spcPct val="80000"/>
              </a:lnSpc>
            </a:pPr>
            <a:r>
              <a:rPr lang="en-GB" altLang="en-US" sz="2000" dirty="0">
                <a:solidFill>
                  <a:schemeClr val="tx1"/>
                </a:solidFill>
                <a:latin typeface="Arial" panose="020B0604020202020204" pitchFamily="34" charset="0"/>
                <a:cs typeface="Arial" panose="020B0604020202020204" pitchFamily="34" charset="0"/>
              </a:rPr>
              <a:t>Evidence-based practice, experience and research show us that adopting an empathetic approach during our conversations results in:</a:t>
            </a:r>
          </a:p>
          <a:p>
            <a:pPr>
              <a:lnSpc>
                <a:spcPct val="80000"/>
              </a:lnSpc>
            </a:pPr>
            <a:endParaRPr lang="en-GB" altLang="en-US" sz="2000" dirty="0">
              <a:solidFill>
                <a:schemeClr val="tx1"/>
              </a:solidFill>
              <a:latin typeface="Arial" panose="020B0604020202020204" pitchFamily="34" charset="0"/>
              <a:cs typeface="Arial" panose="020B0604020202020204" pitchFamily="34" charset="0"/>
            </a:endParaRPr>
          </a:p>
          <a:p>
            <a:pPr marL="342900" indent="-342900">
              <a:lnSpc>
                <a:spcPct val="80000"/>
              </a:lnSpc>
              <a:buClr>
                <a:srgbClr val="EF9526"/>
              </a:buClr>
              <a:buFont typeface="Arial" panose="020B0604020202020204" pitchFamily="34" charset="0"/>
              <a:buChar char="•"/>
            </a:pPr>
            <a:r>
              <a:rPr lang="en-GB" altLang="en-US" sz="2000" dirty="0">
                <a:solidFill>
                  <a:schemeClr val="tx1"/>
                </a:solidFill>
                <a:latin typeface="Arial" panose="020B0604020202020204" pitchFamily="34" charset="0"/>
                <a:cs typeface="Arial" panose="020B0604020202020204" pitchFamily="34" charset="0"/>
              </a:rPr>
              <a:t>less resistance</a:t>
            </a:r>
          </a:p>
          <a:p>
            <a:pPr>
              <a:lnSpc>
                <a:spcPct val="80000"/>
              </a:lnSpc>
              <a:buClr>
                <a:srgbClr val="EF9526"/>
              </a:buClr>
            </a:pPr>
            <a:r>
              <a:rPr lang="en-GB" altLang="en-US" sz="2000" dirty="0">
                <a:solidFill>
                  <a:schemeClr val="tx1"/>
                </a:solidFill>
                <a:latin typeface="Arial" panose="020B0604020202020204" pitchFamily="34" charset="0"/>
                <a:cs typeface="Arial" panose="020B0604020202020204" pitchFamily="34" charset="0"/>
              </a:rPr>
              <a:t> </a:t>
            </a:r>
          </a:p>
          <a:p>
            <a:pPr>
              <a:lnSpc>
                <a:spcPct val="80000"/>
              </a:lnSpc>
            </a:pPr>
            <a:r>
              <a:rPr lang="en-GB" altLang="en-US" sz="2000" dirty="0">
                <a:solidFill>
                  <a:schemeClr val="tx1"/>
                </a:solidFill>
                <a:latin typeface="Arial" panose="020B0604020202020204" pitchFamily="34" charset="0"/>
                <a:cs typeface="Arial" panose="020B0604020202020204" pitchFamily="34" charset="0"/>
              </a:rPr>
              <a:t>    </a:t>
            </a:r>
            <a:r>
              <a:rPr lang="en-GB" altLang="en-US" sz="2000" dirty="0">
                <a:solidFill>
                  <a:srgbClr val="CB853F"/>
                </a:solidFill>
                <a:latin typeface="Arial" panose="020B0604020202020204" pitchFamily="34" charset="0"/>
                <a:cs typeface="Arial" panose="020B0604020202020204" pitchFamily="34" charset="0"/>
              </a:rPr>
              <a:t> </a:t>
            </a:r>
            <a:r>
              <a:rPr lang="en-GB" altLang="en-US" sz="2000" b="1" dirty="0">
                <a:solidFill>
                  <a:srgbClr val="CB853F"/>
                </a:solidFill>
                <a:latin typeface="Arial" panose="020B0604020202020204" pitchFamily="34" charset="0"/>
                <a:cs typeface="Arial" panose="020B0604020202020204" pitchFamily="34" charset="0"/>
              </a:rPr>
              <a:t>and</a:t>
            </a:r>
          </a:p>
          <a:p>
            <a:pPr>
              <a:lnSpc>
                <a:spcPct val="80000"/>
              </a:lnSpc>
            </a:pPr>
            <a:r>
              <a:rPr lang="en-GB" altLang="en-US" sz="2000" dirty="0">
                <a:solidFill>
                  <a:schemeClr val="tx1"/>
                </a:solidFill>
                <a:latin typeface="Arial" panose="020B0604020202020204" pitchFamily="34" charset="0"/>
                <a:cs typeface="Arial" panose="020B0604020202020204" pitchFamily="34" charset="0"/>
              </a:rPr>
              <a:t> </a:t>
            </a:r>
          </a:p>
          <a:p>
            <a:pPr marL="342900" indent="-342900">
              <a:lnSpc>
                <a:spcPct val="80000"/>
              </a:lnSpc>
              <a:buClr>
                <a:srgbClr val="EF9526"/>
              </a:buClr>
              <a:buFont typeface="Arial" panose="020B0604020202020204" pitchFamily="34" charset="0"/>
              <a:buChar char="•"/>
            </a:pPr>
            <a:r>
              <a:rPr lang="en-GB" altLang="en-US" sz="2000" dirty="0">
                <a:solidFill>
                  <a:schemeClr val="tx1"/>
                </a:solidFill>
                <a:latin typeface="Arial" panose="020B0604020202020204" pitchFamily="34" charset="0"/>
                <a:cs typeface="Arial" panose="020B0604020202020204" pitchFamily="34" charset="0"/>
              </a:rPr>
              <a:t>more disclosure</a:t>
            </a:r>
          </a:p>
          <a:p>
            <a:endParaRPr lang="en-GB" dirty="0">
              <a:solidFill>
                <a:schemeClr val="tx1"/>
              </a:solidFill>
            </a:endParaRPr>
          </a:p>
        </p:txBody>
      </p:sp>
    </p:spTree>
    <p:extLst>
      <p:ext uri="{BB962C8B-B14F-4D97-AF65-F5344CB8AC3E}">
        <p14:creationId xmlns:p14="http://schemas.microsoft.com/office/powerpoint/2010/main" val="40153563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136044" cy="1031283"/>
          </a:xfrm>
        </p:spPr>
        <p:txBody>
          <a:bodyPr/>
          <a:lstStyle/>
          <a:p>
            <a:r>
              <a:rPr lang="en-GB" altLang="en-US" sz="3200" b="1" dirty="0">
                <a:solidFill>
                  <a:srgbClr val="CB853F"/>
                </a:solidFill>
                <a:latin typeface="Arial" panose="020B0604020202020204" pitchFamily="34" charset="0"/>
                <a:cs typeface="Arial" panose="020B0604020202020204" pitchFamily="34" charset="0"/>
              </a:rPr>
              <a:t>Effective practitioners</a:t>
            </a:r>
            <a:br>
              <a:rPr lang="en-GB" b="1" dirty="0">
                <a:solidFill>
                  <a:srgbClr val="CB853F"/>
                </a:solidFill>
                <a:latin typeface="Arial" panose="020B0604020202020204" pitchFamily="34" charset="0"/>
                <a:cs typeface="Arial" panose="020B0604020202020204" pitchFamily="34" charset="0"/>
              </a:rPr>
            </a:br>
            <a:endParaRPr lang="en-GB" dirty="0">
              <a:solidFill>
                <a:srgbClr val="CB853F"/>
              </a:solidFill>
            </a:endParaRPr>
          </a:p>
        </p:txBody>
      </p:sp>
      <p:sp>
        <p:nvSpPr>
          <p:cNvPr id="9" name="Text Placeholder 8"/>
          <p:cNvSpPr>
            <a:spLocks noGrp="1"/>
          </p:cNvSpPr>
          <p:nvPr>
            <p:ph type="body" sz="quarter" idx="12"/>
          </p:nvPr>
        </p:nvSpPr>
        <p:spPr>
          <a:xfrm>
            <a:off x="628650" y="1396410"/>
            <a:ext cx="7824885" cy="4453973"/>
          </a:xfrm>
        </p:spPr>
        <p:txBody>
          <a:bodyPr>
            <a:normAutofit fontScale="85000" lnSpcReduction="10000"/>
          </a:bodyPr>
          <a:lstStyle/>
          <a:p>
            <a:r>
              <a:rPr lang="en-GB" sz="2600" b="1" dirty="0">
                <a:solidFill>
                  <a:srgbClr val="CB853F"/>
                </a:solidFill>
                <a:latin typeface="Arial" panose="020B0604020202020204" pitchFamily="34" charset="0"/>
                <a:cs typeface="Arial" panose="020B0604020202020204" pitchFamily="34" charset="0"/>
              </a:rPr>
              <a:t>Do:</a:t>
            </a:r>
          </a:p>
          <a:p>
            <a:pPr marL="342900" indent="-342900">
              <a:buClr>
                <a:srgbClr val="EF9526"/>
              </a:buClr>
              <a:buFont typeface="Arial" panose="020B0604020202020204" pitchFamily="34" charset="0"/>
              <a:buChar char="•"/>
            </a:pPr>
            <a:r>
              <a:rPr lang="en-GB" sz="2600" dirty="0">
                <a:solidFill>
                  <a:schemeClr val="tx1"/>
                </a:solidFill>
                <a:latin typeface="Arial" panose="020B0604020202020204" pitchFamily="34" charset="0"/>
                <a:cs typeface="Arial" panose="020B0604020202020204" pitchFamily="34" charset="0"/>
              </a:rPr>
              <a:t>make a commitment</a:t>
            </a:r>
          </a:p>
          <a:p>
            <a:pPr marL="342900" indent="-342900">
              <a:buClr>
                <a:srgbClr val="EF9526"/>
              </a:buClr>
              <a:buFont typeface="Arial" panose="020B0604020202020204" pitchFamily="34" charset="0"/>
              <a:buChar char="•"/>
            </a:pPr>
            <a:r>
              <a:rPr lang="en-GB" sz="2600" dirty="0">
                <a:solidFill>
                  <a:schemeClr val="tx1"/>
                </a:solidFill>
                <a:latin typeface="Arial" panose="020B0604020202020204" pitchFamily="34" charset="0"/>
                <a:cs typeface="Arial" panose="020B0604020202020204" pitchFamily="34" charset="0"/>
              </a:rPr>
              <a:t>stay calm and purposeful</a:t>
            </a:r>
          </a:p>
          <a:p>
            <a:pPr marL="342900" indent="-342900">
              <a:buClr>
                <a:srgbClr val="EF9526"/>
              </a:buClr>
              <a:buFont typeface="Arial" panose="020B0604020202020204" pitchFamily="34" charset="0"/>
              <a:buChar char="•"/>
            </a:pPr>
            <a:r>
              <a:rPr lang="en-GB" sz="2600" dirty="0">
                <a:solidFill>
                  <a:schemeClr val="tx1"/>
                </a:solidFill>
                <a:latin typeface="Arial" panose="020B0604020202020204" pitchFamily="34" charset="0"/>
                <a:cs typeface="Arial" panose="020B0604020202020204" pitchFamily="34" charset="0"/>
              </a:rPr>
              <a:t>stay focused on the most important issues</a:t>
            </a:r>
          </a:p>
          <a:p>
            <a:pPr marL="342900" indent="-342900">
              <a:buClr>
                <a:srgbClr val="EF9526"/>
              </a:buClr>
              <a:buFont typeface="Arial" panose="020B0604020202020204" pitchFamily="34" charset="0"/>
              <a:buChar char="•"/>
            </a:pPr>
            <a:r>
              <a:rPr lang="en-GB" sz="2600" dirty="0">
                <a:solidFill>
                  <a:schemeClr val="tx1"/>
                </a:solidFill>
                <a:latin typeface="Arial" panose="020B0604020202020204" pitchFamily="34" charset="0"/>
                <a:cs typeface="Arial" panose="020B0604020202020204" pitchFamily="34" charset="0"/>
              </a:rPr>
              <a:t>acknowledge the challenge and feelings</a:t>
            </a:r>
          </a:p>
          <a:p>
            <a:pPr marL="342900" indent="-342900">
              <a:buClr>
                <a:srgbClr val="EF9526"/>
              </a:buClr>
              <a:buFont typeface="Arial" panose="020B0604020202020204" pitchFamily="34" charset="0"/>
              <a:buChar char="•"/>
            </a:pPr>
            <a:r>
              <a:rPr lang="en-GB" sz="2600" dirty="0">
                <a:solidFill>
                  <a:schemeClr val="tx1"/>
                </a:solidFill>
                <a:latin typeface="Arial" panose="020B0604020202020204" pitchFamily="34" charset="0"/>
                <a:cs typeface="Arial" panose="020B0604020202020204" pitchFamily="34" charset="0"/>
              </a:rPr>
              <a:t>build on the strengths</a:t>
            </a:r>
          </a:p>
          <a:p>
            <a:pPr marL="342900" indent="-342900">
              <a:buClr>
                <a:srgbClr val="EF9526"/>
              </a:buClr>
              <a:buFont typeface="Arial" panose="020B0604020202020204" pitchFamily="34" charset="0"/>
              <a:buChar char="•"/>
            </a:pPr>
            <a:r>
              <a:rPr lang="en-GB" sz="2600" dirty="0">
                <a:solidFill>
                  <a:schemeClr val="tx1"/>
                </a:solidFill>
                <a:latin typeface="Arial" panose="020B0604020202020204" pitchFamily="34" charset="0"/>
                <a:cs typeface="Arial" panose="020B0604020202020204" pitchFamily="34" charset="0"/>
              </a:rPr>
              <a:t>explore the individual’s hopes and aspirations </a:t>
            </a:r>
          </a:p>
          <a:p>
            <a:pPr marL="342900" indent="-342900">
              <a:buClr>
                <a:srgbClr val="EF9526"/>
              </a:buClr>
              <a:buFont typeface="Arial" panose="020B0604020202020204" pitchFamily="34" charset="0"/>
              <a:buChar char="•"/>
            </a:pPr>
            <a:r>
              <a:rPr lang="en-GB" sz="2600" dirty="0">
                <a:solidFill>
                  <a:schemeClr val="tx1"/>
                </a:solidFill>
                <a:latin typeface="Arial" panose="020B0604020202020204" pitchFamily="34" charset="0"/>
                <a:cs typeface="Arial" panose="020B0604020202020204" pitchFamily="34" charset="0"/>
              </a:rPr>
              <a:t>respect the individual’s skills, knowledge and expertise</a:t>
            </a:r>
          </a:p>
          <a:p>
            <a:r>
              <a:rPr lang="en-GB" sz="2600" dirty="0">
                <a:solidFill>
                  <a:schemeClr val="tx1"/>
                </a:solidFill>
                <a:latin typeface="Arial" panose="020B0604020202020204" pitchFamily="34" charset="0"/>
                <a:cs typeface="Arial" panose="020B0604020202020204" pitchFamily="34" charset="0"/>
              </a:rPr>
              <a:t> </a:t>
            </a:r>
          </a:p>
          <a:p>
            <a:r>
              <a:rPr lang="en-GB" sz="2600" dirty="0">
                <a:solidFill>
                  <a:srgbClr val="CB853F"/>
                </a:solidFill>
                <a:latin typeface="Arial" panose="020B0604020202020204" pitchFamily="34" charset="0"/>
                <a:cs typeface="Arial" panose="020B0604020202020204" pitchFamily="34" charset="0"/>
              </a:rPr>
              <a:t> </a:t>
            </a:r>
            <a:r>
              <a:rPr lang="en-GB" sz="2600" b="1" dirty="0">
                <a:solidFill>
                  <a:srgbClr val="CB853F"/>
                </a:solidFill>
                <a:latin typeface="Arial" panose="020B0604020202020204" pitchFamily="34" charset="0"/>
                <a:cs typeface="Arial" panose="020B0604020202020204" pitchFamily="34" charset="0"/>
              </a:rPr>
              <a:t>Try to avoid: </a:t>
            </a:r>
            <a:endParaRPr lang="en-GB" sz="2600" dirty="0">
              <a:solidFill>
                <a:srgbClr val="CB853F"/>
              </a:solidFill>
              <a:latin typeface="Arial" panose="020B0604020202020204" pitchFamily="34" charset="0"/>
              <a:cs typeface="Arial" panose="020B0604020202020204" pitchFamily="34" charset="0"/>
            </a:endParaRPr>
          </a:p>
          <a:p>
            <a:pPr marL="342900" indent="-342900">
              <a:buClr>
                <a:srgbClr val="EF9526"/>
              </a:buClr>
              <a:buFont typeface="Arial" panose="020B0604020202020204" pitchFamily="34" charset="0"/>
              <a:buChar char="•"/>
            </a:pPr>
            <a:r>
              <a:rPr lang="en-GB" sz="2600" dirty="0">
                <a:solidFill>
                  <a:schemeClr val="tx1"/>
                </a:solidFill>
                <a:latin typeface="Arial" panose="020B0604020202020204" pitchFamily="34" charset="0"/>
                <a:cs typeface="Arial" panose="020B0604020202020204" pitchFamily="34" charset="0"/>
              </a:rPr>
              <a:t>rescuing, advising, telling or ‘doing to’ rather than ‘with’</a:t>
            </a:r>
          </a:p>
          <a:p>
            <a:endParaRPr lang="en-GB" dirty="0">
              <a:solidFill>
                <a:schemeClr val="tx1"/>
              </a:solidFill>
            </a:endParaRPr>
          </a:p>
        </p:txBody>
      </p:sp>
    </p:spTree>
    <p:extLst>
      <p:ext uri="{BB962C8B-B14F-4D97-AF65-F5344CB8AC3E}">
        <p14:creationId xmlns:p14="http://schemas.microsoft.com/office/powerpoint/2010/main" val="31173926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1177D-2A21-BD42-8F33-9AB333E01038}"/>
              </a:ext>
            </a:extLst>
          </p:cNvPr>
          <p:cNvSpPr>
            <a:spLocks noGrp="1"/>
          </p:cNvSpPr>
          <p:nvPr>
            <p:ph type="title"/>
          </p:nvPr>
        </p:nvSpPr>
        <p:spPr>
          <a:xfrm>
            <a:off x="0" y="1505159"/>
            <a:ext cx="9144000" cy="1031283"/>
          </a:xfrm>
        </p:spPr>
        <p:txBody>
          <a:bodyPr>
            <a:noAutofit/>
          </a:bodyPr>
          <a:lstStyle/>
          <a:p>
            <a:pPr algn="ctr" rtl="0" eaLnBrk="1" fontAlgn="base" hangingPunct="1"/>
            <a:r>
              <a:rPr lang="en-US" sz="6000" b="1" kern="1200" dirty="0">
                <a:solidFill>
                  <a:srgbClr val="CB853F"/>
                </a:solidFill>
                <a:effectLst/>
                <a:latin typeface="Arial" panose="020B0604020202020204" pitchFamily="34" charset="0"/>
                <a:ea typeface="+mn-ea"/>
                <a:cs typeface="Arial" panose="020B0604020202020204" pitchFamily="34" charset="0"/>
              </a:rPr>
              <a:t>Section 5:</a:t>
            </a:r>
            <a:endParaRPr lang="en-GB" sz="6000" dirty="0">
              <a:effectLst/>
            </a:endParaRPr>
          </a:p>
          <a:p>
            <a:pPr algn="ctr" rtl="0" eaLnBrk="1" fontAlgn="base" hangingPunct="1"/>
            <a:r>
              <a:rPr lang="en-US" sz="6000" b="1" kern="1200" dirty="0">
                <a:solidFill>
                  <a:srgbClr val="CB853F"/>
                </a:solidFill>
                <a:effectLst/>
                <a:latin typeface="Arial" panose="020B0604020202020204" pitchFamily="34" charset="0"/>
                <a:ea typeface="+mn-ea"/>
                <a:cs typeface="Arial" panose="020B0604020202020204" pitchFamily="34" charset="0"/>
              </a:rPr>
              <a:t>  Sustainability</a:t>
            </a:r>
            <a:endParaRPr lang="en-GB" sz="6000" dirty="0">
              <a:effectLst/>
            </a:endParaRPr>
          </a:p>
          <a:p>
            <a:pPr algn="ctr"/>
            <a:endParaRPr lang="en-GB" sz="6000" dirty="0"/>
          </a:p>
        </p:txBody>
      </p:sp>
    </p:spTree>
    <p:extLst>
      <p:ext uri="{BB962C8B-B14F-4D97-AF65-F5344CB8AC3E}">
        <p14:creationId xmlns:p14="http://schemas.microsoft.com/office/powerpoint/2010/main" val="25927264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571140" cy="1031283"/>
          </a:xfrm>
        </p:spPr>
        <p:txBody>
          <a:bodyPr>
            <a:normAutofit fontScale="90000"/>
          </a:bodyPr>
          <a:lstStyle/>
          <a:p>
            <a:pPr>
              <a:lnSpc>
                <a:spcPct val="100000"/>
              </a:lnSpc>
            </a:pPr>
            <a:r>
              <a:rPr lang="en-US" sz="3600" b="1" dirty="0">
                <a:solidFill>
                  <a:srgbClr val="CB853F"/>
                </a:solidFill>
                <a:latin typeface="Arial" panose="020B0604020202020204" pitchFamily="34" charset="0"/>
                <a:cs typeface="Arial" panose="020B0604020202020204" pitchFamily="34" charset="0"/>
              </a:rPr>
              <a:t>Sustaining an outcome-based approach</a:t>
            </a:r>
            <a:br>
              <a:rPr lang="en-GB" b="1" dirty="0">
                <a:solidFill>
                  <a:srgbClr val="CB853F"/>
                </a:solidFill>
                <a:latin typeface="Arial" panose="020B0604020202020204" pitchFamily="34" charset="0"/>
                <a:cs typeface="Arial" panose="020B0604020202020204" pitchFamily="34" charset="0"/>
              </a:rPr>
            </a:br>
            <a:endParaRPr lang="en-GB" dirty="0">
              <a:solidFill>
                <a:srgbClr val="CB853F"/>
              </a:solidFill>
            </a:endParaRPr>
          </a:p>
        </p:txBody>
      </p:sp>
      <p:sp>
        <p:nvSpPr>
          <p:cNvPr id="9" name="Text Placeholder 8"/>
          <p:cNvSpPr>
            <a:spLocks noGrp="1"/>
          </p:cNvSpPr>
          <p:nvPr>
            <p:ph type="body" sz="quarter" idx="12"/>
          </p:nvPr>
        </p:nvSpPr>
        <p:spPr>
          <a:xfrm>
            <a:off x="381515" y="1396410"/>
            <a:ext cx="8564777" cy="4565851"/>
          </a:xfrm>
        </p:spPr>
        <p:txBody>
          <a:bodyPr>
            <a:noAutofit/>
          </a:bodyPr>
          <a:lstStyle/>
          <a:p>
            <a:pPr marL="342900" indent="-342900">
              <a:lnSpc>
                <a:spcPct val="120000"/>
              </a:lnSpc>
              <a:buClr>
                <a:srgbClr val="F7AB64"/>
              </a:buClr>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Is your approach to IAA understood throughout the department? Do you have corporate support for a different way of working?</a:t>
            </a:r>
          </a:p>
          <a:p>
            <a:pPr marL="342900" indent="-342900">
              <a:lnSpc>
                <a:spcPct val="120000"/>
              </a:lnSpc>
              <a:buClr>
                <a:srgbClr val="F7AB64"/>
              </a:buClr>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Consider whether your system drives or supports practice. What needs to change?</a:t>
            </a:r>
          </a:p>
          <a:p>
            <a:pPr marL="342900" indent="-342900">
              <a:lnSpc>
                <a:spcPct val="120000"/>
              </a:lnSpc>
              <a:buClr>
                <a:srgbClr val="F7AB64"/>
              </a:buClr>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Before training, plan follow-up sessions that can maintain the momentum of the approach, such as a frontline session once a week (peer support space where a positive case can be brought and discussed – learning from each other)</a:t>
            </a:r>
          </a:p>
          <a:p>
            <a:pPr marL="342900" indent="-342900">
              <a:lnSpc>
                <a:spcPct val="120000"/>
              </a:lnSpc>
              <a:buClr>
                <a:srgbClr val="F7AB64"/>
              </a:buClr>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Your team leader needs to be fully up-to-speed and able to support staff who get ‘stuck’</a:t>
            </a:r>
          </a:p>
          <a:p>
            <a:pPr marL="342900" indent="-342900">
              <a:lnSpc>
                <a:spcPct val="120000"/>
              </a:lnSpc>
              <a:buClr>
                <a:srgbClr val="F7AB64"/>
              </a:buClr>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Relationship between IAA and specialist teams needs to be agreed. A strengths-led approach should be continued by specialist teams, giving consistency of experience to the individual</a:t>
            </a:r>
          </a:p>
        </p:txBody>
      </p:sp>
    </p:spTree>
    <p:extLst>
      <p:ext uri="{BB962C8B-B14F-4D97-AF65-F5344CB8AC3E}">
        <p14:creationId xmlns:p14="http://schemas.microsoft.com/office/powerpoint/2010/main" val="35039138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136044" cy="1031283"/>
          </a:xfrm>
        </p:spPr>
        <p:txBody>
          <a:bodyPr/>
          <a:lstStyle/>
          <a:p>
            <a:r>
              <a:rPr lang="en-GB" sz="3200" b="1" dirty="0">
                <a:solidFill>
                  <a:srgbClr val="CB853F"/>
                </a:solidFill>
                <a:latin typeface="Arial" panose="020B0604020202020204" pitchFamily="34" charset="0"/>
                <a:cs typeface="Arial" panose="020B0604020202020204" pitchFamily="34" charset="0"/>
              </a:rPr>
              <a:t>Supervising and supporting</a:t>
            </a:r>
            <a:br>
              <a:rPr lang="en-GB" b="1" dirty="0">
                <a:solidFill>
                  <a:srgbClr val="CB853F"/>
                </a:solidFill>
                <a:latin typeface="Arial" panose="020B0604020202020204" pitchFamily="34" charset="0"/>
                <a:cs typeface="Arial" panose="020B0604020202020204" pitchFamily="34" charset="0"/>
              </a:rPr>
            </a:br>
            <a:endParaRPr lang="en-GB" dirty="0">
              <a:solidFill>
                <a:srgbClr val="CB853F"/>
              </a:solidFill>
            </a:endParaRPr>
          </a:p>
        </p:txBody>
      </p:sp>
      <p:sp>
        <p:nvSpPr>
          <p:cNvPr id="9" name="Text Placeholder 8"/>
          <p:cNvSpPr>
            <a:spLocks noGrp="1"/>
          </p:cNvSpPr>
          <p:nvPr>
            <p:ph type="body" sz="quarter" idx="12"/>
          </p:nvPr>
        </p:nvSpPr>
        <p:spPr>
          <a:xfrm>
            <a:off x="628650" y="1396410"/>
            <a:ext cx="7824885" cy="4323905"/>
          </a:xfrm>
        </p:spPr>
        <p:txBody>
          <a:bodyPr>
            <a:normAutofit/>
          </a:bodyPr>
          <a:lstStyle/>
          <a:p>
            <a:pPr lvl="0"/>
            <a:r>
              <a:rPr lang="en-GB" dirty="0">
                <a:solidFill>
                  <a:schemeClr val="tx1"/>
                </a:solidFill>
                <a:latin typeface="Arial" panose="020B0604020202020204" pitchFamily="34" charset="0"/>
                <a:cs typeface="Arial" panose="020B0604020202020204" pitchFamily="34" charset="0"/>
              </a:rPr>
              <a:t>As managers you need to think about how practitioners capture and build on their successes, learn from their challenges and improve</a:t>
            </a:r>
          </a:p>
          <a:p>
            <a:pPr lvl="0"/>
            <a:endParaRPr lang="en-GB" dirty="0">
              <a:solidFill>
                <a:schemeClr val="tx1"/>
              </a:solidFill>
              <a:latin typeface="Arial" panose="020B0604020202020204" pitchFamily="34" charset="0"/>
              <a:cs typeface="Arial" panose="020B0604020202020204" pitchFamily="34" charset="0"/>
            </a:endParaRPr>
          </a:p>
          <a:p>
            <a:pPr lvl="0"/>
            <a:r>
              <a:rPr lang="en-GB" dirty="0">
                <a:solidFill>
                  <a:schemeClr val="tx1"/>
                </a:solidFill>
                <a:latin typeface="Arial" panose="020B0604020202020204" pitchFamily="34" charset="0"/>
                <a:cs typeface="Arial" panose="020B0604020202020204" pitchFamily="34" charset="0"/>
              </a:rPr>
              <a:t>The focus needs to be on:</a:t>
            </a:r>
          </a:p>
          <a:p>
            <a:pPr marL="285750" lvl="0" indent="-285750">
              <a:buClr>
                <a:srgbClr val="F7AB64"/>
              </a:buClr>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identifying what works, promoting evidence-informed practice and generating practice-based evidence    </a:t>
            </a:r>
          </a:p>
          <a:p>
            <a:pPr marL="285750" lvl="0" indent="-285750">
              <a:buClr>
                <a:srgbClr val="F7AB64"/>
              </a:buClr>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drawing on the lived experience of people who use services, practitioners and other stakeholders   </a:t>
            </a:r>
          </a:p>
          <a:p>
            <a:pPr marL="285750" lvl="0" indent="-285750">
              <a:buClr>
                <a:srgbClr val="F7AB64"/>
              </a:buClr>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improving professional confidence and professional knowledge in the individuals and teams taking part    </a:t>
            </a:r>
          </a:p>
          <a:p>
            <a:pPr marL="285750" lvl="0" indent="-285750">
              <a:buClr>
                <a:srgbClr val="F7AB64"/>
              </a:buClr>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improving the learning of the organisation as a whole   </a:t>
            </a:r>
          </a:p>
          <a:p>
            <a:pPr marL="285750" lvl="0" indent="-285750">
              <a:buClr>
                <a:srgbClr val="F7AB64"/>
              </a:buClr>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identifying how services can work more effectively with reducing resources</a:t>
            </a:r>
          </a:p>
          <a:p>
            <a:endParaRPr lang="en-GB" dirty="0">
              <a:solidFill>
                <a:schemeClr val="tx1"/>
              </a:solidFill>
            </a:endParaRPr>
          </a:p>
        </p:txBody>
      </p:sp>
    </p:spTree>
    <p:extLst>
      <p:ext uri="{BB962C8B-B14F-4D97-AF65-F5344CB8AC3E}">
        <p14:creationId xmlns:p14="http://schemas.microsoft.com/office/powerpoint/2010/main" val="26474677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49" y="365127"/>
            <a:ext cx="7255717" cy="1031283"/>
          </a:xfrm>
        </p:spPr>
        <p:txBody>
          <a:bodyPr>
            <a:normAutofit fontScale="90000"/>
          </a:bodyPr>
          <a:lstStyle/>
          <a:p>
            <a:pPr lvl="0" fontAlgn="auto">
              <a:lnSpc>
                <a:spcPct val="100000"/>
              </a:lnSpc>
              <a:spcBef>
                <a:spcPts val="0"/>
              </a:spcBef>
              <a:spcAft>
                <a:spcPts val="0"/>
              </a:spcAft>
              <a:defRPr/>
            </a:pPr>
            <a:r>
              <a:rPr lang="en-GB" sz="3600" b="1" dirty="0">
                <a:solidFill>
                  <a:srgbClr val="CB853F"/>
                </a:solidFill>
                <a:latin typeface="Arial" panose="020B0604020202020204" pitchFamily="34" charset="0"/>
                <a:cs typeface="Arial" panose="020B0604020202020204" pitchFamily="34" charset="0"/>
              </a:rPr>
              <a:t>Outcome-focused supervision</a:t>
            </a:r>
            <a:br>
              <a:rPr lang="en-GB" b="1" dirty="0">
                <a:solidFill>
                  <a:srgbClr val="CB853F"/>
                </a:solidFill>
                <a:latin typeface="Arial" panose="020B0604020202020204" pitchFamily="34" charset="0"/>
                <a:cs typeface="Arial" panose="020B0604020202020204" pitchFamily="34" charset="0"/>
              </a:rPr>
            </a:br>
            <a:endParaRPr lang="en-GB" dirty="0">
              <a:solidFill>
                <a:srgbClr val="CB853F"/>
              </a:solidFill>
            </a:endParaRPr>
          </a:p>
        </p:txBody>
      </p:sp>
      <p:sp>
        <p:nvSpPr>
          <p:cNvPr id="9" name="Text Placeholder 8"/>
          <p:cNvSpPr>
            <a:spLocks noGrp="1"/>
          </p:cNvSpPr>
          <p:nvPr>
            <p:ph type="body" sz="quarter" idx="12"/>
          </p:nvPr>
        </p:nvSpPr>
        <p:spPr>
          <a:xfrm>
            <a:off x="628650" y="1782147"/>
            <a:ext cx="7824885" cy="3633369"/>
          </a:xfrm>
        </p:spPr>
        <p:txBody>
          <a:bodyPr/>
          <a:lstStyle/>
          <a:p>
            <a:r>
              <a:rPr lang="en-GB" sz="2000" dirty="0">
                <a:solidFill>
                  <a:schemeClr val="tx1"/>
                </a:solidFill>
                <a:latin typeface="Arial" panose="020B0604020202020204" pitchFamily="34" charset="0"/>
                <a:cs typeface="Arial" panose="020B0604020202020204" pitchFamily="34" charset="0"/>
              </a:rPr>
              <a:t>Outcomes focused supervision can be structured using the following discussion framework:</a:t>
            </a:r>
          </a:p>
          <a:p>
            <a:pPr marL="342900" indent="-342900">
              <a:buClr>
                <a:srgbClr val="F7AB64"/>
              </a:buClr>
              <a:buFont typeface="Arial" panose="020B0604020202020204" pitchFamily="34" charset="0"/>
              <a:buChar char="•"/>
            </a:pPr>
            <a:r>
              <a:rPr lang="en-GB" sz="2000" dirty="0">
                <a:solidFill>
                  <a:schemeClr val="tx1"/>
                </a:solidFill>
                <a:latin typeface="Arial" panose="020B0604020202020204" pitchFamily="34" charset="0"/>
                <a:cs typeface="Arial" panose="020B0604020202020204" pitchFamily="34" charset="0"/>
              </a:rPr>
              <a:t>what are we working towards (outcome)? </a:t>
            </a:r>
          </a:p>
          <a:p>
            <a:pPr marL="342900" indent="-342900">
              <a:buClr>
                <a:srgbClr val="F7AB64"/>
              </a:buClr>
              <a:buFont typeface="Arial" panose="020B0604020202020204" pitchFamily="34" charset="0"/>
              <a:buChar char="•"/>
            </a:pPr>
            <a:r>
              <a:rPr lang="en-GB" sz="2000" dirty="0">
                <a:solidFill>
                  <a:schemeClr val="tx1"/>
                </a:solidFill>
                <a:latin typeface="Arial" panose="020B0604020202020204" pitchFamily="34" charset="0"/>
                <a:cs typeface="Arial" panose="020B0604020202020204" pitchFamily="34" charset="0"/>
              </a:rPr>
              <a:t>what is working well (strengths)? </a:t>
            </a:r>
          </a:p>
          <a:p>
            <a:pPr marL="342900" indent="-342900">
              <a:buClr>
                <a:srgbClr val="F7AB64"/>
              </a:buClr>
              <a:buFont typeface="Arial" panose="020B0604020202020204" pitchFamily="34" charset="0"/>
              <a:buChar char="•"/>
            </a:pPr>
            <a:r>
              <a:rPr lang="en-GB" sz="2000" dirty="0">
                <a:solidFill>
                  <a:schemeClr val="tx1"/>
                </a:solidFill>
                <a:latin typeface="Arial" panose="020B0604020202020204" pitchFamily="34" charset="0"/>
                <a:cs typeface="Arial" panose="020B0604020202020204" pitchFamily="34" charset="0"/>
              </a:rPr>
              <a:t>what are we worried about (priority risks)? </a:t>
            </a:r>
          </a:p>
          <a:p>
            <a:pPr marL="342900" indent="-342900">
              <a:buClr>
                <a:srgbClr val="F7AB64"/>
              </a:buClr>
              <a:buFont typeface="Arial" panose="020B0604020202020204" pitchFamily="34" charset="0"/>
              <a:buChar char="•"/>
            </a:pPr>
            <a:r>
              <a:rPr lang="en-GB" sz="2000" dirty="0">
                <a:solidFill>
                  <a:schemeClr val="tx1"/>
                </a:solidFill>
                <a:latin typeface="Arial" panose="020B0604020202020204" pitchFamily="34" charset="0"/>
                <a:cs typeface="Arial" panose="020B0604020202020204" pitchFamily="34" charset="0"/>
              </a:rPr>
              <a:t>what needs to happen (what options are we exploring)? </a:t>
            </a:r>
          </a:p>
          <a:p>
            <a:pPr marL="342900" indent="-342900">
              <a:buClr>
                <a:srgbClr val="F7AB64"/>
              </a:buClr>
              <a:buFont typeface="Arial" panose="020B0604020202020204" pitchFamily="34" charset="0"/>
              <a:buChar char="•"/>
            </a:pPr>
            <a:r>
              <a:rPr lang="en-GB" sz="2000" dirty="0">
                <a:solidFill>
                  <a:schemeClr val="tx1"/>
                </a:solidFill>
                <a:latin typeface="Arial" panose="020B0604020202020204" pitchFamily="34" charset="0"/>
                <a:cs typeface="Arial" panose="020B0604020202020204" pitchFamily="34" charset="0"/>
              </a:rPr>
              <a:t>where are we now (what has been the progress so far)? </a:t>
            </a:r>
          </a:p>
          <a:p>
            <a:pPr marL="342900" indent="-342900">
              <a:buClr>
                <a:srgbClr val="F7AB64"/>
              </a:buClr>
              <a:buFont typeface="Arial" panose="020B0604020202020204" pitchFamily="34" charset="0"/>
              <a:buChar char="•"/>
            </a:pPr>
            <a:r>
              <a:rPr lang="en-GB" sz="2000" dirty="0">
                <a:solidFill>
                  <a:schemeClr val="tx1"/>
                </a:solidFill>
                <a:latin typeface="Arial" panose="020B0604020202020204" pitchFamily="34" charset="0"/>
                <a:cs typeface="Arial" panose="020B0604020202020204" pitchFamily="34" charset="0"/>
              </a:rPr>
              <a:t>where do we want to be (what are the next steps)? </a:t>
            </a:r>
          </a:p>
          <a:p>
            <a:endParaRPr lang="en-GB" dirty="0">
              <a:solidFill>
                <a:schemeClr val="tx1"/>
              </a:solidFill>
            </a:endParaRPr>
          </a:p>
        </p:txBody>
      </p:sp>
    </p:spTree>
    <p:extLst>
      <p:ext uri="{BB962C8B-B14F-4D97-AF65-F5344CB8AC3E}">
        <p14:creationId xmlns:p14="http://schemas.microsoft.com/office/powerpoint/2010/main" val="7310937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7980356" cy="1031283"/>
          </a:xfrm>
        </p:spPr>
        <p:txBody>
          <a:bodyPr>
            <a:normAutofit fontScale="90000"/>
          </a:bodyPr>
          <a:lstStyle/>
          <a:p>
            <a:pPr lvl="0" fontAlgn="auto">
              <a:lnSpc>
                <a:spcPct val="100000"/>
              </a:lnSpc>
              <a:spcBef>
                <a:spcPts val="0"/>
              </a:spcBef>
              <a:spcAft>
                <a:spcPts val="0"/>
              </a:spcAft>
              <a:defRPr/>
            </a:pPr>
            <a:r>
              <a:rPr lang="en-GB" sz="3600" b="1" dirty="0">
                <a:solidFill>
                  <a:srgbClr val="CB853F"/>
                </a:solidFill>
                <a:latin typeface="Arial" panose="020B0604020202020204" pitchFamily="34" charset="0"/>
                <a:cs typeface="Arial" panose="020B0604020202020204" pitchFamily="34" charset="0"/>
              </a:rPr>
              <a:t>The Kolb approach to reflection</a:t>
            </a:r>
            <a:br>
              <a:rPr lang="en-GB" b="1" dirty="0">
                <a:solidFill>
                  <a:srgbClr val="CB853F"/>
                </a:solidFill>
                <a:latin typeface="Arial" panose="020B0604020202020204" pitchFamily="34" charset="0"/>
                <a:cs typeface="Arial" panose="020B0604020202020204" pitchFamily="34" charset="0"/>
              </a:rPr>
            </a:br>
            <a:endParaRPr lang="en-GB" dirty="0">
              <a:solidFill>
                <a:srgbClr val="CB853F"/>
              </a:solidFill>
            </a:endParaRPr>
          </a:p>
        </p:txBody>
      </p:sp>
      <p:sp>
        <p:nvSpPr>
          <p:cNvPr id="10" name="Rectangle 9">
            <a:extLst>
              <a:ext uri="{FF2B5EF4-FFF2-40B4-BE49-F238E27FC236}">
                <a16:creationId xmlns:a16="http://schemas.microsoft.com/office/drawing/2014/main" id="{D2902AAC-A28A-B94C-90ED-95E648E40F89}"/>
              </a:ext>
            </a:extLst>
          </p:cNvPr>
          <p:cNvSpPr/>
          <p:nvPr/>
        </p:nvSpPr>
        <p:spPr>
          <a:xfrm>
            <a:off x="101906" y="1048516"/>
            <a:ext cx="2913143" cy="2308324"/>
          </a:xfrm>
          <a:prstGeom prst="rect">
            <a:avLst/>
          </a:prstGeom>
        </p:spPr>
        <p:txBody>
          <a:bodyPr wrap="square">
            <a:spAutoFit/>
          </a:bodyPr>
          <a:lstStyle/>
          <a:p>
            <a:r>
              <a:rPr lang="en-GB" sz="1600" dirty="0"/>
              <a:t>What is the situation now?</a:t>
            </a:r>
          </a:p>
          <a:p>
            <a:r>
              <a:rPr lang="en-GB" sz="1600" dirty="0"/>
              <a:t>What information do you have?</a:t>
            </a:r>
          </a:p>
          <a:p>
            <a:r>
              <a:rPr lang="en-GB" sz="1600" dirty="0"/>
              <a:t>What information is missing?</a:t>
            </a:r>
          </a:p>
          <a:p>
            <a:r>
              <a:rPr lang="en-GB" sz="1600" dirty="0"/>
              <a:t>How can you find out about these things?</a:t>
            </a:r>
          </a:p>
          <a:p>
            <a:r>
              <a:rPr lang="en-GB" sz="1600" dirty="0"/>
              <a:t>What is your plan?</a:t>
            </a:r>
          </a:p>
          <a:p>
            <a:r>
              <a:rPr lang="en-GB" sz="1600" dirty="0"/>
              <a:t>What is your contingency plan?</a:t>
            </a:r>
          </a:p>
        </p:txBody>
      </p:sp>
      <p:sp>
        <p:nvSpPr>
          <p:cNvPr id="7" name="Rectangle 6">
            <a:extLst>
              <a:ext uri="{FF2B5EF4-FFF2-40B4-BE49-F238E27FC236}">
                <a16:creationId xmlns:a16="http://schemas.microsoft.com/office/drawing/2014/main" id="{980A01BD-C2D9-A94B-BCE3-5EA8FCCD2D60}"/>
              </a:ext>
            </a:extLst>
          </p:cNvPr>
          <p:cNvSpPr/>
          <p:nvPr/>
        </p:nvSpPr>
        <p:spPr>
          <a:xfrm>
            <a:off x="5655904" y="934292"/>
            <a:ext cx="3620297" cy="1077218"/>
          </a:xfrm>
          <a:prstGeom prst="rect">
            <a:avLst/>
          </a:prstGeom>
        </p:spPr>
        <p:txBody>
          <a:bodyPr wrap="square">
            <a:spAutoFit/>
          </a:bodyPr>
          <a:lstStyle/>
          <a:p>
            <a:r>
              <a:rPr lang="en-GB" sz="1600" dirty="0"/>
              <a:t>What happened before the event?</a:t>
            </a:r>
          </a:p>
          <a:p>
            <a:r>
              <a:rPr lang="en-GB" sz="1600" dirty="0"/>
              <a:t>What did you expect?</a:t>
            </a:r>
          </a:p>
          <a:p>
            <a:r>
              <a:rPr lang="en-GB" sz="1600" dirty="0"/>
              <a:t>What happened during the event?</a:t>
            </a:r>
          </a:p>
          <a:p>
            <a:r>
              <a:rPr lang="en-GB" sz="1600" dirty="0"/>
              <a:t>What happened afterwards?</a:t>
            </a:r>
          </a:p>
        </p:txBody>
      </p:sp>
      <p:sp>
        <p:nvSpPr>
          <p:cNvPr id="9" name="Rectangle 8">
            <a:extLst>
              <a:ext uri="{FF2B5EF4-FFF2-40B4-BE49-F238E27FC236}">
                <a16:creationId xmlns:a16="http://schemas.microsoft.com/office/drawing/2014/main" id="{01752DF8-DF5D-554F-943F-7C58DF2AC30C}"/>
              </a:ext>
            </a:extLst>
          </p:cNvPr>
          <p:cNvSpPr/>
          <p:nvPr/>
        </p:nvSpPr>
        <p:spPr>
          <a:xfrm>
            <a:off x="0" y="4611715"/>
            <a:ext cx="3475822" cy="1323439"/>
          </a:xfrm>
          <a:prstGeom prst="rect">
            <a:avLst/>
          </a:prstGeom>
        </p:spPr>
        <p:txBody>
          <a:bodyPr wrap="square">
            <a:spAutoFit/>
          </a:bodyPr>
          <a:lstStyle/>
          <a:p>
            <a:r>
              <a:rPr lang="en-GB" sz="1600" dirty="0"/>
              <a:t>What went well? Why?</a:t>
            </a:r>
          </a:p>
          <a:p>
            <a:r>
              <a:rPr lang="en-GB" sz="1600" dirty="0"/>
              <a:t>What did not go well? Why?</a:t>
            </a:r>
          </a:p>
          <a:p>
            <a:r>
              <a:rPr lang="en-GB" sz="1600" dirty="0"/>
              <a:t>Has how you think of the event changed following these questions? Why?</a:t>
            </a:r>
          </a:p>
        </p:txBody>
      </p:sp>
      <p:sp>
        <p:nvSpPr>
          <p:cNvPr id="8" name="Rectangle 7">
            <a:extLst>
              <a:ext uri="{FF2B5EF4-FFF2-40B4-BE49-F238E27FC236}">
                <a16:creationId xmlns:a16="http://schemas.microsoft.com/office/drawing/2014/main" id="{25648245-3B5A-6343-B46E-47165B8655D5}"/>
              </a:ext>
            </a:extLst>
          </p:cNvPr>
          <p:cNvSpPr/>
          <p:nvPr/>
        </p:nvSpPr>
        <p:spPr>
          <a:xfrm>
            <a:off x="5354850" y="4857936"/>
            <a:ext cx="3789150" cy="1077218"/>
          </a:xfrm>
          <a:prstGeom prst="rect">
            <a:avLst/>
          </a:prstGeom>
        </p:spPr>
        <p:txBody>
          <a:bodyPr wrap="square">
            <a:spAutoFit/>
          </a:bodyPr>
          <a:lstStyle/>
          <a:p>
            <a:r>
              <a:rPr lang="en-GB" sz="1600" dirty="0"/>
              <a:t>What did you feel before the event?</a:t>
            </a:r>
          </a:p>
          <a:p>
            <a:r>
              <a:rPr lang="en-GB" sz="1600" dirty="0"/>
              <a:t>What did you feel during the event?</a:t>
            </a:r>
          </a:p>
          <a:p>
            <a:r>
              <a:rPr lang="en-GB" sz="1600" dirty="0"/>
              <a:t>How do you think the other person felt?</a:t>
            </a:r>
          </a:p>
          <a:p>
            <a:r>
              <a:rPr lang="en-GB" sz="1600" dirty="0"/>
              <a:t>How do you feel about the event now?</a:t>
            </a:r>
          </a:p>
        </p:txBody>
      </p:sp>
      <p:sp>
        <p:nvSpPr>
          <p:cNvPr id="12" name="Oval 11">
            <a:extLst>
              <a:ext uri="{FF2B5EF4-FFF2-40B4-BE49-F238E27FC236}">
                <a16:creationId xmlns:a16="http://schemas.microsoft.com/office/drawing/2014/main" id="{27833708-6181-0447-907E-6D21B88D757D}"/>
              </a:ext>
            </a:extLst>
          </p:cNvPr>
          <p:cNvSpPr/>
          <p:nvPr/>
        </p:nvSpPr>
        <p:spPr>
          <a:xfrm>
            <a:off x="3858733" y="1298243"/>
            <a:ext cx="1426533" cy="1426533"/>
          </a:xfrm>
          <a:prstGeom prst="ellipse">
            <a:avLst/>
          </a:prstGeom>
          <a:solidFill>
            <a:srgbClr val="CB853F"/>
          </a:solidFill>
          <a:scene3d>
            <a:camera prst="orthographicFront"/>
            <a:lightRig rig="flat" dir="t"/>
          </a:scene3d>
          <a:sp3d prstMaterial="dkEdge">
            <a:bevelT w="8200" h="38100"/>
          </a:sp3d>
        </p:spPr>
        <p:style>
          <a:lnRef idx="0">
            <a:schemeClr val="lt1">
              <a:hueOff val="0"/>
              <a:satOff val="0"/>
              <a:lumOff val="0"/>
              <a:alphaOff val="0"/>
            </a:schemeClr>
          </a:lnRef>
          <a:fillRef idx="2">
            <a:scrgbClr r="0" g="0" b="0"/>
          </a:fillRef>
          <a:effectRef idx="1">
            <a:schemeClr val="accent5">
              <a:hueOff val="0"/>
              <a:satOff val="0"/>
              <a:lumOff val="0"/>
              <a:alphaOff val="0"/>
            </a:schemeClr>
          </a:effectRef>
          <a:fontRef idx="minor">
            <a:schemeClr val="dk1"/>
          </a:fontRef>
        </p:style>
        <p:txBody>
          <a:bodyPr anchor="ctr"/>
          <a:lstStyle/>
          <a:p>
            <a:pPr lvl="0" algn="ctr" defTabSz="622300">
              <a:lnSpc>
                <a:spcPct val="90000"/>
              </a:lnSpc>
              <a:spcAft>
                <a:spcPct val="35000"/>
              </a:spcAft>
            </a:pPr>
            <a:r>
              <a:rPr lang="cy-GB" sz="1200" b="1" dirty="0"/>
              <a:t>Concrete experience</a:t>
            </a:r>
          </a:p>
          <a:p>
            <a:pPr lvl="0" algn="ctr" defTabSz="622300">
              <a:lnSpc>
                <a:spcPct val="90000"/>
              </a:lnSpc>
              <a:spcAft>
                <a:spcPct val="35000"/>
              </a:spcAft>
            </a:pPr>
            <a:r>
              <a:rPr lang="cy-GB" sz="1100" b="1" dirty="0"/>
              <a:t>(doing/ having an experience)</a:t>
            </a:r>
            <a:endParaRPr lang="en-GB" sz="1100" dirty="0"/>
          </a:p>
        </p:txBody>
      </p:sp>
      <p:sp>
        <p:nvSpPr>
          <p:cNvPr id="27" name="Right Arrow 26">
            <a:extLst>
              <a:ext uri="{FF2B5EF4-FFF2-40B4-BE49-F238E27FC236}">
                <a16:creationId xmlns:a16="http://schemas.microsoft.com/office/drawing/2014/main" id="{060D0026-DF4E-6242-8DAA-B763D203B1D8}"/>
              </a:ext>
              <a:ext uri="{C183D7F6-B498-43B3-948B-1728B52AA6E4}">
                <adec:decorative xmlns:adec="http://schemas.microsoft.com/office/drawing/2017/decorative" val="1"/>
              </a:ext>
            </a:extLst>
          </p:cNvPr>
          <p:cNvSpPr/>
          <p:nvPr/>
        </p:nvSpPr>
        <p:spPr>
          <a:xfrm rot="2700000">
            <a:off x="5168641" y="2501334"/>
            <a:ext cx="320250" cy="481455"/>
          </a:xfrm>
          <a:prstGeom prst="rightArrow">
            <a:avLst>
              <a:gd name="adj1" fmla="val 60000"/>
              <a:gd name="adj2" fmla="val 50000"/>
            </a:avLst>
          </a:prstGeom>
          <a:solidFill>
            <a:srgbClr val="CB853F"/>
          </a:solidFill>
        </p:spPr>
        <p:style>
          <a:lnRef idx="0">
            <a:schemeClr val="lt1">
              <a:hueOff val="0"/>
              <a:satOff val="0"/>
              <a:lumOff val="0"/>
              <a:alphaOff val="0"/>
            </a:schemeClr>
          </a:lnRef>
          <a:fillRef idx="2">
            <a:scrgbClr r="0" g="0" b="0"/>
          </a:fillRef>
          <a:effectRef idx="1">
            <a:schemeClr val="accent5">
              <a:hueOff val="0"/>
              <a:satOff val="0"/>
              <a:lumOff val="0"/>
              <a:alphaOff val="0"/>
            </a:schemeClr>
          </a:effectRef>
          <a:fontRef idx="minor">
            <a:schemeClr val="dk1"/>
          </a:fontRef>
        </p:style>
      </p:sp>
      <p:sp>
        <p:nvSpPr>
          <p:cNvPr id="21" name="Oval 20">
            <a:extLst>
              <a:ext uri="{FF2B5EF4-FFF2-40B4-BE49-F238E27FC236}">
                <a16:creationId xmlns:a16="http://schemas.microsoft.com/office/drawing/2014/main" id="{E10E8275-5A25-CB46-9A3A-43F6B613A5B7}"/>
              </a:ext>
            </a:extLst>
          </p:cNvPr>
          <p:cNvSpPr/>
          <p:nvPr/>
        </p:nvSpPr>
        <p:spPr>
          <a:xfrm>
            <a:off x="5262614" y="2724776"/>
            <a:ext cx="1649714" cy="1649714"/>
          </a:xfrm>
          <a:prstGeom prst="ellipse">
            <a:avLst/>
          </a:prstGeom>
          <a:solidFill>
            <a:srgbClr val="CB853F"/>
          </a:solidFill>
          <a:scene3d>
            <a:camera prst="orthographicFront"/>
            <a:lightRig rig="flat" dir="t"/>
          </a:scene3d>
          <a:sp3d prstMaterial="dkEdge">
            <a:bevelT w="8200" h="38100"/>
          </a:sp3d>
        </p:spPr>
        <p:style>
          <a:lnRef idx="0">
            <a:schemeClr val="lt1">
              <a:hueOff val="0"/>
              <a:satOff val="0"/>
              <a:lumOff val="0"/>
              <a:alphaOff val="0"/>
            </a:schemeClr>
          </a:lnRef>
          <a:fillRef idx="2">
            <a:scrgbClr r="0" g="0" b="0"/>
          </a:fillRef>
          <a:effectRef idx="1">
            <a:schemeClr val="accent5">
              <a:hueOff val="-2252848"/>
              <a:satOff val="-5806"/>
              <a:lumOff val="-3922"/>
              <a:alphaOff val="0"/>
            </a:schemeClr>
          </a:effectRef>
          <a:fontRef idx="minor">
            <a:schemeClr val="dk1"/>
          </a:fontRef>
        </p:style>
        <p:txBody>
          <a:bodyPr/>
          <a:lstStyle/>
          <a:p>
            <a:pPr lvl="0" algn="ctr" defTabSz="622300">
              <a:lnSpc>
                <a:spcPct val="90000"/>
              </a:lnSpc>
              <a:spcAft>
                <a:spcPct val="35000"/>
              </a:spcAft>
            </a:pPr>
            <a:r>
              <a:rPr lang="cy-GB" sz="1200" b="1" dirty="0"/>
              <a:t>Reflective observation</a:t>
            </a:r>
          </a:p>
          <a:p>
            <a:pPr lvl="0" algn="ctr" defTabSz="622300">
              <a:lnSpc>
                <a:spcPct val="90000"/>
              </a:lnSpc>
              <a:spcAft>
                <a:spcPct val="35000"/>
              </a:spcAft>
            </a:pPr>
            <a:r>
              <a:rPr lang="cy-GB" sz="1200" b="1" dirty="0"/>
              <a:t>(reviewing/ reflecting on the experience)</a:t>
            </a:r>
            <a:endParaRPr lang="en-GB" sz="1200" dirty="0"/>
          </a:p>
        </p:txBody>
      </p:sp>
      <p:sp>
        <p:nvSpPr>
          <p:cNvPr id="30" name="Right Arrow 29">
            <a:extLst>
              <a:ext uri="{FF2B5EF4-FFF2-40B4-BE49-F238E27FC236}">
                <a16:creationId xmlns:a16="http://schemas.microsoft.com/office/drawing/2014/main" id="{32271C45-008F-924C-B901-C817BE970819}"/>
              </a:ext>
              <a:ext uri="{C183D7F6-B498-43B3-948B-1728B52AA6E4}">
                <adec:decorative xmlns:adec="http://schemas.microsoft.com/office/drawing/2017/decorative" val="1"/>
              </a:ext>
            </a:extLst>
          </p:cNvPr>
          <p:cNvSpPr/>
          <p:nvPr/>
        </p:nvSpPr>
        <p:spPr>
          <a:xfrm rot="8100000">
            <a:off x="5185047" y="4105124"/>
            <a:ext cx="287437" cy="481455"/>
          </a:xfrm>
          <a:prstGeom prst="rightArrow">
            <a:avLst>
              <a:gd name="adj1" fmla="val 60000"/>
              <a:gd name="adj2" fmla="val 50000"/>
            </a:avLst>
          </a:prstGeom>
          <a:solidFill>
            <a:srgbClr val="CB853F"/>
          </a:solidFill>
        </p:spPr>
        <p:style>
          <a:lnRef idx="0">
            <a:schemeClr val="lt1">
              <a:hueOff val="0"/>
              <a:satOff val="0"/>
              <a:lumOff val="0"/>
              <a:alphaOff val="0"/>
            </a:schemeClr>
          </a:lnRef>
          <a:fillRef idx="2">
            <a:scrgbClr r="0" g="0" b="0"/>
          </a:fillRef>
          <a:effectRef idx="1">
            <a:schemeClr val="accent5">
              <a:hueOff val="-2252848"/>
              <a:satOff val="-5806"/>
              <a:lumOff val="-3922"/>
              <a:alphaOff val="0"/>
            </a:schemeClr>
          </a:effectRef>
          <a:fontRef idx="minor">
            <a:schemeClr val="dk1"/>
          </a:fontRef>
        </p:style>
      </p:sp>
      <p:sp>
        <p:nvSpPr>
          <p:cNvPr id="18" name="Oval 17">
            <a:extLst>
              <a:ext uri="{FF2B5EF4-FFF2-40B4-BE49-F238E27FC236}">
                <a16:creationId xmlns:a16="http://schemas.microsoft.com/office/drawing/2014/main" id="{50313255-F355-0846-9B30-8338DBE14476}"/>
              </a:ext>
            </a:extLst>
          </p:cNvPr>
          <p:cNvSpPr/>
          <p:nvPr/>
        </p:nvSpPr>
        <p:spPr>
          <a:xfrm>
            <a:off x="3804494" y="4304746"/>
            <a:ext cx="1550356" cy="1550356"/>
          </a:xfrm>
          <a:prstGeom prst="ellipse">
            <a:avLst/>
          </a:prstGeom>
          <a:solidFill>
            <a:srgbClr val="CB853F"/>
          </a:solidFill>
          <a:scene3d>
            <a:camera prst="orthographicFront"/>
            <a:lightRig rig="flat" dir="t"/>
          </a:scene3d>
          <a:sp3d prstMaterial="dkEdge">
            <a:bevelT w="8200" h="38100"/>
          </a:sp3d>
        </p:spPr>
        <p:style>
          <a:lnRef idx="0">
            <a:schemeClr val="lt1">
              <a:hueOff val="0"/>
              <a:satOff val="0"/>
              <a:lumOff val="0"/>
              <a:alphaOff val="0"/>
            </a:schemeClr>
          </a:lnRef>
          <a:fillRef idx="2">
            <a:scrgbClr r="0" g="0" b="0"/>
          </a:fillRef>
          <a:effectRef idx="1">
            <a:schemeClr val="accent5">
              <a:hueOff val="-4505695"/>
              <a:satOff val="-11613"/>
              <a:lumOff val="-7843"/>
              <a:alphaOff val="0"/>
            </a:schemeClr>
          </a:effectRef>
          <a:fontRef idx="minor">
            <a:schemeClr val="dk1"/>
          </a:fontRef>
        </p:style>
        <p:txBody>
          <a:bodyPr anchor="ctr"/>
          <a:lstStyle/>
          <a:p>
            <a:pPr lvl="0" algn="ctr" defTabSz="622300">
              <a:lnSpc>
                <a:spcPct val="90000"/>
              </a:lnSpc>
              <a:spcAft>
                <a:spcPct val="35000"/>
              </a:spcAft>
            </a:pPr>
            <a:r>
              <a:rPr lang="cy-GB" sz="1200" b="1" dirty="0"/>
              <a:t>Abstract conceptual-isation</a:t>
            </a:r>
          </a:p>
          <a:p>
            <a:pPr lvl="0" algn="ctr" defTabSz="622300">
              <a:lnSpc>
                <a:spcPct val="90000"/>
              </a:lnSpc>
              <a:spcAft>
                <a:spcPct val="35000"/>
              </a:spcAft>
            </a:pPr>
            <a:r>
              <a:rPr lang="cy-GB" sz="1200" b="1" dirty="0"/>
              <a:t>(concluding/ learning from the experience)</a:t>
            </a:r>
            <a:endParaRPr lang="en-GB" sz="1200" dirty="0"/>
          </a:p>
        </p:txBody>
      </p:sp>
      <p:sp>
        <p:nvSpPr>
          <p:cNvPr id="33" name="Right Arrow 32">
            <a:extLst>
              <a:ext uri="{FF2B5EF4-FFF2-40B4-BE49-F238E27FC236}">
                <a16:creationId xmlns:a16="http://schemas.microsoft.com/office/drawing/2014/main" id="{7F9EB6E7-5AC3-6F40-B606-470932958BFB}"/>
              </a:ext>
              <a:ext uri="{C183D7F6-B498-43B3-948B-1728B52AA6E4}">
                <adec:decorative xmlns:adec="http://schemas.microsoft.com/office/drawing/2017/decorative" val="1"/>
              </a:ext>
            </a:extLst>
          </p:cNvPr>
          <p:cNvSpPr/>
          <p:nvPr/>
        </p:nvSpPr>
        <p:spPr>
          <a:xfrm rot="13500000">
            <a:off x="3687585" y="4064018"/>
            <a:ext cx="289644" cy="481455"/>
          </a:xfrm>
          <a:prstGeom prst="rightArrow">
            <a:avLst>
              <a:gd name="adj1" fmla="val 60000"/>
              <a:gd name="adj2" fmla="val 50000"/>
            </a:avLst>
          </a:prstGeom>
          <a:solidFill>
            <a:srgbClr val="CB853F"/>
          </a:solidFill>
        </p:spPr>
        <p:style>
          <a:lnRef idx="0">
            <a:schemeClr val="lt1">
              <a:hueOff val="0"/>
              <a:satOff val="0"/>
              <a:lumOff val="0"/>
              <a:alphaOff val="0"/>
            </a:schemeClr>
          </a:lnRef>
          <a:fillRef idx="2">
            <a:scrgbClr r="0" g="0" b="0"/>
          </a:fillRef>
          <a:effectRef idx="1">
            <a:schemeClr val="accent5">
              <a:hueOff val="-4505695"/>
              <a:satOff val="-11613"/>
              <a:lumOff val="-7843"/>
              <a:alphaOff val="0"/>
            </a:schemeClr>
          </a:effectRef>
          <a:fontRef idx="minor">
            <a:schemeClr val="dk1"/>
          </a:fontRef>
        </p:style>
      </p:sp>
      <p:sp>
        <p:nvSpPr>
          <p:cNvPr id="15" name="Oval 14">
            <a:extLst>
              <a:ext uri="{FF2B5EF4-FFF2-40B4-BE49-F238E27FC236}">
                <a16:creationId xmlns:a16="http://schemas.microsoft.com/office/drawing/2014/main" id="{512C598B-AB75-4E45-B792-38E6620F8504}"/>
              </a:ext>
            </a:extLst>
          </p:cNvPr>
          <p:cNvSpPr/>
          <p:nvPr/>
        </p:nvSpPr>
        <p:spPr>
          <a:xfrm>
            <a:off x="2266778" y="2724776"/>
            <a:ext cx="1641383" cy="1641383"/>
          </a:xfrm>
          <a:prstGeom prst="ellipse">
            <a:avLst/>
          </a:prstGeom>
          <a:solidFill>
            <a:srgbClr val="CB853F"/>
          </a:solidFill>
          <a:scene3d>
            <a:camera prst="orthographicFront"/>
            <a:lightRig rig="flat" dir="t"/>
          </a:scene3d>
          <a:sp3d prstMaterial="dkEdge">
            <a:bevelT w="8200" h="38100"/>
          </a:sp3d>
        </p:spPr>
        <p:style>
          <a:lnRef idx="0">
            <a:schemeClr val="lt1">
              <a:hueOff val="0"/>
              <a:satOff val="0"/>
              <a:lumOff val="0"/>
              <a:alphaOff val="0"/>
            </a:schemeClr>
          </a:lnRef>
          <a:fillRef idx="2">
            <a:scrgbClr r="0" g="0" b="0"/>
          </a:fillRef>
          <a:effectRef idx="1">
            <a:schemeClr val="accent5">
              <a:hueOff val="-6758543"/>
              <a:satOff val="-17419"/>
              <a:lumOff val="-11765"/>
              <a:alphaOff val="0"/>
            </a:schemeClr>
          </a:effectRef>
          <a:fontRef idx="minor">
            <a:schemeClr val="dk1"/>
          </a:fontRef>
        </p:style>
        <p:txBody>
          <a:bodyPr anchor="ctr"/>
          <a:lstStyle/>
          <a:p>
            <a:pPr lvl="0" algn="ctr" defTabSz="622300">
              <a:lnSpc>
                <a:spcPct val="90000"/>
              </a:lnSpc>
              <a:spcAft>
                <a:spcPct val="35000"/>
              </a:spcAft>
            </a:pPr>
            <a:r>
              <a:rPr lang="cy-GB" sz="1400" b="1" dirty="0"/>
              <a:t>Active experimenta-tion</a:t>
            </a:r>
          </a:p>
          <a:p>
            <a:pPr lvl="0" algn="ctr" defTabSz="622300">
              <a:lnSpc>
                <a:spcPct val="90000"/>
              </a:lnSpc>
              <a:spcAft>
                <a:spcPct val="35000"/>
              </a:spcAft>
            </a:pPr>
            <a:r>
              <a:rPr lang="cy-GB" sz="1200" b="1" dirty="0"/>
              <a:t>(planning/ trying out what you have learned)</a:t>
            </a:r>
            <a:endParaRPr lang="en-GB" sz="1200" dirty="0"/>
          </a:p>
        </p:txBody>
      </p:sp>
      <p:sp>
        <p:nvSpPr>
          <p:cNvPr id="24" name="Right Arrow 23">
            <a:extLst>
              <a:ext uri="{FF2B5EF4-FFF2-40B4-BE49-F238E27FC236}">
                <a16:creationId xmlns:a16="http://schemas.microsoft.com/office/drawing/2014/main" id="{B9A11CB4-5857-AA44-B7EB-025A630B8068}"/>
              </a:ext>
              <a:ext uri="{C183D7F6-B498-43B3-948B-1728B52AA6E4}">
                <adec:decorative xmlns:adec="http://schemas.microsoft.com/office/drawing/2017/decorative" val="1"/>
              </a:ext>
            </a:extLst>
          </p:cNvPr>
          <p:cNvSpPr/>
          <p:nvPr/>
        </p:nvSpPr>
        <p:spPr>
          <a:xfrm rot="18900000">
            <a:off x="3697504" y="2522362"/>
            <a:ext cx="322457" cy="481455"/>
          </a:xfrm>
          <a:prstGeom prst="rightArrow">
            <a:avLst>
              <a:gd name="adj1" fmla="val 60000"/>
              <a:gd name="adj2" fmla="val 50000"/>
            </a:avLst>
          </a:prstGeom>
          <a:solidFill>
            <a:srgbClr val="CB853F"/>
          </a:solidFill>
        </p:spPr>
        <p:style>
          <a:lnRef idx="0">
            <a:schemeClr val="lt1">
              <a:hueOff val="0"/>
              <a:satOff val="0"/>
              <a:lumOff val="0"/>
              <a:alphaOff val="0"/>
            </a:schemeClr>
          </a:lnRef>
          <a:fillRef idx="2">
            <a:scrgbClr r="0" g="0" b="0"/>
          </a:fillRef>
          <a:effectRef idx="1">
            <a:schemeClr val="accent5">
              <a:hueOff val="-6758543"/>
              <a:satOff val="-17419"/>
              <a:lumOff val="-11765"/>
              <a:alphaOff val="0"/>
            </a:schemeClr>
          </a:effectRef>
          <a:fontRef idx="minor">
            <a:schemeClr val="dk1"/>
          </a:fontRef>
        </p:style>
      </p:sp>
    </p:spTree>
    <p:extLst>
      <p:ext uri="{BB962C8B-B14F-4D97-AF65-F5344CB8AC3E}">
        <p14:creationId xmlns:p14="http://schemas.microsoft.com/office/powerpoint/2010/main" val="16023626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136044" cy="1031283"/>
          </a:xfrm>
        </p:spPr>
        <p:txBody>
          <a:bodyPr>
            <a:normAutofit fontScale="90000"/>
          </a:bodyPr>
          <a:lstStyle/>
          <a:p>
            <a:r>
              <a:rPr lang="en-GB" sz="3600" b="1" dirty="0">
                <a:solidFill>
                  <a:srgbClr val="CB853F"/>
                </a:solidFill>
                <a:latin typeface="Arial" panose="020B0604020202020204" pitchFamily="34" charset="0"/>
                <a:cs typeface="Arial" panose="020B0604020202020204" pitchFamily="34" charset="0"/>
              </a:rPr>
              <a:t>Exercise: What is your approach to supervision?</a:t>
            </a:r>
            <a:br>
              <a:rPr lang="en-GB" b="1" dirty="0">
                <a:solidFill>
                  <a:srgbClr val="CB853F"/>
                </a:solidFill>
                <a:latin typeface="Arial" panose="020B0604020202020204" pitchFamily="34" charset="0"/>
                <a:cs typeface="Arial" panose="020B0604020202020204" pitchFamily="34" charset="0"/>
              </a:rPr>
            </a:br>
            <a:endParaRPr lang="en-GB" dirty="0">
              <a:solidFill>
                <a:srgbClr val="CB853F"/>
              </a:solidFill>
            </a:endParaRPr>
          </a:p>
        </p:txBody>
      </p:sp>
      <p:sp>
        <p:nvSpPr>
          <p:cNvPr id="9" name="Text Placeholder 8"/>
          <p:cNvSpPr>
            <a:spLocks noGrp="1"/>
          </p:cNvSpPr>
          <p:nvPr>
            <p:ph type="body" sz="quarter" idx="12"/>
          </p:nvPr>
        </p:nvSpPr>
        <p:spPr>
          <a:xfrm>
            <a:off x="628650" y="1782147"/>
            <a:ext cx="7824885" cy="3633369"/>
          </a:xfrm>
        </p:spPr>
        <p:txBody>
          <a:bodyPr/>
          <a:lstStyle/>
          <a:p>
            <a:r>
              <a:rPr lang="en-GB" sz="2000" dirty="0">
                <a:solidFill>
                  <a:schemeClr val="tx1"/>
                </a:solidFill>
                <a:latin typeface="Arial" panose="020B0604020202020204" pitchFamily="34" charset="0"/>
                <a:cs typeface="Arial" panose="020B0604020202020204" pitchFamily="34" charset="0"/>
              </a:rPr>
              <a:t>In pairs, consider what has been shared with you today and identify what your approach to supporting staff providing IAA looks like and consider the following questions:</a:t>
            </a:r>
          </a:p>
          <a:p>
            <a:pPr marL="171450" indent="-171450">
              <a:buClr>
                <a:srgbClr val="F7AB64"/>
              </a:buClr>
              <a:buFont typeface="Arial" panose="020B0604020202020204" pitchFamily="34" charset="0"/>
              <a:buChar char="•"/>
            </a:pPr>
            <a:r>
              <a:rPr lang="en-GB" sz="2000" dirty="0">
                <a:solidFill>
                  <a:schemeClr val="tx1"/>
                </a:solidFill>
                <a:latin typeface="Arial" panose="020B0604020202020204" pitchFamily="34" charset="0"/>
                <a:cs typeface="Arial" panose="020B0604020202020204" pitchFamily="34" charset="0"/>
              </a:rPr>
              <a:t>does it provide opportunities for practitioners to reflect?</a:t>
            </a:r>
          </a:p>
          <a:p>
            <a:pPr marL="171450" indent="-171450">
              <a:buClr>
                <a:srgbClr val="F7AB64"/>
              </a:buClr>
              <a:buFont typeface="Arial" panose="020B0604020202020204" pitchFamily="34" charset="0"/>
              <a:buChar char="•"/>
            </a:pPr>
            <a:r>
              <a:rPr lang="en-GB" sz="2000" dirty="0">
                <a:solidFill>
                  <a:schemeClr val="tx1"/>
                </a:solidFill>
                <a:latin typeface="Arial" panose="020B0604020202020204" pitchFamily="34" charset="0"/>
                <a:cs typeface="Arial" panose="020B0604020202020204" pitchFamily="34" charset="0"/>
              </a:rPr>
              <a:t>is it a strength-based approach?</a:t>
            </a:r>
          </a:p>
          <a:p>
            <a:pPr marL="171450" indent="-171450">
              <a:buClr>
                <a:srgbClr val="F7AB64"/>
              </a:buClr>
              <a:buFont typeface="Arial" panose="020B0604020202020204" pitchFamily="34" charset="0"/>
              <a:buChar char="•"/>
            </a:pPr>
            <a:r>
              <a:rPr lang="en-GB" sz="2000" dirty="0">
                <a:solidFill>
                  <a:schemeClr val="tx1"/>
                </a:solidFill>
                <a:latin typeface="Arial" panose="020B0604020202020204" pitchFamily="34" charset="0"/>
                <a:cs typeface="Arial" panose="020B0604020202020204" pitchFamily="34" charset="0"/>
              </a:rPr>
              <a:t>is it outcome focused?</a:t>
            </a:r>
          </a:p>
          <a:p>
            <a:pPr marL="171450" indent="-171450">
              <a:buClr>
                <a:srgbClr val="F7AB64"/>
              </a:buClr>
              <a:buFont typeface="Arial" panose="020B0604020202020204" pitchFamily="34" charset="0"/>
              <a:buChar char="•"/>
            </a:pPr>
            <a:r>
              <a:rPr lang="en-GB" sz="2000" dirty="0">
                <a:solidFill>
                  <a:schemeClr val="tx1"/>
                </a:solidFill>
                <a:latin typeface="Arial" panose="020B0604020202020204" pitchFamily="34" charset="0"/>
                <a:cs typeface="Arial" panose="020B0604020202020204" pitchFamily="34" charset="0"/>
              </a:rPr>
              <a:t>does it promote and support the development of skills, knowledge, experience and confidence?</a:t>
            </a:r>
          </a:p>
          <a:p>
            <a:endParaRPr lang="en-GB" dirty="0">
              <a:solidFill>
                <a:schemeClr val="tx1"/>
              </a:solidFill>
            </a:endParaRPr>
          </a:p>
        </p:txBody>
      </p:sp>
    </p:spTree>
    <p:extLst>
      <p:ext uri="{BB962C8B-B14F-4D97-AF65-F5344CB8AC3E}">
        <p14:creationId xmlns:p14="http://schemas.microsoft.com/office/powerpoint/2010/main" val="2977423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136044" cy="1031283"/>
          </a:xfrm>
        </p:spPr>
        <p:txBody>
          <a:bodyPr>
            <a:normAutofit/>
          </a:bodyPr>
          <a:lstStyle/>
          <a:p>
            <a:r>
              <a:rPr lang="en-GB" sz="3200" b="1" dirty="0">
                <a:solidFill>
                  <a:srgbClr val="CB853F"/>
                </a:solidFill>
                <a:cs typeface="Arial"/>
              </a:rPr>
              <a:t>Learning environment</a:t>
            </a:r>
            <a:endParaRPr lang="en-GB" sz="3200" dirty="0">
              <a:solidFill>
                <a:srgbClr val="CB853F"/>
              </a:solidFill>
            </a:endParaRPr>
          </a:p>
        </p:txBody>
      </p:sp>
      <p:sp>
        <p:nvSpPr>
          <p:cNvPr id="9" name="Text Placeholder 8"/>
          <p:cNvSpPr>
            <a:spLocks noGrp="1"/>
          </p:cNvSpPr>
          <p:nvPr>
            <p:ph type="body" sz="quarter" idx="12"/>
          </p:nvPr>
        </p:nvSpPr>
        <p:spPr>
          <a:xfrm>
            <a:off x="628650" y="1782147"/>
            <a:ext cx="7824885" cy="3633369"/>
          </a:xfrm>
        </p:spPr>
        <p:txBody>
          <a:bodyPr/>
          <a:lstStyle/>
          <a:p>
            <a:pPr marL="342900" lvl="0" indent="-342900" fontAlgn="auto">
              <a:lnSpc>
                <a:spcPct val="100000"/>
              </a:lnSpc>
              <a:spcBef>
                <a:spcPts val="0"/>
              </a:spcBef>
              <a:spcAft>
                <a:spcPts val="0"/>
              </a:spcAft>
              <a:buClr>
                <a:srgbClr val="F7AB64"/>
              </a:buClr>
              <a:buFont typeface="Arial" panose="020B0604020202020204" pitchFamily="34" charset="0"/>
              <a:buChar char="•"/>
              <a:defRPr/>
            </a:pPr>
            <a:r>
              <a:rPr lang="en-GB" altLang="en-US" sz="2400" dirty="0">
                <a:solidFill>
                  <a:schemeClr val="tx1"/>
                </a:solidFill>
                <a:latin typeface="Arial" panose="020B0604020202020204" pitchFamily="34" charset="0"/>
                <a:cs typeface="Arial" panose="020B0604020202020204" pitchFamily="34" charset="0"/>
              </a:rPr>
              <a:t>Confidentiality</a:t>
            </a:r>
          </a:p>
          <a:p>
            <a:pPr marL="342900" lvl="0" indent="-342900" fontAlgn="auto">
              <a:lnSpc>
                <a:spcPct val="100000"/>
              </a:lnSpc>
              <a:spcBef>
                <a:spcPts val="0"/>
              </a:spcBef>
              <a:spcAft>
                <a:spcPts val="0"/>
              </a:spcAft>
              <a:buClr>
                <a:srgbClr val="F7AB64"/>
              </a:buClr>
              <a:buFont typeface="Arial" panose="020B0604020202020204" pitchFamily="34" charset="0"/>
              <a:buChar char="•"/>
              <a:defRPr/>
            </a:pPr>
            <a:r>
              <a:rPr lang="en-GB" altLang="en-US" sz="2400" dirty="0">
                <a:solidFill>
                  <a:schemeClr val="tx1"/>
                </a:solidFill>
                <a:latin typeface="Arial" panose="020B0604020202020204" pitchFamily="34" charset="0"/>
                <a:cs typeface="Arial" panose="020B0604020202020204" pitchFamily="34" charset="0"/>
              </a:rPr>
              <a:t>Respect</a:t>
            </a:r>
          </a:p>
          <a:p>
            <a:pPr marL="342900" lvl="0" indent="-342900" fontAlgn="auto">
              <a:lnSpc>
                <a:spcPct val="100000"/>
              </a:lnSpc>
              <a:spcBef>
                <a:spcPts val="0"/>
              </a:spcBef>
              <a:spcAft>
                <a:spcPts val="0"/>
              </a:spcAft>
              <a:buClr>
                <a:srgbClr val="F7AB64"/>
              </a:buClr>
              <a:buFont typeface="Arial" panose="020B0604020202020204" pitchFamily="34" charset="0"/>
              <a:buChar char="•"/>
              <a:defRPr/>
            </a:pPr>
            <a:r>
              <a:rPr lang="en-GB" altLang="en-US" sz="2400" dirty="0">
                <a:solidFill>
                  <a:schemeClr val="tx1"/>
                </a:solidFill>
                <a:latin typeface="Arial" panose="020B0604020202020204" pitchFamily="34" charset="0"/>
                <a:cs typeface="Arial" panose="020B0604020202020204" pitchFamily="34" charset="0"/>
              </a:rPr>
              <a:t>One at a time</a:t>
            </a:r>
          </a:p>
          <a:p>
            <a:pPr marL="342900" lvl="0" indent="-342900" fontAlgn="auto">
              <a:lnSpc>
                <a:spcPct val="100000"/>
              </a:lnSpc>
              <a:spcBef>
                <a:spcPts val="0"/>
              </a:spcBef>
              <a:spcAft>
                <a:spcPts val="0"/>
              </a:spcAft>
              <a:buClr>
                <a:srgbClr val="F7AB64"/>
              </a:buClr>
              <a:buFont typeface="Arial" panose="020B0604020202020204" pitchFamily="34" charset="0"/>
              <a:buChar char="•"/>
              <a:defRPr/>
            </a:pPr>
            <a:r>
              <a:rPr lang="en-GB" altLang="en-US" sz="2400" dirty="0">
                <a:solidFill>
                  <a:schemeClr val="tx1"/>
                </a:solidFill>
                <a:latin typeface="Arial" panose="020B0604020202020204" pitchFamily="34" charset="0"/>
                <a:cs typeface="Arial" panose="020B0604020202020204" pitchFamily="34" charset="0"/>
              </a:rPr>
              <a:t>Ask any question</a:t>
            </a:r>
          </a:p>
          <a:p>
            <a:pPr marL="342900" lvl="0" indent="-342900" fontAlgn="auto">
              <a:lnSpc>
                <a:spcPct val="100000"/>
              </a:lnSpc>
              <a:spcBef>
                <a:spcPts val="0"/>
              </a:spcBef>
              <a:spcAft>
                <a:spcPts val="0"/>
              </a:spcAft>
              <a:buClr>
                <a:srgbClr val="F7AB64"/>
              </a:buClr>
              <a:buFont typeface="Arial" panose="020B0604020202020204" pitchFamily="34" charset="0"/>
              <a:buChar char="•"/>
              <a:defRPr/>
            </a:pPr>
            <a:r>
              <a:rPr lang="en-GB" altLang="en-US" sz="2400" dirty="0">
                <a:solidFill>
                  <a:schemeClr val="tx1"/>
                </a:solidFill>
                <a:latin typeface="Arial" panose="020B0604020202020204" pitchFamily="34" charset="0"/>
                <a:cs typeface="Arial" panose="020B0604020202020204" pitchFamily="34" charset="0"/>
              </a:rPr>
              <a:t>Phones on silent/wobble</a:t>
            </a:r>
          </a:p>
          <a:p>
            <a:pPr marL="342900" lvl="0" indent="-342900" fontAlgn="auto">
              <a:lnSpc>
                <a:spcPct val="100000"/>
              </a:lnSpc>
              <a:spcBef>
                <a:spcPts val="0"/>
              </a:spcBef>
              <a:spcAft>
                <a:spcPts val="0"/>
              </a:spcAft>
              <a:buClr>
                <a:srgbClr val="F7AB64"/>
              </a:buClr>
              <a:buFont typeface="Arial" panose="020B0604020202020204" pitchFamily="34" charset="0"/>
              <a:buChar char="•"/>
              <a:defRPr/>
            </a:pPr>
            <a:r>
              <a:rPr lang="en-GB" altLang="en-US" sz="2400" dirty="0">
                <a:solidFill>
                  <a:schemeClr val="tx1"/>
                </a:solidFill>
                <a:latin typeface="Arial" panose="020B0604020202020204" pitchFamily="34" charset="0"/>
                <a:cs typeface="Arial" panose="020B0604020202020204" pitchFamily="34" charset="0"/>
              </a:rPr>
              <a:t>Stay on topic (please)</a:t>
            </a:r>
          </a:p>
          <a:p>
            <a:pPr marL="342900" lvl="0" indent="-342900" fontAlgn="auto">
              <a:lnSpc>
                <a:spcPct val="100000"/>
              </a:lnSpc>
              <a:spcBef>
                <a:spcPts val="0"/>
              </a:spcBef>
              <a:spcAft>
                <a:spcPts val="0"/>
              </a:spcAft>
              <a:buClr>
                <a:srgbClr val="F7AB64"/>
              </a:buClr>
              <a:buFont typeface="Arial" panose="020B0604020202020204" pitchFamily="34" charset="0"/>
              <a:buChar char="•"/>
              <a:defRPr/>
            </a:pPr>
            <a:r>
              <a:rPr lang="en-GB" altLang="en-US" sz="2400" dirty="0">
                <a:solidFill>
                  <a:schemeClr val="tx1"/>
                </a:solidFill>
                <a:latin typeface="Arial" panose="020B0604020202020204" pitchFamily="34" charset="0"/>
                <a:cs typeface="Arial" panose="020B0604020202020204" pitchFamily="34" charset="0"/>
              </a:rPr>
              <a:t>Enjoy!</a:t>
            </a:r>
          </a:p>
          <a:p>
            <a:endParaRPr lang="en-GB" dirty="0">
              <a:solidFill>
                <a:schemeClr val="tx1"/>
              </a:solidFill>
            </a:endParaRPr>
          </a:p>
        </p:txBody>
      </p:sp>
    </p:spTree>
    <p:extLst>
      <p:ext uri="{BB962C8B-B14F-4D97-AF65-F5344CB8AC3E}">
        <p14:creationId xmlns:p14="http://schemas.microsoft.com/office/powerpoint/2010/main" val="21470856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10305-980B-2B40-8BEE-E5688EFC9D11}"/>
              </a:ext>
            </a:extLst>
          </p:cNvPr>
          <p:cNvSpPr>
            <a:spLocks noGrp="1"/>
          </p:cNvSpPr>
          <p:nvPr>
            <p:ph type="title"/>
          </p:nvPr>
        </p:nvSpPr>
        <p:spPr>
          <a:xfrm>
            <a:off x="0" y="1782147"/>
            <a:ext cx="9144000" cy="1031283"/>
          </a:xfrm>
        </p:spPr>
        <p:txBody>
          <a:bodyPr>
            <a:normAutofit/>
          </a:bodyPr>
          <a:lstStyle/>
          <a:p>
            <a:pPr algn="ctr" rtl="0" eaLnBrk="1" fontAlgn="base" hangingPunct="1"/>
            <a:r>
              <a:rPr lang="en-US" sz="6000" b="1" kern="1200" dirty="0">
                <a:solidFill>
                  <a:srgbClr val="CB853F"/>
                </a:solidFill>
                <a:effectLst/>
                <a:latin typeface="Arial" panose="020B0604020202020204" pitchFamily="34" charset="0"/>
                <a:ea typeface="+mn-ea"/>
                <a:cs typeface="Arial" panose="020B0604020202020204" pitchFamily="34" charset="0"/>
              </a:rPr>
              <a:t>Summary</a:t>
            </a:r>
            <a:endParaRPr lang="en-GB" sz="6000" dirty="0">
              <a:effectLst/>
            </a:endParaRPr>
          </a:p>
          <a:p>
            <a:pPr algn="ctr"/>
            <a:endParaRPr lang="en-GB" sz="6000" dirty="0"/>
          </a:p>
        </p:txBody>
      </p:sp>
    </p:spTree>
    <p:extLst>
      <p:ext uri="{BB962C8B-B14F-4D97-AF65-F5344CB8AC3E}">
        <p14:creationId xmlns:p14="http://schemas.microsoft.com/office/powerpoint/2010/main" val="14863011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416771"/>
            <a:ext cx="6136044" cy="1031283"/>
          </a:xfrm>
        </p:spPr>
        <p:txBody>
          <a:bodyPr>
            <a:normAutofit/>
          </a:bodyPr>
          <a:lstStyle/>
          <a:p>
            <a:r>
              <a:rPr lang="en-GB" sz="3200" b="1" dirty="0">
                <a:solidFill>
                  <a:srgbClr val="CB853F"/>
                </a:solidFill>
                <a:latin typeface="Arial" panose="020B0604020202020204" pitchFamily="34" charset="0"/>
                <a:cs typeface="Arial" panose="020B0604020202020204" pitchFamily="34" charset="0"/>
              </a:rPr>
              <a:t>Summary</a:t>
            </a:r>
            <a:endParaRPr lang="en-GB" sz="3200" dirty="0">
              <a:solidFill>
                <a:srgbClr val="CB853F"/>
              </a:solidFill>
            </a:endParaRPr>
          </a:p>
        </p:txBody>
      </p:sp>
      <p:sp>
        <p:nvSpPr>
          <p:cNvPr id="9" name="Text Placeholder 8"/>
          <p:cNvSpPr>
            <a:spLocks noGrp="1"/>
          </p:cNvSpPr>
          <p:nvPr>
            <p:ph type="body" sz="quarter" idx="12"/>
          </p:nvPr>
        </p:nvSpPr>
        <p:spPr>
          <a:xfrm>
            <a:off x="628650" y="1782147"/>
            <a:ext cx="7824885" cy="3633369"/>
          </a:xfrm>
        </p:spPr>
        <p:txBody>
          <a:bodyPr/>
          <a:lstStyle/>
          <a:p>
            <a:pPr marL="457200" indent="-457200">
              <a:buClr>
                <a:srgbClr val="F7AB64"/>
              </a:buClr>
              <a:buFont typeface="Arial" panose="020B0604020202020204" pitchFamily="34" charset="0"/>
              <a:buChar char="•"/>
            </a:pPr>
            <a:r>
              <a:rPr lang="en-GB" sz="2000" dirty="0">
                <a:solidFill>
                  <a:schemeClr val="tx1"/>
                </a:solidFill>
                <a:latin typeface="Arial" panose="020B0604020202020204" pitchFamily="34" charset="0"/>
                <a:cs typeface="Arial" panose="020B0604020202020204" pitchFamily="34" charset="0"/>
              </a:rPr>
              <a:t>Legislative shift in policy to be more focused on well-being</a:t>
            </a:r>
          </a:p>
          <a:p>
            <a:pPr marL="457200" indent="-457200">
              <a:buClr>
                <a:srgbClr val="F7AB64"/>
              </a:buClr>
              <a:buFont typeface="Arial" panose="020B0604020202020204" pitchFamily="34" charset="0"/>
              <a:buChar char="•"/>
            </a:pPr>
            <a:r>
              <a:rPr lang="en-GB" sz="2000" dirty="0">
                <a:solidFill>
                  <a:schemeClr val="tx1"/>
                </a:solidFill>
                <a:latin typeface="Arial" panose="020B0604020202020204" pitchFamily="34" charset="0"/>
                <a:cs typeface="Arial" panose="020B0604020202020204" pitchFamily="34" charset="0"/>
              </a:rPr>
              <a:t>Person-centred practice based around an individual’s outcomes</a:t>
            </a:r>
          </a:p>
          <a:p>
            <a:pPr marL="457200" indent="-457200">
              <a:buClr>
                <a:srgbClr val="F7AB64"/>
              </a:buClr>
              <a:buFont typeface="Arial" panose="020B0604020202020204" pitchFamily="34" charset="0"/>
              <a:buChar char="•"/>
            </a:pPr>
            <a:r>
              <a:rPr lang="en-GB" sz="2000" dirty="0">
                <a:solidFill>
                  <a:schemeClr val="tx1"/>
                </a:solidFill>
                <a:latin typeface="Arial" panose="020B0604020202020204" pitchFamily="34" charset="0"/>
                <a:cs typeface="Arial" panose="020B0604020202020204" pitchFamily="34" charset="0"/>
              </a:rPr>
              <a:t>Importance of good relationships</a:t>
            </a:r>
          </a:p>
          <a:p>
            <a:pPr marL="457200" indent="-457200">
              <a:buClr>
                <a:srgbClr val="F7AB64"/>
              </a:buClr>
              <a:buFont typeface="Arial" panose="020B0604020202020204" pitchFamily="34" charset="0"/>
              <a:buChar char="•"/>
            </a:pPr>
            <a:r>
              <a:rPr lang="en-GB" sz="2000" dirty="0">
                <a:solidFill>
                  <a:schemeClr val="tx1"/>
                </a:solidFill>
                <a:latin typeface="Arial" panose="020B0604020202020204" pitchFamily="34" charset="0"/>
                <a:cs typeface="Arial" panose="020B0604020202020204" pitchFamily="34" charset="0"/>
              </a:rPr>
              <a:t>Adopting a strength-based approach</a:t>
            </a:r>
          </a:p>
          <a:p>
            <a:pPr marL="457200" indent="-457200">
              <a:buClr>
                <a:srgbClr val="F7AB64"/>
              </a:buClr>
              <a:buFont typeface="Arial" panose="020B0604020202020204" pitchFamily="34" charset="0"/>
              <a:buChar char="•"/>
            </a:pPr>
            <a:r>
              <a:rPr lang="en-GB" sz="2000" dirty="0">
                <a:solidFill>
                  <a:schemeClr val="tx1"/>
                </a:solidFill>
                <a:latin typeface="Arial" panose="020B0604020202020204" pitchFamily="34" charset="0"/>
                <a:cs typeface="Arial" panose="020B0604020202020204" pitchFamily="34" charset="0"/>
              </a:rPr>
              <a:t>Effective conversations based on the five stages to a good conversation</a:t>
            </a:r>
          </a:p>
          <a:p>
            <a:endParaRPr lang="en-GB" dirty="0">
              <a:solidFill>
                <a:schemeClr val="tx1"/>
              </a:solidFill>
            </a:endParaRPr>
          </a:p>
        </p:txBody>
      </p:sp>
    </p:spTree>
    <p:extLst>
      <p:ext uri="{BB962C8B-B14F-4D97-AF65-F5344CB8AC3E}">
        <p14:creationId xmlns:p14="http://schemas.microsoft.com/office/powerpoint/2010/main" val="12976703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136044" cy="1031283"/>
          </a:xfrm>
        </p:spPr>
        <p:txBody>
          <a:bodyPr>
            <a:normAutofit/>
          </a:bodyPr>
          <a:lstStyle/>
          <a:p>
            <a:r>
              <a:rPr lang="en-US" sz="3200" b="1" dirty="0">
                <a:solidFill>
                  <a:srgbClr val="CB853F"/>
                </a:solidFill>
                <a:latin typeface="Arial" panose="020B0604020202020204" pitchFamily="34" charset="0"/>
                <a:cs typeface="Arial" panose="020B0604020202020204" pitchFamily="34" charset="0"/>
              </a:rPr>
              <a:t>Next steps</a:t>
            </a:r>
            <a:br>
              <a:rPr lang="en-GB" sz="3200" b="1" dirty="0">
                <a:solidFill>
                  <a:srgbClr val="CB853F"/>
                </a:solidFill>
                <a:latin typeface="Arial" panose="020B0604020202020204" pitchFamily="34" charset="0"/>
                <a:cs typeface="Arial" panose="020B0604020202020204" pitchFamily="34" charset="0"/>
              </a:rPr>
            </a:br>
            <a:endParaRPr lang="en-GB" sz="3200" dirty="0">
              <a:solidFill>
                <a:srgbClr val="CB853F"/>
              </a:solidFill>
            </a:endParaRPr>
          </a:p>
        </p:txBody>
      </p:sp>
      <p:sp>
        <p:nvSpPr>
          <p:cNvPr id="9" name="Text Placeholder 8"/>
          <p:cNvSpPr>
            <a:spLocks noGrp="1"/>
          </p:cNvSpPr>
          <p:nvPr>
            <p:ph type="body" sz="quarter" idx="12"/>
          </p:nvPr>
        </p:nvSpPr>
        <p:spPr>
          <a:xfrm>
            <a:off x="628650" y="1782147"/>
            <a:ext cx="7824885" cy="3633369"/>
          </a:xfrm>
        </p:spPr>
        <p:txBody>
          <a:bodyPr>
            <a:normAutofit fontScale="92500" lnSpcReduction="20000"/>
          </a:bodyPr>
          <a:lstStyle/>
          <a:p>
            <a:pPr marL="342900" indent="-342900">
              <a:buClr>
                <a:srgbClr val="F7AB64"/>
              </a:buClr>
              <a:buFont typeface="Arial" panose="020B0604020202020204" pitchFamily="34" charset="0"/>
              <a:buChar char="•"/>
            </a:pPr>
            <a:r>
              <a:rPr lang="en-GB" sz="2400" dirty="0">
                <a:solidFill>
                  <a:schemeClr val="tx1"/>
                </a:solidFill>
                <a:latin typeface="Arial" panose="020B0604020202020204" pitchFamily="34" charset="0"/>
                <a:cs typeface="Arial" panose="020B0604020202020204" pitchFamily="34" charset="0"/>
              </a:rPr>
              <a:t>Where do you need to start and with what or whom?</a:t>
            </a:r>
          </a:p>
          <a:p>
            <a:pPr>
              <a:buClr>
                <a:srgbClr val="F7AB64"/>
              </a:buClr>
            </a:pPr>
            <a:r>
              <a:rPr lang="en-US" sz="2400" dirty="0">
                <a:solidFill>
                  <a:schemeClr val="tx1"/>
                </a:solidFill>
                <a:latin typeface="Arial" panose="020B0604020202020204" pitchFamily="34" charset="0"/>
                <a:cs typeface="Arial" panose="020B0604020202020204" pitchFamily="34" charset="0"/>
              </a:rPr>
              <a:t> </a:t>
            </a:r>
          </a:p>
          <a:p>
            <a:pPr marL="342900" indent="-342900">
              <a:buClr>
                <a:srgbClr val="F7AB64"/>
              </a:buClr>
              <a:buFont typeface="Arial" panose="020B0604020202020204" pitchFamily="34" charset="0"/>
              <a:buChar char="•"/>
            </a:pPr>
            <a:r>
              <a:rPr lang="en-GB" sz="2400" dirty="0">
                <a:solidFill>
                  <a:schemeClr val="tx1"/>
                </a:solidFill>
                <a:latin typeface="Arial" panose="020B0604020202020204" pitchFamily="34" charset="0"/>
                <a:cs typeface="Arial" panose="020B0604020202020204" pitchFamily="34" charset="0"/>
              </a:rPr>
              <a:t>Share your learning and the learning of the team in team meetings</a:t>
            </a:r>
          </a:p>
          <a:p>
            <a:pPr marL="342900" indent="-342900">
              <a:buClr>
                <a:srgbClr val="F7AB64"/>
              </a:buClr>
              <a:buFont typeface="Arial" panose="020B0604020202020204" pitchFamily="34" charset="0"/>
              <a:buChar char="•"/>
            </a:pPr>
            <a:endParaRPr lang="en-GB" sz="2400" dirty="0">
              <a:solidFill>
                <a:schemeClr val="tx1"/>
              </a:solidFill>
              <a:latin typeface="Arial" panose="020B0604020202020204" pitchFamily="34" charset="0"/>
              <a:cs typeface="Arial" panose="020B0604020202020204" pitchFamily="34" charset="0"/>
            </a:endParaRPr>
          </a:p>
          <a:p>
            <a:pPr marL="342900" indent="-342900">
              <a:buClr>
                <a:srgbClr val="F7AB64"/>
              </a:buClr>
              <a:buFont typeface="Arial" panose="020B0604020202020204" pitchFamily="34" charset="0"/>
              <a:buChar char="•"/>
            </a:pPr>
            <a:r>
              <a:rPr lang="en-US" sz="2400" dirty="0">
                <a:solidFill>
                  <a:schemeClr val="tx1"/>
                </a:solidFill>
                <a:latin typeface="Arial" panose="020B0604020202020204" pitchFamily="34" charset="0"/>
                <a:cs typeface="Arial" panose="020B0604020202020204" pitchFamily="34" charset="0"/>
              </a:rPr>
              <a:t>Reflect on case </a:t>
            </a:r>
            <a:r>
              <a:rPr lang="en-GB" sz="2400" dirty="0">
                <a:solidFill>
                  <a:schemeClr val="tx1"/>
                </a:solidFill>
                <a:latin typeface="Arial" panose="020B0604020202020204" pitchFamily="34" charset="0"/>
                <a:cs typeface="Arial" panose="020B0604020202020204" pitchFamily="34" charset="0"/>
              </a:rPr>
              <a:t>discussions</a:t>
            </a:r>
          </a:p>
          <a:p>
            <a:pPr>
              <a:buClr>
                <a:srgbClr val="F7AB64"/>
              </a:buClr>
            </a:pPr>
            <a:endParaRPr lang="en-GB" sz="2400" dirty="0">
              <a:solidFill>
                <a:schemeClr val="tx1"/>
              </a:solidFill>
              <a:latin typeface="Arial" panose="020B0604020202020204" pitchFamily="34" charset="0"/>
              <a:cs typeface="Arial" panose="020B0604020202020204" pitchFamily="34" charset="0"/>
            </a:endParaRPr>
          </a:p>
          <a:p>
            <a:pPr marL="342900" indent="-342900">
              <a:buClr>
                <a:srgbClr val="F7AB64"/>
              </a:buClr>
              <a:buFont typeface="Arial" panose="020B0604020202020204" pitchFamily="34" charset="0"/>
              <a:buChar char="•"/>
            </a:pPr>
            <a:r>
              <a:rPr lang="en-US" sz="2400" dirty="0">
                <a:solidFill>
                  <a:schemeClr val="tx1"/>
                </a:solidFill>
                <a:latin typeface="Arial" panose="020B0604020202020204" pitchFamily="34" charset="0"/>
                <a:cs typeface="Arial" panose="020B0604020202020204" pitchFamily="34" charset="0"/>
              </a:rPr>
              <a:t>Review</a:t>
            </a:r>
            <a:r>
              <a:rPr lang="en-GB" sz="2400" dirty="0">
                <a:solidFill>
                  <a:schemeClr val="tx1"/>
                </a:solidFill>
                <a:latin typeface="Arial" panose="020B0604020202020204" pitchFamily="34" charset="0"/>
                <a:cs typeface="Arial" panose="020B0604020202020204" pitchFamily="34" charset="0"/>
              </a:rPr>
              <a:t> your progress and ask yourself:</a:t>
            </a:r>
          </a:p>
          <a:p>
            <a:pPr marL="800100" lvl="1" indent="-342900">
              <a:buClr>
                <a:srgbClr val="F7AB64"/>
              </a:buClr>
              <a:buFont typeface="Arial" panose="020B0604020202020204" pitchFamily="34" charset="0"/>
              <a:buChar char="•"/>
            </a:pPr>
            <a:r>
              <a:rPr lang="en-GB" sz="2400" dirty="0">
                <a:solidFill>
                  <a:schemeClr val="tx1"/>
                </a:solidFill>
                <a:latin typeface="Arial" panose="020B0604020202020204" pitchFamily="34" charset="0"/>
                <a:cs typeface="Arial" panose="020B0604020202020204" pitchFamily="34" charset="0"/>
              </a:rPr>
              <a:t>What have I noticed myself doing?</a:t>
            </a:r>
          </a:p>
          <a:p>
            <a:pPr marL="800100" lvl="1" indent="-342900">
              <a:buClr>
                <a:srgbClr val="F7AB64"/>
              </a:buClr>
              <a:buFont typeface="Arial" panose="020B0604020202020204" pitchFamily="34" charset="0"/>
              <a:buChar char="•"/>
            </a:pPr>
            <a:r>
              <a:rPr lang="en-GB" sz="2400" dirty="0">
                <a:solidFill>
                  <a:schemeClr val="tx1"/>
                </a:solidFill>
                <a:latin typeface="Arial" panose="020B0604020202020204" pitchFamily="34" charset="0"/>
                <a:cs typeface="Arial" panose="020B0604020202020204" pitchFamily="34" charset="0"/>
              </a:rPr>
              <a:t>What have I noticed others doing?</a:t>
            </a:r>
          </a:p>
          <a:p>
            <a:pPr>
              <a:buClr>
                <a:srgbClr val="F7AB64"/>
              </a:buClr>
            </a:pPr>
            <a:endParaRPr lang="en-GB" dirty="0">
              <a:solidFill>
                <a:schemeClr val="tx1"/>
              </a:solidFill>
            </a:endParaRPr>
          </a:p>
        </p:txBody>
      </p:sp>
    </p:spTree>
    <p:extLst>
      <p:ext uri="{BB962C8B-B14F-4D97-AF65-F5344CB8AC3E}">
        <p14:creationId xmlns:p14="http://schemas.microsoft.com/office/powerpoint/2010/main" val="4641504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52561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136044" cy="1031283"/>
          </a:xfrm>
        </p:spPr>
        <p:txBody>
          <a:bodyPr>
            <a:normAutofit/>
          </a:bodyPr>
          <a:lstStyle/>
          <a:p>
            <a:r>
              <a:rPr lang="en-US" sz="3200" b="1" dirty="0">
                <a:solidFill>
                  <a:srgbClr val="CB853F"/>
                </a:solidFill>
                <a:latin typeface="Arial" panose="020B0604020202020204" pitchFamily="34" charset="0"/>
                <a:cs typeface="Arial" panose="020B0604020202020204" pitchFamily="34" charset="0"/>
              </a:rPr>
              <a:t>Introduction to the resources</a:t>
            </a:r>
            <a:endParaRPr lang="en-GB" sz="3200" dirty="0">
              <a:solidFill>
                <a:srgbClr val="CB853F"/>
              </a:solidFill>
            </a:endParaRPr>
          </a:p>
        </p:txBody>
      </p:sp>
      <p:sp>
        <p:nvSpPr>
          <p:cNvPr id="9" name="Text Placeholder 8"/>
          <p:cNvSpPr>
            <a:spLocks noGrp="1"/>
          </p:cNvSpPr>
          <p:nvPr>
            <p:ph type="body" sz="quarter" idx="12"/>
          </p:nvPr>
        </p:nvSpPr>
        <p:spPr>
          <a:xfrm>
            <a:off x="628650" y="1782147"/>
            <a:ext cx="7824885" cy="3633369"/>
          </a:xfrm>
        </p:spPr>
        <p:txBody>
          <a:bodyPr/>
          <a:lstStyle/>
          <a:p>
            <a:pPr marL="342900" indent="-342900">
              <a:buClr>
                <a:srgbClr val="F7AB64"/>
              </a:buClr>
              <a:buFont typeface="Arial" panose="020B0604020202020204" pitchFamily="34" charset="0"/>
              <a:buChar char="•"/>
            </a:pPr>
            <a:r>
              <a:rPr lang="en-GB" sz="2400" dirty="0">
                <a:solidFill>
                  <a:schemeClr val="tx1"/>
                </a:solidFill>
                <a:latin typeface="Arial" panose="020B0604020202020204" pitchFamily="34" charset="0"/>
                <a:cs typeface="Arial" panose="020B0604020202020204" pitchFamily="34" charset="0"/>
              </a:rPr>
              <a:t>Resource pack for managers</a:t>
            </a:r>
          </a:p>
          <a:p>
            <a:pPr>
              <a:buClr>
                <a:srgbClr val="F7AB64"/>
              </a:buClr>
            </a:pPr>
            <a:endParaRPr lang="en-GB" sz="2400" dirty="0">
              <a:solidFill>
                <a:schemeClr val="tx1"/>
              </a:solidFill>
              <a:latin typeface="Arial" panose="020B0604020202020204" pitchFamily="34" charset="0"/>
              <a:cs typeface="Arial" panose="020B0604020202020204" pitchFamily="34" charset="0"/>
            </a:endParaRPr>
          </a:p>
          <a:p>
            <a:pPr marL="342900" indent="-342900">
              <a:buClr>
                <a:srgbClr val="F7AB64"/>
              </a:buClr>
              <a:buFont typeface="Arial" panose="020B0604020202020204" pitchFamily="34" charset="0"/>
              <a:buChar char="•"/>
            </a:pPr>
            <a:r>
              <a:rPr lang="en-GB" sz="2400" dirty="0">
                <a:solidFill>
                  <a:schemeClr val="tx1"/>
                </a:solidFill>
                <a:latin typeface="Arial" panose="020B0604020202020204" pitchFamily="34" charset="0"/>
                <a:cs typeface="Arial" panose="020B0604020202020204" pitchFamily="34" charset="0"/>
              </a:rPr>
              <a:t>Skills-based pack for workers</a:t>
            </a:r>
          </a:p>
          <a:p>
            <a:endParaRPr lang="en-GB" dirty="0">
              <a:solidFill>
                <a:schemeClr val="tx1"/>
              </a:solidFill>
            </a:endParaRPr>
          </a:p>
        </p:txBody>
      </p:sp>
    </p:spTree>
    <p:extLst>
      <p:ext uri="{BB962C8B-B14F-4D97-AF65-F5344CB8AC3E}">
        <p14:creationId xmlns:p14="http://schemas.microsoft.com/office/powerpoint/2010/main" val="3359171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6FEC9-A80D-B04C-92C8-BFADDA5A45F5}"/>
              </a:ext>
            </a:extLst>
          </p:cNvPr>
          <p:cNvSpPr>
            <a:spLocks noGrp="1"/>
          </p:cNvSpPr>
          <p:nvPr>
            <p:ph type="title"/>
          </p:nvPr>
        </p:nvSpPr>
        <p:spPr>
          <a:xfrm>
            <a:off x="0" y="1944545"/>
            <a:ext cx="9144000" cy="2496826"/>
          </a:xfrm>
        </p:spPr>
        <p:txBody>
          <a:bodyPr>
            <a:normAutofit/>
          </a:bodyPr>
          <a:lstStyle/>
          <a:p>
            <a:pPr algn="ctr" rtl="0" eaLnBrk="1" fontAlgn="base" hangingPunct="1"/>
            <a:r>
              <a:rPr lang="en-GB" sz="6000" b="1" kern="1200" dirty="0">
                <a:solidFill>
                  <a:srgbClr val="CB853F"/>
                </a:solidFill>
                <a:effectLst/>
                <a:latin typeface="Arial" panose="020B0604020202020204" pitchFamily="34" charset="0"/>
                <a:ea typeface="+mn-ea"/>
                <a:cs typeface="Arial" panose="020B0604020202020204" pitchFamily="34" charset="0"/>
              </a:rPr>
              <a:t>Section 1:</a:t>
            </a:r>
            <a:endParaRPr lang="en-GB" sz="6000" dirty="0">
              <a:effectLst/>
            </a:endParaRPr>
          </a:p>
          <a:p>
            <a:pPr algn="ctr" rtl="0" eaLnBrk="1" fontAlgn="base" hangingPunct="1"/>
            <a:r>
              <a:rPr lang="en-GB" sz="6000" b="1" kern="1200" dirty="0">
                <a:solidFill>
                  <a:srgbClr val="CB853F"/>
                </a:solidFill>
                <a:effectLst/>
                <a:latin typeface="Arial" panose="020B0604020202020204" pitchFamily="34" charset="0"/>
                <a:ea typeface="+mn-ea"/>
                <a:cs typeface="Arial" panose="020B0604020202020204" pitchFamily="34" charset="0"/>
              </a:rPr>
              <a:t>Our own experience</a:t>
            </a:r>
            <a:endParaRPr lang="en-GB" sz="6000" dirty="0">
              <a:effectLst/>
            </a:endParaRPr>
          </a:p>
          <a:p>
            <a:pPr algn="ctr"/>
            <a:endParaRPr lang="en-GB" sz="6000" dirty="0"/>
          </a:p>
        </p:txBody>
      </p:sp>
    </p:spTree>
    <p:extLst>
      <p:ext uri="{BB962C8B-B14F-4D97-AF65-F5344CB8AC3E}">
        <p14:creationId xmlns:p14="http://schemas.microsoft.com/office/powerpoint/2010/main" val="2718540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136044" cy="1031283"/>
          </a:xfrm>
        </p:spPr>
        <p:txBody>
          <a:bodyPr>
            <a:normAutofit fontScale="90000"/>
          </a:bodyPr>
          <a:lstStyle/>
          <a:p>
            <a:r>
              <a:rPr lang="en-GB" sz="4000" b="1" dirty="0">
                <a:solidFill>
                  <a:srgbClr val="CB853F"/>
                </a:solidFill>
                <a:latin typeface="Arial" panose="020B0604020202020204" pitchFamily="34" charset="0"/>
                <a:cs typeface="Arial" panose="020B0604020202020204" pitchFamily="34" charset="0"/>
              </a:rPr>
              <a:t>Key questions to explore</a:t>
            </a:r>
            <a:br>
              <a:rPr lang="en-GB" b="1" u="sng" dirty="0">
                <a:solidFill>
                  <a:srgbClr val="CB853F"/>
                </a:solidFill>
                <a:latin typeface="Arial" panose="020B0604020202020204" pitchFamily="34" charset="0"/>
                <a:cs typeface="Arial" panose="020B0604020202020204" pitchFamily="34" charset="0"/>
              </a:rPr>
            </a:br>
            <a:endParaRPr lang="en-GB" dirty="0">
              <a:solidFill>
                <a:srgbClr val="CB853F"/>
              </a:solidFill>
            </a:endParaRPr>
          </a:p>
        </p:txBody>
      </p:sp>
      <p:sp>
        <p:nvSpPr>
          <p:cNvPr id="9" name="Text Placeholder 8"/>
          <p:cNvSpPr>
            <a:spLocks noGrp="1"/>
          </p:cNvSpPr>
          <p:nvPr>
            <p:ph type="body" sz="quarter" idx="12"/>
          </p:nvPr>
        </p:nvSpPr>
        <p:spPr>
          <a:xfrm>
            <a:off x="628650" y="1782147"/>
            <a:ext cx="7824885" cy="3633369"/>
          </a:xfrm>
        </p:spPr>
        <p:txBody>
          <a:bodyPr/>
          <a:lstStyle/>
          <a:p>
            <a:r>
              <a:rPr lang="en-US" sz="2400" dirty="0" err="1">
                <a:solidFill>
                  <a:schemeClr val="tx1"/>
                </a:solidFill>
                <a:latin typeface="Arial" panose="020B0604020202020204" pitchFamily="34" charset="0"/>
                <a:cs typeface="Arial" panose="020B0604020202020204" pitchFamily="34" charset="0"/>
              </a:rPr>
              <a:t>i</a:t>
            </a:r>
            <a:r>
              <a:rPr lang="en-US" sz="2000" dirty="0">
                <a:solidFill>
                  <a:schemeClr val="tx1"/>
                </a:solidFill>
                <a:latin typeface="Arial" panose="020B0604020202020204" pitchFamily="34" charset="0"/>
                <a:cs typeface="Arial" panose="020B0604020202020204" pitchFamily="34" charset="0"/>
              </a:rPr>
              <a:t>)  Are we clear about what the Act says about the three elements of information, advice and assistance?</a:t>
            </a:r>
            <a:br>
              <a:rPr lang="en-US" sz="2000" dirty="0">
                <a:solidFill>
                  <a:schemeClr val="tx1"/>
                </a:solidFill>
                <a:latin typeface="Arial" panose="020B0604020202020204" pitchFamily="34" charset="0"/>
                <a:cs typeface="Arial" panose="020B0604020202020204" pitchFamily="34" charset="0"/>
              </a:rPr>
            </a:br>
            <a:br>
              <a:rPr lang="en-US" sz="2000" dirty="0">
                <a:solidFill>
                  <a:schemeClr val="tx1"/>
                </a:solidFill>
                <a:latin typeface="Arial" panose="020B0604020202020204" pitchFamily="34" charset="0"/>
                <a:cs typeface="Arial" panose="020B0604020202020204" pitchFamily="34" charset="0"/>
              </a:rPr>
            </a:br>
            <a:r>
              <a:rPr lang="en-US" sz="2000" dirty="0">
                <a:solidFill>
                  <a:schemeClr val="tx1"/>
                </a:solidFill>
                <a:latin typeface="Arial" panose="020B0604020202020204" pitchFamily="34" charset="0"/>
                <a:cs typeface="Arial" panose="020B0604020202020204" pitchFamily="34" charset="0"/>
              </a:rPr>
              <a:t>ii)  What do we think it means for information, advice and assistance services within our </a:t>
            </a:r>
            <a:r>
              <a:rPr lang="en-US" sz="2000" dirty="0" err="1">
                <a:solidFill>
                  <a:schemeClr val="tx1"/>
                </a:solidFill>
                <a:latin typeface="Arial" panose="020B0604020202020204" pitchFamily="34" charset="0"/>
                <a:cs typeface="Arial" panose="020B0604020202020204" pitchFamily="34" charset="0"/>
              </a:rPr>
              <a:t>organisation</a:t>
            </a:r>
            <a:r>
              <a:rPr lang="en-US" sz="2000" dirty="0">
                <a:solidFill>
                  <a:schemeClr val="tx1"/>
                </a:solidFill>
                <a:latin typeface="Arial" panose="020B0604020202020204" pitchFamily="34" charset="0"/>
                <a:cs typeface="Arial" panose="020B0604020202020204" pitchFamily="34" charset="0"/>
              </a:rPr>
              <a:t>? </a:t>
            </a:r>
            <a:br>
              <a:rPr lang="en-US" sz="2000" dirty="0">
                <a:solidFill>
                  <a:schemeClr val="tx1"/>
                </a:solidFill>
                <a:latin typeface="Arial" panose="020B0604020202020204" pitchFamily="34" charset="0"/>
                <a:cs typeface="Arial" panose="020B0604020202020204" pitchFamily="34" charset="0"/>
              </a:rPr>
            </a:br>
            <a:br>
              <a:rPr lang="en-US" sz="2000" dirty="0">
                <a:solidFill>
                  <a:schemeClr val="tx1"/>
                </a:solidFill>
                <a:latin typeface="Arial" panose="020B0604020202020204" pitchFamily="34" charset="0"/>
                <a:cs typeface="Arial" panose="020B0604020202020204" pitchFamily="34" charset="0"/>
              </a:rPr>
            </a:br>
            <a:r>
              <a:rPr lang="en-US" sz="2000" dirty="0">
                <a:solidFill>
                  <a:schemeClr val="tx1"/>
                </a:solidFill>
                <a:latin typeface="Arial" panose="020B0604020202020204" pitchFamily="34" charset="0"/>
                <a:cs typeface="Arial" panose="020B0604020202020204" pitchFamily="34" charset="0"/>
              </a:rPr>
              <a:t>iii)  What might be the key changes we need to make to our operational, management and quality control aspects?</a:t>
            </a:r>
            <a:endParaRPr lang="en-GB" sz="2000" dirty="0">
              <a:solidFill>
                <a:schemeClr val="tx1"/>
              </a:solidFill>
              <a:latin typeface="Arial" panose="020B0604020202020204" pitchFamily="34" charset="0"/>
              <a:cs typeface="Arial" panose="020B0604020202020204" pitchFamily="34" charset="0"/>
            </a:endParaRPr>
          </a:p>
          <a:p>
            <a:endParaRPr lang="en-GB" dirty="0">
              <a:solidFill>
                <a:schemeClr val="tx1"/>
              </a:solidFill>
            </a:endParaRPr>
          </a:p>
        </p:txBody>
      </p:sp>
    </p:spTree>
    <p:extLst>
      <p:ext uri="{BB962C8B-B14F-4D97-AF65-F5344CB8AC3E}">
        <p14:creationId xmlns:p14="http://schemas.microsoft.com/office/powerpoint/2010/main" val="3707785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689294" cy="1031283"/>
          </a:xfrm>
        </p:spPr>
        <p:txBody>
          <a:bodyPr>
            <a:normAutofit fontScale="90000"/>
          </a:bodyPr>
          <a:lstStyle/>
          <a:p>
            <a:r>
              <a:rPr lang="en-GB" sz="3600" b="1" dirty="0">
                <a:solidFill>
                  <a:srgbClr val="CB853F"/>
                </a:solidFill>
                <a:latin typeface="Arial" panose="020B0604020202020204" pitchFamily="34" charset="0"/>
                <a:cs typeface="Arial" panose="020B0604020202020204" pitchFamily="34" charset="0"/>
              </a:rPr>
              <a:t>Social Services and Well-being </a:t>
            </a:r>
            <a:br>
              <a:rPr lang="en-GB" sz="3600" b="1" dirty="0">
                <a:solidFill>
                  <a:srgbClr val="CB853F"/>
                </a:solidFill>
                <a:latin typeface="Arial" panose="020B0604020202020204" pitchFamily="34" charset="0"/>
                <a:cs typeface="Arial" panose="020B0604020202020204" pitchFamily="34" charset="0"/>
              </a:rPr>
            </a:br>
            <a:r>
              <a:rPr lang="en-GB" sz="3600" b="1" dirty="0">
                <a:solidFill>
                  <a:srgbClr val="CB853F"/>
                </a:solidFill>
                <a:latin typeface="Arial" panose="020B0604020202020204" pitchFamily="34" charset="0"/>
                <a:cs typeface="Arial" panose="020B0604020202020204" pitchFamily="34" charset="0"/>
              </a:rPr>
              <a:t>(Wales) Act 2014</a:t>
            </a:r>
            <a:br>
              <a:rPr lang="en-GB" b="1" u="sng" dirty="0">
                <a:solidFill>
                  <a:srgbClr val="CB853F"/>
                </a:solidFill>
                <a:latin typeface="Arial" panose="020B0604020202020204" pitchFamily="34" charset="0"/>
                <a:cs typeface="Arial" panose="020B0604020202020204" pitchFamily="34" charset="0"/>
              </a:rPr>
            </a:br>
            <a:endParaRPr lang="en-GB" dirty="0">
              <a:solidFill>
                <a:srgbClr val="CB853F"/>
              </a:solidFill>
            </a:endParaRPr>
          </a:p>
        </p:txBody>
      </p:sp>
      <p:sp>
        <p:nvSpPr>
          <p:cNvPr id="5" name="TextBox 4">
            <a:extLst>
              <a:ext uri="{FF2B5EF4-FFF2-40B4-BE49-F238E27FC236}">
                <a16:creationId xmlns:a16="http://schemas.microsoft.com/office/drawing/2014/main" id="{04A57F16-DACF-824A-9473-FAD51E4383AA}"/>
              </a:ext>
            </a:extLst>
          </p:cNvPr>
          <p:cNvSpPr txBox="1"/>
          <p:nvPr/>
        </p:nvSpPr>
        <p:spPr>
          <a:xfrm>
            <a:off x="795576" y="5364756"/>
            <a:ext cx="7595725" cy="473659"/>
          </a:xfrm>
          <a:prstGeom prst="roundRect">
            <a:avLst/>
          </a:prstGeom>
          <a:solidFill>
            <a:srgbClr val="CC4A44"/>
          </a:solidFill>
        </p:spPr>
        <p:txBody>
          <a:bodyPr vert="horz" wrap="square" lIns="91440" tIns="45720" rIns="91440" bIns="45720" rtlCol="0" anchor="ctr">
            <a:normAutofit/>
          </a:bodyPr>
          <a:lstStyle/>
          <a:p>
            <a:pPr algn="ctr"/>
            <a:r>
              <a:rPr lang="en-US" b="1" dirty="0">
                <a:solidFill>
                  <a:schemeClr val="bg1"/>
                </a:solidFill>
              </a:rPr>
              <a:t>It gives permission to do things differently</a:t>
            </a:r>
          </a:p>
        </p:txBody>
      </p:sp>
      <p:sp>
        <p:nvSpPr>
          <p:cNvPr id="9" name="Text Placeholder 8"/>
          <p:cNvSpPr>
            <a:spLocks noGrp="1"/>
          </p:cNvSpPr>
          <p:nvPr>
            <p:ph type="body" sz="quarter" idx="12"/>
          </p:nvPr>
        </p:nvSpPr>
        <p:spPr>
          <a:xfrm>
            <a:off x="628650" y="1782147"/>
            <a:ext cx="7824885" cy="3633369"/>
          </a:xfrm>
        </p:spPr>
        <p:txBody>
          <a:bodyPr>
            <a:normAutofit/>
          </a:bodyPr>
          <a:lstStyle/>
          <a:p>
            <a:pPr>
              <a:spcAft>
                <a:spcPts val="600"/>
              </a:spcAft>
            </a:pPr>
            <a:r>
              <a:rPr lang="en-GB" dirty="0">
                <a:solidFill>
                  <a:schemeClr val="tx1"/>
                </a:solidFill>
                <a:latin typeface="Arial" panose="020B0604020202020204" pitchFamily="34" charset="0"/>
                <a:cs typeface="Arial" panose="020B0604020202020204" pitchFamily="34" charset="0"/>
              </a:rPr>
              <a:t>The IAA service plays an important part in meeting the principles of the Act</a:t>
            </a:r>
          </a:p>
          <a:p>
            <a:pPr>
              <a:spcAft>
                <a:spcPts val="600"/>
              </a:spcAft>
            </a:pPr>
            <a:r>
              <a:rPr lang="en-GB" dirty="0">
                <a:solidFill>
                  <a:schemeClr val="tx1"/>
                </a:solidFill>
                <a:latin typeface="Arial" panose="020B0604020202020204" pitchFamily="34" charset="0"/>
                <a:cs typeface="Arial" panose="020B0604020202020204" pitchFamily="34" charset="0"/>
              </a:rPr>
              <a:t>The ‘what matters’ conversation sets the scene for establishing positive relationships with people, which are based on co-production </a:t>
            </a:r>
          </a:p>
          <a:p>
            <a:pPr>
              <a:spcAft>
                <a:spcPts val="600"/>
              </a:spcAft>
            </a:pPr>
            <a:r>
              <a:rPr lang="en-GB" dirty="0">
                <a:solidFill>
                  <a:schemeClr val="tx1"/>
                </a:solidFill>
                <a:latin typeface="Arial" panose="020B0604020202020204" pitchFamily="34" charset="0"/>
                <a:cs typeface="Arial" panose="020B0604020202020204" pitchFamily="34" charset="0"/>
              </a:rPr>
              <a:t>Conversations in the IAA services will focus on helping people:</a:t>
            </a:r>
          </a:p>
          <a:p>
            <a:pPr marL="342900" indent="-342900">
              <a:spcAft>
                <a:spcPts val="600"/>
              </a:spcAft>
              <a:buClr>
                <a:srgbClr val="F7AB64"/>
              </a:buClr>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think about their circumstances</a:t>
            </a:r>
          </a:p>
          <a:p>
            <a:pPr marL="342900" indent="-342900">
              <a:spcAft>
                <a:spcPts val="600"/>
              </a:spcAft>
              <a:buClr>
                <a:srgbClr val="F7AB64"/>
              </a:buClr>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identify their strengths and those of their family and community</a:t>
            </a:r>
          </a:p>
          <a:p>
            <a:pPr marL="342900" indent="-342900">
              <a:spcAft>
                <a:spcPts val="600"/>
              </a:spcAft>
              <a:buClr>
                <a:srgbClr val="F7AB64"/>
              </a:buClr>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consider how well-being can be supported </a:t>
            </a:r>
          </a:p>
          <a:p>
            <a:endParaRPr lang="en-GB" dirty="0">
              <a:solidFill>
                <a:schemeClr val="tx1"/>
              </a:solidFill>
            </a:endParaRPr>
          </a:p>
        </p:txBody>
      </p:sp>
    </p:spTree>
    <p:extLst>
      <p:ext uri="{BB962C8B-B14F-4D97-AF65-F5344CB8AC3E}">
        <p14:creationId xmlns:p14="http://schemas.microsoft.com/office/powerpoint/2010/main" val="3567936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365127"/>
            <a:ext cx="6136044" cy="1031283"/>
          </a:xfrm>
        </p:spPr>
        <p:txBody>
          <a:bodyPr>
            <a:normAutofit fontScale="90000"/>
          </a:bodyPr>
          <a:lstStyle/>
          <a:p>
            <a:pPr lvl="0" fontAlgn="auto">
              <a:spcAft>
                <a:spcPts val="0"/>
              </a:spcAft>
              <a:defRPr/>
            </a:pPr>
            <a:r>
              <a:rPr lang="en-GB" sz="3600" b="1" dirty="0">
                <a:solidFill>
                  <a:srgbClr val="CB853F"/>
                </a:solidFill>
                <a:latin typeface="Arial" panose="020B0604020202020204" pitchFamily="34" charset="0"/>
                <a:cs typeface="Arial" panose="020B0604020202020204" pitchFamily="34" charset="0"/>
              </a:rPr>
              <a:t>What is information, advice </a:t>
            </a:r>
            <a:br>
              <a:rPr lang="en-GB" sz="3600" b="1" dirty="0">
                <a:solidFill>
                  <a:srgbClr val="CB853F"/>
                </a:solidFill>
                <a:latin typeface="Arial" panose="020B0604020202020204" pitchFamily="34" charset="0"/>
                <a:cs typeface="Arial" panose="020B0604020202020204" pitchFamily="34" charset="0"/>
              </a:rPr>
            </a:br>
            <a:r>
              <a:rPr lang="en-GB" sz="3600" b="1" dirty="0">
                <a:solidFill>
                  <a:srgbClr val="CB853F"/>
                </a:solidFill>
                <a:latin typeface="Arial" panose="020B0604020202020204" pitchFamily="34" charset="0"/>
                <a:cs typeface="Arial" panose="020B0604020202020204" pitchFamily="34" charset="0"/>
              </a:rPr>
              <a:t>and assistance (IAA)?</a:t>
            </a:r>
            <a:br>
              <a:rPr lang="en-GB" b="1" dirty="0">
                <a:solidFill>
                  <a:srgbClr val="CB853F"/>
                </a:solidFill>
                <a:latin typeface="Arial" panose="020B0604020202020204" pitchFamily="34" charset="0"/>
                <a:cs typeface="Arial" panose="020B0604020202020204" pitchFamily="34" charset="0"/>
              </a:rPr>
            </a:br>
            <a:endParaRPr lang="en-GB" dirty="0">
              <a:solidFill>
                <a:srgbClr val="CB853F"/>
              </a:solidFill>
            </a:endParaRPr>
          </a:p>
        </p:txBody>
      </p:sp>
      <p:sp>
        <p:nvSpPr>
          <p:cNvPr id="4" name="TextBox 3">
            <a:extLst>
              <a:ext uri="{FF2B5EF4-FFF2-40B4-BE49-F238E27FC236}">
                <a16:creationId xmlns:a16="http://schemas.microsoft.com/office/drawing/2014/main" id="{7E807AE5-DC24-344B-A5ED-2BF92A58D45D}"/>
              </a:ext>
            </a:extLst>
          </p:cNvPr>
          <p:cNvSpPr txBox="1"/>
          <p:nvPr/>
        </p:nvSpPr>
        <p:spPr>
          <a:xfrm>
            <a:off x="935665" y="1499191"/>
            <a:ext cx="2275368" cy="3104707"/>
          </a:xfrm>
          <a:prstGeom prst="roundRect">
            <a:avLst/>
          </a:prstGeom>
          <a:solidFill>
            <a:srgbClr val="16AD85">
              <a:alpha val="50196"/>
            </a:srgbClr>
          </a:solidFill>
        </p:spPr>
        <p:txBody>
          <a:bodyPr vert="horz" wrap="square" lIns="91440" tIns="45720" rIns="91440" bIns="45720" rtlCol="0" anchor="t">
            <a:normAutofit/>
          </a:bodyPr>
          <a:lstStyle/>
          <a:p>
            <a:pPr algn="ctr"/>
            <a:r>
              <a:rPr lang="en-US" sz="2400" b="1" dirty="0"/>
              <a:t>Information</a:t>
            </a:r>
          </a:p>
        </p:txBody>
      </p:sp>
      <p:sp>
        <p:nvSpPr>
          <p:cNvPr id="5" name="TextBox 4">
            <a:extLst>
              <a:ext uri="{FF2B5EF4-FFF2-40B4-BE49-F238E27FC236}">
                <a16:creationId xmlns:a16="http://schemas.microsoft.com/office/drawing/2014/main" id="{D4A1AF2D-F7D5-1244-944A-2E279A96E922}"/>
              </a:ext>
            </a:extLst>
          </p:cNvPr>
          <p:cNvSpPr txBox="1"/>
          <p:nvPr/>
        </p:nvSpPr>
        <p:spPr>
          <a:xfrm>
            <a:off x="3434316" y="1499191"/>
            <a:ext cx="2275368" cy="3104707"/>
          </a:xfrm>
          <a:prstGeom prst="roundRect">
            <a:avLst/>
          </a:prstGeom>
          <a:solidFill>
            <a:srgbClr val="16AD85">
              <a:alpha val="50196"/>
            </a:srgbClr>
          </a:solidFill>
        </p:spPr>
        <p:txBody>
          <a:bodyPr vert="horz" wrap="square" lIns="91440" tIns="45720" rIns="91440" bIns="45720" rtlCol="0" anchor="t">
            <a:normAutofit/>
          </a:bodyPr>
          <a:lstStyle/>
          <a:p>
            <a:pPr algn="ctr"/>
            <a:r>
              <a:rPr lang="en-US" sz="2400" b="1" dirty="0"/>
              <a:t>Advice</a:t>
            </a:r>
          </a:p>
        </p:txBody>
      </p:sp>
      <p:sp>
        <p:nvSpPr>
          <p:cNvPr id="7" name="TextBox 6">
            <a:extLst>
              <a:ext uri="{FF2B5EF4-FFF2-40B4-BE49-F238E27FC236}">
                <a16:creationId xmlns:a16="http://schemas.microsoft.com/office/drawing/2014/main" id="{E5F4D043-54D6-6444-887A-200EF7A572AA}"/>
              </a:ext>
            </a:extLst>
          </p:cNvPr>
          <p:cNvSpPr txBox="1"/>
          <p:nvPr/>
        </p:nvSpPr>
        <p:spPr>
          <a:xfrm>
            <a:off x="5932967" y="1499191"/>
            <a:ext cx="2275368" cy="3104707"/>
          </a:xfrm>
          <a:prstGeom prst="roundRect">
            <a:avLst/>
          </a:prstGeom>
          <a:solidFill>
            <a:srgbClr val="16AD85">
              <a:alpha val="50196"/>
            </a:srgbClr>
          </a:solidFill>
        </p:spPr>
        <p:txBody>
          <a:bodyPr vert="horz" wrap="square" lIns="91440" tIns="45720" rIns="91440" bIns="45720" rtlCol="0" anchor="t">
            <a:normAutofit/>
          </a:bodyPr>
          <a:lstStyle/>
          <a:p>
            <a:pPr algn="ctr"/>
            <a:r>
              <a:rPr lang="en-US" sz="2400" b="1" dirty="0"/>
              <a:t>Assistance</a:t>
            </a:r>
          </a:p>
        </p:txBody>
      </p:sp>
      <p:sp>
        <p:nvSpPr>
          <p:cNvPr id="8" name="TextBox 7">
            <a:extLst>
              <a:ext uri="{FF2B5EF4-FFF2-40B4-BE49-F238E27FC236}">
                <a16:creationId xmlns:a16="http://schemas.microsoft.com/office/drawing/2014/main" id="{E455A904-D3BB-7B48-9FE9-F04CEF7D14DC}"/>
              </a:ext>
            </a:extLst>
          </p:cNvPr>
          <p:cNvSpPr txBox="1"/>
          <p:nvPr/>
        </p:nvSpPr>
        <p:spPr>
          <a:xfrm>
            <a:off x="1185531" y="3144534"/>
            <a:ext cx="1775637" cy="627321"/>
          </a:xfrm>
          <a:prstGeom prst="rect">
            <a:avLst/>
          </a:prstGeom>
          <a:solidFill>
            <a:srgbClr val="0AA47E"/>
          </a:solidFill>
        </p:spPr>
        <p:txBody>
          <a:bodyPr vert="horz" wrap="square" lIns="91440" tIns="45720" rIns="91440" bIns="45720" rtlCol="0" anchor="ctr">
            <a:noAutofit/>
          </a:bodyPr>
          <a:lstStyle/>
          <a:p>
            <a:pPr algn="ctr"/>
            <a:r>
              <a:rPr lang="en-US" b="1" dirty="0"/>
              <a:t>Providing data to the person</a:t>
            </a:r>
          </a:p>
        </p:txBody>
      </p:sp>
      <p:sp>
        <p:nvSpPr>
          <p:cNvPr id="9" name="TextBox 8">
            <a:extLst>
              <a:ext uri="{FF2B5EF4-FFF2-40B4-BE49-F238E27FC236}">
                <a16:creationId xmlns:a16="http://schemas.microsoft.com/office/drawing/2014/main" id="{6CC6B90B-E4E8-9A42-807B-21CD300FBDEC}"/>
              </a:ext>
            </a:extLst>
          </p:cNvPr>
          <p:cNvSpPr txBox="1"/>
          <p:nvPr/>
        </p:nvSpPr>
        <p:spPr>
          <a:xfrm>
            <a:off x="3486716" y="3144534"/>
            <a:ext cx="2170568" cy="627321"/>
          </a:xfrm>
          <a:prstGeom prst="rect">
            <a:avLst/>
          </a:prstGeom>
          <a:solidFill>
            <a:srgbClr val="0AA47E"/>
          </a:solidFill>
        </p:spPr>
        <p:txBody>
          <a:bodyPr vert="horz" wrap="square" lIns="91440" tIns="45720" rIns="91440" bIns="45720" rtlCol="0" anchor="ctr">
            <a:noAutofit/>
          </a:bodyPr>
          <a:lstStyle/>
          <a:p>
            <a:pPr algn="ctr"/>
            <a:r>
              <a:rPr lang="en-US" b="1" dirty="0"/>
              <a:t>Exploring options with the person</a:t>
            </a:r>
          </a:p>
        </p:txBody>
      </p:sp>
      <p:sp>
        <p:nvSpPr>
          <p:cNvPr id="10" name="TextBox 9">
            <a:extLst>
              <a:ext uri="{FF2B5EF4-FFF2-40B4-BE49-F238E27FC236}">
                <a16:creationId xmlns:a16="http://schemas.microsoft.com/office/drawing/2014/main" id="{D1545FB1-78B9-D44B-AE19-30355510309E}"/>
              </a:ext>
            </a:extLst>
          </p:cNvPr>
          <p:cNvSpPr txBox="1"/>
          <p:nvPr/>
        </p:nvSpPr>
        <p:spPr>
          <a:xfrm>
            <a:off x="6111063" y="3144534"/>
            <a:ext cx="1919177" cy="627321"/>
          </a:xfrm>
          <a:prstGeom prst="rect">
            <a:avLst/>
          </a:prstGeom>
          <a:solidFill>
            <a:srgbClr val="0AA47E"/>
          </a:solidFill>
        </p:spPr>
        <p:txBody>
          <a:bodyPr vert="horz" wrap="square" lIns="91440" tIns="45720" rIns="91440" bIns="45720" rtlCol="0" anchor="ctr">
            <a:noAutofit/>
          </a:bodyPr>
          <a:lstStyle/>
          <a:p>
            <a:pPr algn="ctr"/>
            <a:r>
              <a:rPr lang="en-US" b="1" dirty="0"/>
              <a:t>Taking action with the person</a:t>
            </a:r>
          </a:p>
        </p:txBody>
      </p:sp>
      <p:sp>
        <p:nvSpPr>
          <p:cNvPr id="11" name="TextBox 10">
            <a:extLst>
              <a:ext uri="{FF2B5EF4-FFF2-40B4-BE49-F238E27FC236}">
                <a16:creationId xmlns:a16="http://schemas.microsoft.com/office/drawing/2014/main" id="{D3484519-1708-434D-9247-D21555DDA52C}"/>
              </a:ext>
            </a:extLst>
          </p:cNvPr>
          <p:cNvSpPr txBox="1"/>
          <p:nvPr/>
        </p:nvSpPr>
        <p:spPr>
          <a:xfrm>
            <a:off x="4306186" y="4006612"/>
            <a:ext cx="3381156" cy="432300"/>
          </a:xfrm>
          <a:prstGeom prst="rect">
            <a:avLst/>
          </a:prstGeom>
          <a:solidFill>
            <a:srgbClr val="0AA47E"/>
          </a:solidFill>
        </p:spPr>
        <p:txBody>
          <a:bodyPr vert="horz" wrap="square" lIns="91440" tIns="45720" rIns="91440" bIns="45720" rtlCol="0" anchor="ctr">
            <a:normAutofit/>
          </a:bodyPr>
          <a:lstStyle/>
          <a:p>
            <a:pPr algn="ctr"/>
            <a:r>
              <a:rPr lang="en-US" b="1" dirty="0"/>
              <a:t>Engaging in a conversation</a:t>
            </a:r>
          </a:p>
        </p:txBody>
      </p:sp>
      <p:sp>
        <p:nvSpPr>
          <p:cNvPr id="12" name="TextBox 11">
            <a:extLst>
              <a:ext uri="{FF2B5EF4-FFF2-40B4-BE49-F238E27FC236}">
                <a16:creationId xmlns:a16="http://schemas.microsoft.com/office/drawing/2014/main" id="{15942247-17C2-7B42-9071-CA7FBBDA112A}"/>
              </a:ext>
            </a:extLst>
          </p:cNvPr>
          <p:cNvSpPr txBox="1"/>
          <p:nvPr/>
        </p:nvSpPr>
        <p:spPr>
          <a:xfrm>
            <a:off x="861237" y="4818231"/>
            <a:ext cx="3444949" cy="925032"/>
          </a:xfrm>
          <a:prstGeom prst="rect">
            <a:avLst/>
          </a:prstGeom>
          <a:solidFill>
            <a:srgbClr val="16AD85">
              <a:alpha val="50196"/>
            </a:srgbClr>
          </a:solidFill>
        </p:spPr>
        <p:txBody>
          <a:bodyPr vert="horz" wrap="square" lIns="91440" tIns="45720" rIns="91440" bIns="45720" rtlCol="0" anchor="ctr">
            <a:normAutofit/>
          </a:bodyPr>
          <a:lstStyle/>
          <a:p>
            <a:pPr algn="ctr"/>
            <a:r>
              <a:rPr lang="en-US" b="1" dirty="0"/>
              <a:t>Vital component of prevention</a:t>
            </a:r>
          </a:p>
        </p:txBody>
      </p:sp>
      <p:sp>
        <p:nvSpPr>
          <p:cNvPr id="13" name="TextBox 12">
            <a:extLst>
              <a:ext uri="{FF2B5EF4-FFF2-40B4-BE49-F238E27FC236}">
                <a16:creationId xmlns:a16="http://schemas.microsoft.com/office/drawing/2014/main" id="{44E0F1D8-E63C-E542-97CF-CBBEA334548E}"/>
              </a:ext>
            </a:extLst>
          </p:cNvPr>
          <p:cNvSpPr txBox="1"/>
          <p:nvPr/>
        </p:nvSpPr>
        <p:spPr>
          <a:xfrm>
            <a:off x="4497572" y="4818231"/>
            <a:ext cx="3710763" cy="925032"/>
          </a:xfrm>
          <a:prstGeom prst="rect">
            <a:avLst/>
          </a:prstGeom>
          <a:solidFill>
            <a:srgbClr val="16AD85">
              <a:alpha val="50196"/>
            </a:srgbClr>
          </a:solidFill>
        </p:spPr>
        <p:txBody>
          <a:bodyPr vert="horz" wrap="square" lIns="91440" tIns="45720" rIns="91440" bIns="45720" rtlCol="0" anchor="ctr">
            <a:normAutofit/>
          </a:bodyPr>
          <a:lstStyle/>
          <a:p>
            <a:pPr algn="ctr"/>
            <a:r>
              <a:rPr lang="en-US" b="1" dirty="0"/>
              <a:t>Enables people to take control and make well-informed choices</a:t>
            </a:r>
          </a:p>
        </p:txBody>
      </p:sp>
    </p:spTree>
    <p:extLst>
      <p:ext uri="{BB962C8B-B14F-4D97-AF65-F5344CB8AC3E}">
        <p14:creationId xmlns:p14="http://schemas.microsoft.com/office/powerpoint/2010/main" val="203767668"/>
      </p:ext>
    </p:extLst>
  </p:cSld>
  <p:clrMapOvr>
    <a:masterClrMapping/>
  </p:clrMapOvr>
</p:sld>
</file>

<file path=ppt/theme/theme1.xml><?xml version="1.0" encoding="utf-8"?>
<a:theme xmlns:a="http://schemas.openxmlformats.org/drawingml/2006/main" name="SCW Slide Templates Bilingual0417 (2)">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chor="ctr">
        <a:normAutofit/>
      </a:bodyPr>
      <a:lstStyle>
        <a:defPPr>
          <a:defRPr smtClean="0"/>
        </a:defPPr>
      </a:lstStyle>
    </a:txDef>
  </a:objectDefaults>
  <a:extraClrSchemeLst/>
  <a:extLst>
    <a:ext uri="{05A4C25C-085E-4340-85A3-A5531E510DB2}">
      <thm15:themeFamily xmlns:thm15="http://schemas.microsoft.com/office/thememl/2012/main" name="Presentation2" id="{48AD4A84-E46B-D140-85C2-C69757BA3CFB}" vid="{4E96788A-FCA7-0647-8A1E-36C6E85E5A6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5F3B3725E72A84DB3A56DB513CC089A" ma:contentTypeVersion="13" ma:contentTypeDescription="Create a new document." ma:contentTypeScope="" ma:versionID="cddd11ce580b91505d9e46900622d0a6">
  <xsd:schema xmlns:xsd="http://www.w3.org/2001/XMLSchema" xmlns:xs="http://www.w3.org/2001/XMLSchema" xmlns:p="http://schemas.microsoft.com/office/2006/metadata/properties" xmlns:ns3="60086a00-f658-4040-b9c7-17b3d7ce2689" xmlns:ns4="69ee5cab-c4de-47dc-b8bb-0a3d9e8b0a00" targetNamespace="http://schemas.microsoft.com/office/2006/metadata/properties" ma:root="true" ma:fieldsID="28b2d4d629e846b9b6f036f69a93e304" ns3:_="" ns4:_="">
    <xsd:import namespace="60086a00-f658-4040-b9c7-17b3d7ce2689"/>
    <xsd:import namespace="69ee5cab-c4de-47dc-b8bb-0a3d9e8b0a0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086a00-f658-4040-b9c7-17b3d7ce268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9ee5cab-c4de-47dc-b8bb-0a3d9e8b0a0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446E393-6F27-42C7-9CEC-210D3F2A973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086a00-f658-4040-b9c7-17b3d7ce2689"/>
    <ds:schemaRef ds:uri="69ee5cab-c4de-47dc-b8bb-0a3d9e8b0a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B83B67B-82A5-409B-A6CF-09C60A007470}">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B322D11E-5F16-4933-AB1C-DAAFE3024F1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SCW Slide Templates Bilingual0417 (2)</Template>
  <TotalTime>1140</TotalTime>
  <Words>7826</Words>
  <Application>Microsoft Office PowerPoint</Application>
  <PresentationFormat>On-screen Show (4:3)</PresentationFormat>
  <Paragraphs>757</Paragraphs>
  <Slides>43</Slides>
  <Notes>39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43</vt:i4>
      </vt:variant>
    </vt:vector>
  </HeadingPairs>
  <TitlesOfParts>
    <vt:vector size="46" baseType="lpstr">
      <vt:lpstr>Arial</vt:lpstr>
      <vt:lpstr>Calibri</vt:lpstr>
      <vt:lpstr>SCW Slide Templates Bilingual0417 (2)</vt:lpstr>
      <vt:lpstr>Social Services and Well-being  (Wales) Act 2014  </vt:lpstr>
      <vt:lpstr> Index</vt:lpstr>
      <vt:lpstr> Aim and objectives</vt:lpstr>
      <vt:lpstr>Learning environment</vt:lpstr>
      <vt:lpstr>Introduction to the resources</vt:lpstr>
      <vt:lpstr>Section 1: Our own experience </vt:lpstr>
      <vt:lpstr>Key questions to explore </vt:lpstr>
      <vt:lpstr>Social Services and Well-being  (Wales) Act 2014 </vt:lpstr>
      <vt:lpstr>What is information, advice  and assistance (IAA)? </vt:lpstr>
      <vt:lpstr>The IAA experience </vt:lpstr>
      <vt:lpstr>5, 15 or 50 minutes… </vt:lpstr>
      <vt:lpstr>Listening, empathising and reflecting </vt:lpstr>
      <vt:lpstr>Exercise: What is our driver?</vt:lpstr>
      <vt:lpstr>Section 2: Vision for the service </vt:lpstr>
      <vt:lpstr>What is the vision for your IAA service? </vt:lpstr>
      <vt:lpstr>Exercise: Who is impacted by IAA? </vt:lpstr>
      <vt:lpstr>Section 3:  Outcome-focused conversations </vt:lpstr>
      <vt:lpstr>An outcomes-based approach </vt:lpstr>
      <vt:lpstr>What is a personal outcome?</vt:lpstr>
      <vt:lpstr>IAA outcomes checklist </vt:lpstr>
      <vt:lpstr>Measuring outcomes </vt:lpstr>
      <vt:lpstr>Taking a strength-based approach  </vt:lpstr>
      <vt:lpstr>Having a ‘what matters’  conversation </vt:lpstr>
      <vt:lpstr>Exercise: How do you define a good ‘what matters’ conversation? </vt:lpstr>
      <vt:lpstr>Section 4: Better conversations </vt:lpstr>
      <vt:lpstr>The key elements of good communication </vt:lpstr>
      <vt:lpstr>5 stages of the conversation </vt:lpstr>
      <vt:lpstr>Exercise: What are the skills and competencies needed </vt:lpstr>
      <vt:lpstr>Focusing the skills </vt:lpstr>
      <vt:lpstr>IAA competency framework </vt:lpstr>
      <vt:lpstr>Relationship-based practice </vt:lpstr>
      <vt:lpstr>Empathy and openness </vt:lpstr>
      <vt:lpstr>Effective practitioners </vt:lpstr>
      <vt:lpstr>Section 5:   Sustainability </vt:lpstr>
      <vt:lpstr>Sustaining an outcome-based approach </vt:lpstr>
      <vt:lpstr>Supervising and supporting </vt:lpstr>
      <vt:lpstr>Outcome-focused supervision </vt:lpstr>
      <vt:lpstr>The Kolb approach to reflection </vt:lpstr>
      <vt:lpstr>Exercise: What is your approach to supervision? </vt:lpstr>
      <vt:lpstr>Summary </vt:lpstr>
      <vt:lpstr>Summary</vt:lpstr>
      <vt:lpstr>Next steps </vt:lpstr>
      <vt:lpstr>PowerPoint Presentation</vt:lpstr>
    </vt:vector>
  </TitlesOfParts>
  <Company>Care Council for Wales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Elin Lenny</dc:creator>
  <cp:lastModifiedBy>Bethan Price</cp:lastModifiedBy>
  <cp:revision>141</cp:revision>
  <dcterms:created xsi:type="dcterms:W3CDTF">2017-04-11T14:08:19Z</dcterms:created>
  <dcterms:modified xsi:type="dcterms:W3CDTF">2021-03-30T13:09:25Z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0x010100D5F3B3725E72A84DB3A56DB513CC089A</vt:lpwstr>
  </property>
</Properties>
</file>